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08" r:id="rId4"/>
    <p:sldId id="265" r:id="rId5"/>
    <p:sldId id="266" r:id="rId6"/>
    <p:sldId id="267" r:id="rId7"/>
    <p:sldId id="259" r:id="rId8"/>
    <p:sldId id="270" r:id="rId9"/>
    <p:sldId id="302" r:id="rId10"/>
    <p:sldId id="271" r:id="rId11"/>
    <p:sldId id="260" r:id="rId12"/>
    <p:sldId id="273" r:id="rId13"/>
    <p:sldId id="274" r:id="rId14"/>
    <p:sldId id="275" r:id="rId15"/>
    <p:sldId id="276" r:id="rId16"/>
    <p:sldId id="277" r:id="rId17"/>
    <p:sldId id="301" r:id="rId18"/>
    <p:sldId id="261" r:id="rId19"/>
    <p:sldId id="278" r:id="rId20"/>
    <p:sldId id="279" r:id="rId21"/>
    <p:sldId id="303" r:id="rId22"/>
    <p:sldId id="280" r:id="rId23"/>
    <p:sldId id="262" r:id="rId24"/>
    <p:sldId id="281" r:id="rId25"/>
    <p:sldId id="282" r:id="rId26"/>
    <p:sldId id="263" r:id="rId27"/>
    <p:sldId id="285" r:id="rId28"/>
    <p:sldId id="287" r:id="rId29"/>
    <p:sldId id="286" r:id="rId30"/>
    <p:sldId id="288" r:id="rId31"/>
    <p:sldId id="289" r:id="rId32"/>
    <p:sldId id="290" r:id="rId33"/>
    <p:sldId id="291" r:id="rId34"/>
    <p:sldId id="306" r:id="rId35"/>
    <p:sldId id="264" r:id="rId36"/>
    <p:sldId id="296" r:id="rId37"/>
    <p:sldId id="297" r:id="rId38"/>
    <p:sldId id="298" r:id="rId39"/>
    <p:sldId id="299" r:id="rId40"/>
    <p:sldId id="310" r:id="rId41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28" autoAdjust="0"/>
    <p:restoredTop sz="94660"/>
  </p:normalViewPr>
  <p:slideViewPr>
    <p:cSldViewPr>
      <p:cViewPr varScale="1">
        <p:scale>
          <a:sx n="93" d="100"/>
          <a:sy n="93" d="100"/>
        </p:scale>
        <p:origin x="102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0CA490-BCF0-458E-9CDC-395CCF61281A}"/>
              </a:ext>
            </a:extLst>
          </p:cNvPr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FDC17-AAEE-41B8-80EE-29685185AD9E}"/>
              </a:ext>
            </a:extLst>
          </p:cNvPr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3D398330-EEBB-4284-BA9B-EBF176A0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DF3DEE-D299-450E-A609-06871EFBAD52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DBD95C9F-58D7-4B74-8F03-9FBF6BB16E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6C7A1D-BF2F-4D41-BEB6-29A2470AB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F5E4B437-74FD-41EF-A118-599897EB32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7569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F7F2913-2F8D-4938-855F-6BD9C9A5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500A-401D-4138-A1CC-8FFCBA2D904A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C273D613-3B3B-43EF-A4EA-EC053EA5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6F2B9367-2A2F-4A0C-909D-A4F496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1D57A-92FF-41C8-B7AE-56B672F23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465720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064CB2DB-D8B9-4AE8-8579-954E453F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44195-31F0-48DB-8292-9A41F8462B8E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7B28E672-315F-4348-8AE3-3A09EB14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DF6F968E-F431-4DF2-AC0E-FEBF23D0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73A3-D2BA-4F6A-B636-E76AA8C7DD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99337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CA2C94-1409-49FF-BC47-3662870172F2}"/>
              </a:ext>
            </a:extLst>
          </p:cNvPr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3E589EA-8AF1-4205-A54E-D57E906E4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6DD889-1110-4CF4-9CD9-7E8855F05DAE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D13E4AEC-3984-4F95-8584-890FD10739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FDA717-E120-4E94-B969-04579740D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014FA977-D195-4DB5-B25B-507312E49A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9143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E05AE5-B16B-4CA2-B617-896A05C75FC9}"/>
              </a:ext>
            </a:extLst>
          </p:cNvPr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B8C69-1FE8-4479-937D-6E8493A6EC62}"/>
              </a:ext>
            </a:extLst>
          </p:cNvPr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A422AD8-6897-40D7-B41A-A7617AC7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91FE6-7718-4FD6-8674-A02CB923C9F6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544F19-FF5C-4A27-AAF4-DFC1A015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F6D901-888E-4AC9-9527-0C9E4193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00963D-63E8-4C94-A7AA-517781354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997217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109131-A3F0-4359-AF29-85F83CFB0EBD}"/>
              </a:ext>
            </a:extLst>
          </p:cNvPr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F9D517B-7416-4A7F-8670-4425F53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2AE90-63FB-4F6A-8B90-B45D834EF2CF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E955FFF-EFB0-450A-B5FB-D4859B82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CFEABEF-0648-429F-8D1B-D7B5D682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297ED-0B31-4ADC-812E-D598AF10E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446695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23">
            <a:extLst>
              <a:ext uri="{FF2B5EF4-FFF2-40B4-BE49-F238E27FC236}">
                <a16:creationId xmlns:a16="http://schemas.microsoft.com/office/drawing/2014/main" id="{0CD052F2-0F9D-467D-B72A-48B60836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1552B-7ABE-4728-B3BC-53822E271ED4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AAF510B9-76DF-4FAF-B07A-EFA01F22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>
            <a:extLst>
              <a:ext uri="{FF2B5EF4-FFF2-40B4-BE49-F238E27FC236}">
                <a16:creationId xmlns:a16="http://schemas.microsoft.com/office/drawing/2014/main" id="{E1090C19-9137-4B17-95CC-8FA13E89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DB47-D122-495F-9E2A-5E7020CDB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675778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350641-DFE5-4F1D-8850-D18E13A1583A}"/>
              </a:ext>
            </a:extLst>
          </p:cNvPr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6F8A020-352D-421B-9118-9204EB26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A0F97-7F98-4B81-81BC-26F6351EDE50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6EF02CE-A030-4464-904D-DCE06EFE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5AE1D4A-80EC-44D4-8381-1EB0F254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7D230-D09E-4287-9557-8346E1D1A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06695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0133B81F-A579-47EA-8C03-D7FE3F07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CB1A-4514-4672-8C82-DABAB31B06C6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EDD30862-CFC1-4217-BFC2-10C0409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EBECA47B-5011-4F2F-9154-4A0EA7DA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C257-F612-4D3F-BD70-623C01FAA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826975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D8965A-A2BB-44A4-8217-80E0E11F6F31}"/>
              </a:ext>
            </a:extLst>
          </p:cNvPr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E070CE-84A8-44B8-83AD-DD8A65CF0926}"/>
              </a:ext>
            </a:extLst>
          </p:cNvPr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420EC4-54E0-4EA8-B7C6-DADB4DB426F5}"/>
              </a:ext>
            </a:extLst>
          </p:cNvPr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677500-8CA6-49F1-B0A3-2D02BB55D8F1}"/>
              </a:ext>
            </a:extLst>
          </p:cNvPr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90C87E-A4DF-4F79-A9D0-E1FB13B14DA1}"/>
              </a:ext>
            </a:extLst>
          </p:cNvPr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8C87FF-9E8D-45EB-8F7D-EAF6DC978334}"/>
              </a:ext>
            </a:extLst>
          </p:cNvPr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2E5056-E883-4BC8-B98E-1C527153FEDF}"/>
              </a:ext>
            </a:extLst>
          </p:cNvPr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22772B-C473-4FD1-8442-83E0E8D1EA90}"/>
              </a:ext>
            </a:extLst>
          </p:cNvPr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C5ADB-421A-43AE-BD41-8DE0DC14898E}"/>
              </a:ext>
            </a:extLst>
          </p:cNvPr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FCF9AA-3C5A-4C00-82C9-032F89AFE3E5}"/>
              </a:ext>
            </a:extLst>
          </p:cNvPr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7447D5-6D25-4CA6-88D5-029394C2F3F3}"/>
              </a:ext>
            </a:extLst>
          </p:cNvPr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60FFC6-0FEF-42C8-8062-32E6B400CFDE}"/>
              </a:ext>
            </a:extLst>
          </p:cNvPr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F1627E-8AC3-457F-A46D-E34FC9EB325A}"/>
              </a:ext>
            </a:extLst>
          </p:cNvPr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F4171E-85BD-447F-B8CC-1EA1DCF01492}"/>
              </a:ext>
            </a:extLst>
          </p:cNvPr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6CFC477E-6F11-40F3-9796-398AE4A8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7EBDD-564B-416F-A217-402FF8300FE0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88E7B79C-A321-4369-9E0A-E8244A3E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98B6E46F-BFD5-49B1-BFAE-0EA184B0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E6131E-F9DE-4554-B7E7-A1FDEDC19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522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D3CEAF-D436-4971-8B6F-99200036C66D}"/>
              </a:ext>
            </a:extLst>
          </p:cNvPr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532659-B7D8-4D41-8A6C-15084ECA2451}"/>
              </a:ext>
            </a:extLst>
          </p:cNvPr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AA4C7-E46D-46EB-946E-2BB45B2FA979}"/>
              </a:ext>
            </a:extLst>
          </p:cNvPr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31CEC3-193A-4ED7-BE47-957911F29D53}"/>
              </a:ext>
            </a:extLst>
          </p:cNvPr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CB6E6E-A6A3-4AE3-B07F-001A128ABCA5}"/>
              </a:ext>
            </a:extLst>
          </p:cNvPr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F7B1C4-669A-434A-B3B8-5CF40659BF32}"/>
              </a:ext>
            </a:extLst>
          </p:cNvPr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1A7FF6-B132-4042-A6A0-61F1C3F1C2BF}"/>
              </a:ext>
            </a:extLst>
          </p:cNvPr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64C4FF-A3C6-448B-BD4D-F700AFC7FB7E}"/>
              </a:ext>
            </a:extLst>
          </p:cNvPr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DFE257-FAE1-47C1-8742-F5D6D9591840}"/>
              </a:ext>
            </a:extLst>
          </p:cNvPr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AD0DE2-1DFF-4343-96EF-7DB020D19811}"/>
              </a:ext>
            </a:extLst>
          </p:cNvPr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D9EBA-6E42-4F36-BB84-1BCCCFA41C72}"/>
              </a:ext>
            </a:extLst>
          </p:cNvPr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4341AB-F395-45D5-BD8E-AC30A824453F}"/>
              </a:ext>
            </a:extLst>
          </p:cNvPr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1B381B-13B4-4DFE-B36D-C944944593FC}"/>
              </a:ext>
            </a:extLst>
          </p:cNvPr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34D658-0D25-4EB4-AC24-F62BB978FA92}"/>
              </a:ext>
            </a:extLst>
          </p:cNvPr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68AB7E87-6D00-477C-92A2-D010FB4A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32B5-A19B-41F0-B446-8425F35ABA5A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706976C2-0AA4-415C-9B6A-D41EC8CFD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FB71C4C2-E8F1-4FE6-B3CE-2B1487D5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CB9437-DACC-40D5-865B-D50D296C6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080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927889-3F60-494D-9FAC-E260E3B662EC}"/>
              </a:ext>
            </a:extLst>
          </p:cNvPr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2AFEC3-DD75-472D-ABA6-AA8EC630369D}"/>
              </a:ext>
            </a:extLst>
          </p:cNvPr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64C279-A8D3-498A-AA04-73C1F22C27D3}"/>
              </a:ext>
            </a:extLst>
          </p:cNvPr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839E78-ADB6-41E3-894C-A66E535DA8A0}"/>
              </a:ext>
            </a:extLst>
          </p:cNvPr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D41BA2-B4B7-4018-8356-742554323FBA}"/>
              </a:ext>
            </a:extLst>
          </p:cNvPr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0667FF-F162-4329-8F2E-FEC6BC3699A3}"/>
              </a:ext>
            </a:extLst>
          </p:cNvPr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488A65-1F6C-49F5-9777-DC429B2ACBA0}"/>
              </a:ext>
            </a:extLst>
          </p:cNvPr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9BD5B1-379C-42FE-AA87-2593BE6387D5}"/>
              </a:ext>
            </a:extLst>
          </p:cNvPr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7796E3-C1F5-49A9-AD8E-69FEA72F86E7}"/>
              </a:ext>
            </a:extLst>
          </p:cNvPr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16A807-0352-492E-B9EB-B07E231AF7A6}"/>
              </a:ext>
            </a:extLst>
          </p:cNvPr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5761E7-2670-422D-A326-2AFE1F673BC6}"/>
              </a:ext>
            </a:extLst>
          </p:cNvPr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22F85-BFEB-4F9A-93D5-03CF1FB7E11C}"/>
              </a:ext>
            </a:extLst>
          </p:cNvPr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567C89-BBCC-433D-AF98-78B3CE2814B9}"/>
              </a:ext>
            </a:extLst>
          </p:cNvPr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245A3A-6307-4DCB-B39E-8F91F744E561}"/>
              </a:ext>
            </a:extLst>
          </p:cNvPr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670E36-786F-4B68-A6CE-75FCEB3CDDF6}"/>
              </a:ext>
            </a:extLst>
          </p:cNvPr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7669ABE-F59F-4A65-A0DF-B3EB0171275B}"/>
              </a:ext>
            </a:extLst>
          </p:cNvPr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835A928-44D9-4F5E-919F-45E5D31E2511}"/>
              </a:ext>
            </a:extLst>
          </p:cNvPr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6380840-7AFD-4F33-854B-1499C2EAC380}"/>
              </a:ext>
            </a:extLst>
          </p:cNvPr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600E1AA-788E-459E-9ED7-5E05269016CE}"/>
              </a:ext>
            </a:extLst>
          </p:cNvPr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CFE4634-0954-4FE8-A85F-F1BD3D542C25}"/>
              </a:ext>
            </a:extLst>
          </p:cNvPr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E5CF962-A8B0-475C-B5C8-1EFF3BE43256}"/>
              </a:ext>
            </a:extLst>
          </p:cNvPr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F7379E7-B82B-434B-91B3-4DA3515A1768}"/>
              </a:ext>
            </a:extLst>
          </p:cNvPr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0F928A-D9BA-49A8-824F-1069396E5007}"/>
              </a:ext>
            </a:extLst>
          </p:cNvPr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6238CA9-6425-449E-A2EA-54A7CBD77E22}"/>
              </a:ext>
            </a:extLst>
          </p:cNvPr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8" name="Text Placeholder 8">
            <a:extLst>
              <a:ext uri="{FF2B5EF4-FFF2-40B4-BE49-F238E27FC236}">
                <a16:creationId xmlns:a16="http://schemas.microsoft.com/office/drawing/2014/main" id="{77DA5A04-DF00-43D0-B893-348FFE620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44F96A97-4398-4AE1-93F3-000D77FAC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354491A-A671-41D9-B31B-1D64EA34B86F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F713A5-6B53-458D-AC22-1C7D5CFDD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34468F8-D15D-45B0-B303-4C758487E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15075"/>
            <a:ext cx="1189038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2800" smtClean="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444A01A5-7BA5-4E5D-A02B-6EF3621A21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2E30FAC7-8894-480F-B9D7-BAECAB7E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73" r:id="rId5"/>
    <p:sldLayoutId id="2147484281" r:id="rId6"/>
    <p:sldLayoutId id="2147484274" r:id="rId7"/>
    <p:sldLayoutId id="2147484282" r:id="rId8"/>
    <p:sldLayoutId id="2147484283" r:id="rId9"/>
    <p:sldLayoutId id="2147484275" r:id="rId10"/>
    <p:sldLayoutId id="2147484276" r:id="rId11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500"/>
        </a:spcBef>
        <a:spcAft>
          <a:spcPct val="0"/>
        </a:spcAft>
        <a:buClr>
          <a:srgbClr val="B77851"/>
        </a:buClr>
        <a:buSzPct val="85000"/>
        <a:buFont typeface="Wingdings 2" panose="05020102010507070707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B6AD7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F50E-9AFF-4EAB-AA49-041975DD8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Financial Literacy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89889E-5AF3-4228-A0D9-E200A685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do others do?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520166-1A6E-4F44-98D3-D84B08528B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/>
              <a:t>Food is a huge expense for people!</a:t>
            </a:r>
          </a:p>
          <a:p>
            <a:pPr lvl="1" eaLnBrk="1" hangingPunct="1"/>
            <a:r>
              <a:rPr lang="en-US" altLang="en-US" sz="2800"/>
              <a:t>81% of consumers are spending more or the same on groceries as they were 2 years ago </a:t>
            </a:r>
          </a:p>
          <a:p>
            <a:pPr eaLnBrk="1" hangingPunct="1"/>
            <a:r>
              <a:rPr lang="en-US" altLang="en-US"/>
              <a:t>How can people save money on food?</a:t>
            </a:r>
          </a:p>
          <a:p>
            <a:pPr eaLnBrk="1" hangingPunct="1"/>
            <a:r>
              <a:rPr lang="en-US" altLang="en-US"/>
              <a:t>How can you cut back on other expenses?</a:t>
            </a:r>
          </a:p>
        </p:txBody>
      </p:sp>
      <p:pic>
        <p:nvPicPr>
          <p:cNvPr id="19460" name="Picture 4" descr="C:\Documents and Settings\jpluta\Local Settings\Temporary Internet Files\Content.IE5\S9882GKI\MCj04405580000[1].wmf">
            <a:extLst>
              <a:ext uri="{FF2B5EF4-FFF2-40B4-BE49-F238E27FC236}">
                <a16:creationId xmlns:a16="http://schemas.microsoft.com/office/drawing/2014/main" id="{B68FE7F7-E4C9-4256-94F1-77CB4980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416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8458-A99B-47C1-969E-281B501C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Paying Taxes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B6BD5-9C67-4E8B-97D2-3F8F8AD21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959350"/>
            <a:ext cx="7924800" cy="45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823EBD-C5C5-4AA6-994E-E6FEEEC8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How We’re Taxed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488648-9278-4587-A36F-500985BE4AB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are taxed when we work, and often taxed when we make a purchase</a:t>
            </a: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On April 15</a:t>
            </a:r>
            <a:r>
              <a:rPr lang="en-US" altLang="en-US" baseline="30000"/>
              <a:t>th</a:t>
            </a:r>
            <a:r>
              <a:rPr lang="en-US" altLang="en-US"/>
              <a:t> each year, we mail in forms showing what we’ve paid in local, state, and federal taxes.</a:t>
            </a:r>
          </a:p>
          <a:p>
            <a:pPr lvl="1" eaLnBrk="1" hangingPunct="1"/>
            <a:r>
              <a:rPr lang="en-US" altLang="en-US"/>
              <a:t>Sometimes we get a refund (because we’ve overpaid)</a:t>
            </a:r>
          </a:p>
          <a:p>
            <a:pPr lvl="1" eaLnBrk="1" hangingPunct="1"/>
            <a:r>
              <a:rPr lang="en-US" altLang="en-US"/>
              <a:t>Sometimes we owe more (because we didn’t pay enough)</a:t>
            </a:r>
          </a:p>
          <a:p>
            <a:pPr eaLnBrk="1" hangingPunct="1"/>
            <a:endParaRPr lang="en-US" altLang="en-US"/>
          </a:p>
        </p:txBody>
      </p:sp>
      <p:pic>
        <p:nvPicPr>
          <p:cNvPr id="39938" name="Picture 2" descr="C:\Documents and Settings\jpluta\Local Settings\Temporary Internet Files\Content.IE5\TEU1S0PH\MMj03956920000[1].gif">
            <a:extLst>
              <a:ext uri="{FF2B5EF4-FFF2-40B4-BE49-F238E27FC236}">
                <a16:creationId xmlns:a16="http://schemas.microsoft.com/office/drawing/2014/main" id="{5F4AEE43-FE55-40D0-9592-BAC87F4891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768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689B-E737-4EBD-8323-053395AC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Why We’re Taxed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28B40-0604-46C0-BF51-16BF6C812D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543800" cy="4572000"/>
          </a:xfrm>
        </p:spPr>
        <p:txBody>
          <a:bodyPr/>
          <a:lstStyle/>
          <a:p>
            <a:pPr eaLnBrk="1" hangingPunct="1"/>
            <a:r>
              <a:rPr lang="en-US" altLang="en-US"/>
              <a:t>What kinds of goods and services does the government provide?</a:t>
            </a:r>
          </a:p>
          <a:p>
            <a:pPr lvl="1" eaLnBrk="1" hangingPunct="1"/>
            <a:r>
              <a:rPr lang="en-US" altLang="en-US"/>
              <a:t>Education</a:t>
            </a:r>
          </a:p>
          <a:p>
            <a:pPr lvl="1" eaLnBrk="1" hangingPunct="1"/>
            <a:r>
              <a:rPr lang="en-US" altLang="en-US"/>
              <a:t>Defense</a:t>
            </a:r>
          </a:p>
          <a:p>
            <a:pPr lvl="1" eaLnBrk="1" hangingPunct="1"/>
            <a:r>
              <a:rPr lang="en-US" altLang="en-US"/>
              <a:t>Welfare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Where does it get the money to do this?</a:t>
            </a:r>
          </a:p>
          <a:p>
            <a:pPr lvl="1" eaLnBrk="1" hangingPunct="1"/>
            <a:r>
              <a:rPr lang="en-US" altLang="en-US"/>
              <a:t>From Taxes!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D7631-64CC-4D88-A4FA-794503C2578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86200" y="2362200"/>
            <a:ext cx="4267200" cy="3733800"/>
          </a:xfrm>
        </p:spPr>
        <p:txBody>
          <a:bodyPr/>
          <a:lstStyle/>
          <a:p>
            <a:pPr lvl="1" eaLnBrk="1" hangingPunct="1"/>
            <a:r>
              <a:rPr lang="en-US" altLang="en-US"/>
              <a:t>Consumer Rights</a:t>
            </a:r>
          </a:p>
          <a:p>
            <a:pPr lvl="1" eaLnBrk="1" hangingPunct="1"/>
            <a:r>
              <a:rPr lang="en-US" altLang="en-US"/>
              <a:t>Disability</a:t>
            </a:r>
          </a:p>
          <a:p>
            <a:pPr lvl="1" eaLnBrk="1" hangingPunct="1"/>
            <a:r>
              <a:rPr lang="en-US" altLang="en-US"/>
              <a:t>Environment</a:t>
            </a:r>
          </a:p>
          <a:p>
            <a:pPr lvl="1" eaLnBrk="1" hangingPunct="1"/>
            <a:r>
              <a:rPr lang="en-US" altLang="en-US"/>
              <a:t>And now Health Insurance</a:t>
            </a:r>
          </a:p>
          <a:p>
            <a:pPr eaLnBrk="1" hangingPunct="1"/>
            <a:endParaRPr lang="en-US" altLang="en-US"/>
          </a:p>
        </p:txBody>
      </p:sp>
      <p:pic>
        <p:nvPicPr>
          <p:cNvPr id="41987" name="Picture 3" descr="C:\Documents and Settings\jpluta\Local Settings\Temporary Internet Files\Content.IE5\BKZLQMS9\MCj04361650000[1].wmf">
            <a:extLst>
              <a:ext uri="{FF2B5EF4-FFF2-40B4-BE49-F238E27FC236}">
                <a16:creationId xmlns:a16="http://schemas.microsoft.com/office/drawing/2014/main" id="{F686E0AF-9605-497F-B9C9-84BFB455E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384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C:\Documents and Settings\jpluta\Local Settings\Temporary Internet Files\Content.IE5\BKZLQMS9\MCj04395990000[1].png">
            <a:extLst>
              <a:ext uri="{FF2B5EF4-FFF2-40B4-BE49-F238E27FC236}">
                <a16:creationId xmlns:a16="http://schemas.microsoft.com/office/drawing/2014/main" id="{F239146F-B11A-4FEB-A72D-8FD1DD24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804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C:\Documents and Settings\jpluta\Local Settings\Temporary Internet Files\Content.IE5\84HF4ST9\MCj04418360000[1].wmf">
            <a:extLst>
              <a:ext uri="{FF2B5EF4-FFF2-40B4-BE49-F238E27FC236}">
                <a16:creationId xmlns:a16="http://schemas.microsoft.com/office/drawing/2014/main" id="{955F9581-0A5B-4315-87B4-3B7FBF491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7524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C:\Documents and Settings\jpluta\Local Settings\Temporary Internet Files\Content.IE5\BKZLQMS9\MCj04137100000[1].wmf">
            <a:extLst>
              <a:ext uri="{FF2B5EF4-FFF2-40B4-BE49-F238E27FC236}">
                <a16:creationId xmlns:a16="http://schemas.microsoft.com/office/drawing/2014/main" id="{5EA6FE05-3E4C-4ACA-BBD3-D915B16F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8715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F24BF3-0721-442E-B944-E0D2BDA6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U.S. History of Taxation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CE60E-6D6F-4195-8001-FF114A6264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altLang="en-US"/>
              <a:t>Remember the Colonists were not thrilled to be taxed—hence the Boston Tea Party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 Revolutionists were upset!</a:t>
            </a:r>
          </a:p>
        </p:txBody>
      </p:sp>
      <p:pic>
        <p:nvPicPr>
          <p:cNvPr id="8" name="Content Placeholder 7" descr="Boston Tea Party.jpg">
            <a:extLst>
              <a:ext uri="{FF2B5EF4-FFF2-40B4-BE49-F238E27FC236}">
                <a16:creationId xmlns:a16="http://schemas.microsoft.com/office/drawing/2014/main" id="{DAAA59A5-C2B0-4BD5-9BC6-EEBD2A20101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4059238" cy="2447925"/>
          </a:xfrm>
        </p:spPr>
      </p:pic>
      <p:sp>
        <p:nvSpPr>
          <p:cNvPr id="10" name="Vertical Scroll 9">
            <a:extLst>
              <a:ext uri="{FF2B5EF4-FFF2-40B4-BE49-F238E27FC236}">
                <a16:creationId xmlns:a16="http://schemas.microsoft.com/office/drawing/2014/main" id="{6A8E9646-5CA1-4257-87C2-A98699968883}"/>
              </a:ext>
            </a:extLst>
          </p:cNvPr>
          <p:cNvSpPr/>
          <p:nvPr/>
        </p:nvSpPr>
        <p:spPr>
          <a:xfrm>
            <a:off x="5029200" y="4419600"/>
            <a:ext cx="2971800" cy="1981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EF08DD-BB93-4A1A-AC9A-6D0FB207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953000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No taxation without representation!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A6C1-ECEB-4C37-BEA7-93A68F34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They Can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D71E-AD6A-4824-8EAF-DEC102C3D0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6248400" cy="4343400"/>
          </a:xfrm>
        </p:spPr>
        <p:txBody>
          <a:bodyPr/>
          <a:lstStyle/>
          <a:p>
            <a:pPr eaLnBrk="1" hangingPunct="1"/>
            <a:r>
              <a:rPr lang="en-US" altLang="en-US"/>
              <a:t>After the Revolutionary War, we were in debt!  We needed taxes to pay that debt off</a:t>
            </a:r>
          </a:p>
          <a:p>
            <a:pPr eaLnBrk="1" hangingPunct="1"/>
            <a:r>
              <a:rPr lang="en-US" altLang="en-US"/>
              <a:t>Article I, section 8 of the U.S. Constitution gave Congress the right to tax</a:t>
            </a:r>
          </a:p>
          <a:p>
            <a:pPr eaLnBrk="1" hangingPunct="1"/>
            <a:r>
              <a:rPr lang="en-US" altLang="en-US"/>
              <a:t>The 16</a:t>
            </a:r>
            <a:r>
              <a:rPr lang="en-US" altLang="en-US" baseline="30000"/>
              <a:t>th</a:t>
            </a:r>
            <a:r>
              <a:rPr lang="en-US" altLang="en-US"/>
              <a:t> Amendment added an income tax</a:t>
            </a:r>
          </a:p>
        </p:txBody>
      </p:sp>
      <p:pic>
        <p:nvPicPr>
          <p:cNvPr id="7" name="Content Placeholder 6" descr="Constitution.jpg">
            <a:extLst>
              <a:ext uri="{FF2B5EF4-FFF2-40B4-BE49-F238E27FC236}">
                <a16:creationId xmlns:a16="http://schemas.microsoft.com/office/drawing/2014/main" id="{DB94CD81-76CA-4D4F-8ED2-F792342269D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819400"/>
            <a:ext cx="1974850" cy="200025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E75D-F765-49E4-9164-1C74DF07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Can We Skip Taxes?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2E10-5399-41FA-B6FF-386B39AA99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Failure to pay your taxes legally due is called Tax Evasion.</a:t>
            </a:r>
          </a:p>
          <a:p>
            <a:pPr lvl="1" eaLnBrk="1" hangingPunct="1"/>
            <a:r>
              <a:rPr lang="en-US" altLang="en-US"/>
              <a:t>Some don’t report all income </a:t>
            </a:r>
          </a:p>
          <a:p>
            <a:pPr lvl="1" eaLnBrk="1" hangingPunct="1"/>
            <a:r>
              <a:rPr lang="en-US" altLang="en-US"/>
              <a:t>Some don’t file at all</a:t>
            </a:r>
          </a:p>
          <a:p>
            <a:pPr lvl="1" eaLnBrk="1" hangingPunct="1"/>
            <a:r>
              <a:rPr lang="en-US" altLang="en-US"/>
              <a:t>The penalty can be financial or even jail</a:t>
            </a:r>
          </a:p>
          <a:p>
            <a:pPr eaLnBrk="1" hangingPunct="1"/>
            <a:r>
              <a:rPr lang="en-US" altLang="en-US"/>
              <a:t>We can legally try to decrease our taxes through Tax Avoidance.</a:t>
            </a:r>
          </a:p>
          <a:p>
            <a:pPr lvl="1" eaLnBrk="1" hangingPunct="1"/>
            <a:r>
              <a:rPr lang="en-US" altLang="en-US"/>
              <a:t>We claim as many deductions as                         possible to lower the amount                                         we owe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40963" name="Picture 3" descr="C:\Documents and Settings\jpluta\Local Settings\Temporary Internet Files\Content.IE5\8R752AUT\MCj01493450000[1].wmf">
            <a:extLst>
              <a:ext uri="{FF2B5EF4-FFF2-40B4-BE49-F238E27FC236}">
                <a16:creationId xmlns:a16="http://schemas.microsoft.com/office/drawing/2014/main" id="{DF137E2C-2373-458A-8948-6477D9381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91782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C:\Documents and Settings\jpluta\Local Settings\Temporary Internet Files\Content.IE5\84HF4ST9\MCj04403960000[1].png">
            <a:extLst>
              <a:ext uri="{FF2B5EF4-FFF2-40B4-BE49-F238E27FC236}">
                <a16:creationId xmlns:a16="http://schemas.microsoft.com/office/drawing/2014/main" id="{B20C952F-B23D-4E44-B132-650CF0EB3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3D4F-2AE6-46AC-BD40-3E9CD207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Filing Taxes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DA172AC1-AC8A-4C46-BFB1-73F14F21E3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altLang="en-US"/>
              <a:t>All the forms you’ll need can be found at the IRS website.</a:t>
            </a:r>
          </a:p>
          <a:p>
            <a:pPr lvl="1"/>
            <a:r>
              <a:rPr lang="en-US" altLang="en-US"/>
              <a:t>You need the forms</a:t>
            </a:r>
          </a:p>
          <a:p>
            <a:pPr lvl="1"/>
            <a:r>
              <a:rPr lang="en-US" altLang="en-US"/>
              <a:t>You need your W-2 and proof of income</a:t>
            </a:r>
          </a:p>
          <a:p>
            <a:pPr lvl="1"/>
            <a:r>
              <a:rPr lang="en-US" altLang="en-US"/>
              <a:t>You need any investment and banking papers</a:t>
            </a:r>
          </a:p>
          <a:p>
            <a:pPr lvl="1"/>
            <a:r>
              <a:rPr lang="en-US" altLang="en-US"/>
              <a:t>Any education expenses or charity donations</a:t>
            </a:r>
          </a:p>
          <a:p>
            <a:r>
              <a:rPr lang="en-US" altLang="en-US"/>
              <a:t>If you haven’t received your W-2s by February 15</a:t>
            </a:r>
            <a:r>
              <a:rPr lang="en-US" altLang="en-US" baseline="30000"/>
              <a:t>th</a:t>
            </a:r>
            <a:r>
              <a:rPr lang="en-US" altLang="en-US"/>
              <a:t>, you can report your employer to the IRS</a:t>
            </a:r>
          </a:p>
          <a:p>
            <a:r>
              <a:rPr lang="en-US" altLang="en-US"/>
              <a:t>You CAN file your taxes on your own!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80659-CF83-4631-9068-E38633933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0304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AE75-DE0F-4A0C-991B-CAA54908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Credit </a:t>
            </a:r>
            <a:r>
              <a:rPr lang="en-US" dirty="0" smtClean="0"/>
              <a:t>Cards </a:t>
            </a:r>
            <a:br>
              <a:rPr lang="en-US" dirty="0" smtClean="0"/>
            </a:br>
            <a:r>
              <a:rPr lang="en-US" dirty="0" smtClean="0"/>
              <a:t>&amp; Credit Ratings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A50C2-5D79-44AC-BE92-E7A23F0A3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959350"/>
            <a:ext cx="7924800" cy="45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D8C837-9A82-4E18-8F06-91BFAC61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Credit</a:t>
            </a:r>
          </a:p>
        </p:txBody>
      </p:sp>
      <p:sp>
        <p:nvSpPr>
          <p:cNvPr id="28675" name="Content Placeholder 4">
            <a:extLst>
              <a:ext uri="{FF2B5EF4-FFF2-40B4-BE49-F238E27FC236}">
                <a16:creationId xmlns:a16="http://schemas.microsoft.com/office/drawing/2014/main" id="{DF525E7C-3526-444F-8C68-01A7E8D16A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/>
              <a:t>The definition of credit is the borrowing capacity of an individual or company</a:t>
            </a:r>
          </a:p>
          <a:p>
            <a:pPr eaLnBrk="1" hangingPunct="1"/>
            <a:r>
              <a:rPr lang="en-US" altLang="en-US"/>
              <a:t>You cannot borrow money without a credit  history; sometimes a lender will require a co-signer</a:t>
            </a:r>
          </a:p>
          <a:p>
            <a:pPr eaLnBrk="1" hangingPunct="1"/>
            <a:r>
              <a:rPr lang="en-US" altLang="en-US"/>
              <a:t>You build your credit history by</a:t>
            </a:r>
          </a:p>
          <a:p>
            <a:pPr lvl="1" eaLnBrk="1" hangingPunct="1"/>
            <a:r>
              <a:rPr lang="en-US" altLang="en-US"/>
              <a:t>borrowing money and paying it off</a:t>
            </a:r>
          </a:p>
          <a:p>
            <a:pPr lvl="1" eaLnBrk="1" hangingPunct="1"/>
            <a:r>
              <a:rPr lang="en-US" altLang="en-US"/>
              <a:t>paying bills on time</a:t>
            </a:r>
          </a:p>
        </p:txBody>
      </p:sp>
      <p:pic>
        <p:nvPicPr>
          <p:cNvPr id="28676" name="Picture 4" descr="C:\Documents and Settings\jpluta\Local Settings\Temporary Internet Files\Content.IE5\LRM8WKTP\MCj04291610000[1].wmf">
            <a:extLst>
              <a:ext uri="{FF2B5EF4-FFF2-40B4-BE49-F238E27FC236}">
                <a16:creationId xmlns:a16="http://schemas.microsoft.com/office/drawing/2014/main" id="{565ADACB-4E2A-4262-9AB2-2A0EACDC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5146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E10DDC-9E4C-409B-BFF9-159F493B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Introduction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05D3CA-6F37-4FD0-8BF8-7699EC199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959350"/>
            <a:ext cx="7924800" cy="45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E45C0-1518-43FE-B887-127756924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Credit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7B76-3D61-4872-9ECC-EEA1C1F9C6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763000" cy="5334000"/>
          </a:xfrm>
        </p:spPr>
        <p:txBody>
          <a:bodyPr/>
          <a:lstStyle/>
          <a:p>
            <a:pPr eaLnBrk="1" hangingPunct="1"/>
            <a:r>
              <a:rPr lang="en-US" altLang="en-US"/>
              <a:t>Most lenders use the FICO method</a:t>
            </a:r>
          </a:p>
          <a:p>
            <a:pPr eaLnBrk="1" hangingPunct="1"/>
            <a:r>
              <a:rPr lang="en-US" altLang="en-US"/>
              <a:t>The numbers range from 300 to 850</a:t>
            </a:r>
          </a:p>
          <a:p>
            <a:pPr eaLnBrk="1" hangingPunct="1"/>
            <a:r>
              <a:rPr lang="en-US" altLang="en-US"/>
              <a:t>The higher the score, the better your credit</a:t>
            </a:r>
          </a:p>
          <a:p>
            <a:pPr eaLnBrk="1" hangingPunct="1"/>
            <a:r>
              <a:rPr lang="en-US" altLang="en-US"/>
              <a:t>Your score is based on</a:t>
            </a:r>
          </a:p>
          <a:p>
            <a:pPr lvl="1" eaLnBrk="1" hangingPunct="1"/>
            <a:r>
              <a:rPr lang="en-US" altLang="en-US"/>
              <a:t>Your payment history (35%)—higher if you pay on time</a:t>
            </a:r>
          </a:p>
          <a:p>
            <a:pPr lvl="1" eaLnBrk="1" hangingPunct="1"/>
            <a:r>
              <a:rPr lang="en-US" altLang="en-US"/>
              <a:t>Outstanding debt (30%)—an if you owe more than you earn</a:t>
            </a:r>
          </a:p>
          <a:p>
            <a:pPr lvl="1" eaLnBrk="1" hangingPunct="1"/>
            <a:r>
              <a:rPr lang="en-US" altLang="en-US"/>
              <a:t>Length of credit history (15%)—how long you’ve been borrowing money</a:t>
            </a:r>
          </a:p>
          <a:p>
            <a:pPr lvl="1" eaLnBrk="1" hangingPunct="1"/>
            <a:r>
              <a:rPr lang="en-US" altLang="en-US"/>
              <a:t>New credit (10%)—getting a new card or loan</a:t>
            </a:r>
          </a:p>
          <a:p>
            <a:pPr lvl="1" eaLnBrk="1" hangingPunct="1"/>
            <a:r>
              <a:rPr lang="en-US" altLang="en-US"/>
              <a:t>Types of credit (10%)—are you diverse?</a:t>
            </a:r>
          </a:p>
        </p:txBody>
      </p:sp>
      <p:pic>
        <p:nvPicPr>
          <p:cNvPr id="43010" name="Picture 2" descr="C:\Documents and Settings\jpluta\Local Settings\Temporary Internet Files\Content.IE5\BKZLQMS9\MCj04413100000[1].png">
            <a:extLst>
              <a:ext uri="{FF2B5EF4-FFF2-40B4-BE49-F238E27FC236}">
                <a16:creationId xmlns:a16="http://schemas.microsoft.com/office/drawing/2014/main" id="{4360D9E9-B4F8-4AB5-BA6B-8DFE433F8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D7D7-00E1-4F28-B116-A3F78C76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Warning: Careful How You Spend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24AE-9213-473E-BC1C-3B0B4561AA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87513"/>
            <a:ext cx="8991600" cy="4572000"/>
          </a:xfrm>
        </p:spPr>
        <p:txBody>
          <a:bodyPr/>
          <a:lstStyle/>
          <a:p>
            <a:pPr>
              <a:defRPr/>
            </a:pPr>
            <a:r>
              <a:rPr lang="en-US" dirty="0"/>
              <a:t>Keeping your credit score healthy allows you to take out loans with a lower interest rate</a:t>
            </a:r>
          </a:p>
          <a:p>
            <a:pPr lvl="1">
              <a:defRPr/>
            </a:pPr>
            <a:r>
              <a:rPr lang="en-US" dirty="0"/>
              <a:t>Lower Interest Rate = Lower Payment!</a:t>
            </a:r>
          </a:p>
          <a:p>
            <a:pPr>
              <a:defRPr/>
            </a:pPr>
            <a:r>
              <a:rPr lang="en-US" dirty="0"/>
              <a:t>Your credit limit = The amount you are approved for on a credit card</a:t>
            </a:r>
          </a:p>
          <a:p>
            <a:pPr lvl="1">
              <a:defRPr/>
            </a:pPr>
            <a:r>
              <a:rPr lang="en-US" dirty="0"/>
              <a:t>You cannot go over your limit!</a:t>
            </a:r>
          </a:p>
          <a:p>
            <a:pPr>
              <a:defRPr/>
            </a:pPr>
            <a:r>
              <a:rPr lang="en-US" dirty="0"/>
              <a:t>Make sure to only use 30% of your credit limit, to keep your score healthy and high</a:t>
            </a:r>
          </a:p>
          <a:p>
            <a:pPr lvl="1">
              <a:defRPr/>
            </a:pPr>
            <a:r>
              <a:rPr lang="en-US" dirty="0"/>
              <a:t>i.e. $100 Credit Limit = Spending no more than $30 a month</a:t>
            </a:r>
          </a:p>
          <a:p>
            <a:pPr lvl="1">
              <a:defRPr/>
            </a:pPr>
            <a:r>
              <a:rPr lang="en-US" dirty="0"/>
              <a:t>i.e. $7,000 Credit Limit = Spending no more than $2,100 a month</a:t>
            </a:r>
          </a:p>
          <a:p>
            <a:pPr marL="366713" lvl="1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pic>
        <p:nvPicPr>
          <p:cNvPr id="33796" name="Picture 3" descr="C:\Users\SGreer\AppData\Local\Microsoft\Windows\Temporary Internet Files\Content.IE5\6RAGOW0X\MC900440384[1].png">
            <a:extLst>
              <a:ext uri="{FF2B5EF4-FFF2-40B4-BE49-F238E27FC236}">
                <a16:creationId xmlns:a16="http://schemas.microsoft.com/office/drawing/2014/main" id="{1132F020-7F00-486A-AC30-9740ED700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3825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9EEA7-9398-42F7-BEFE-72DF89074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Positives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B4A9D-5C50-438D-8D33-321FB4682EA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2220913"/>
            <a:ext cx="4038600" cy="3913187"/>
          </a:xfrm>
        </p:spPr>
        <p:txBody>
          <a:bodyPr/>
          <a:lstStyle/>
          <a:p>
            <a:pPr eaLnBrk="1" hangingPunct="1"/>
            <a:r>
              <a:rPr lang="en-US" altLang="en-US"/>
              <a:t>You can buy something when you don’t have the cash for it</a:t>
            </a:r>
          </a:p>
          <a:p>
            <a:pPr eaLnBrk="1" hangingPunct="1"/>
            <a:r>
              <a:rPr lang="en-US" altLang="en-US"/>
              <a:t>Safer than carrying cash</a:t>
            </a:r>
          </a:p>
          <a:p>
            <a:pPr eaLnBrk="1" hangingPunct="1"/>
            <a:r>
              <a:rPr lang="en-US" altLang="en-US"/>
              <a:t>Easier to use than a check</a:t>
            </a:r>
          </a:p>
          <a:p>
            <a:pPr eaLnBrk="1" hangingPunct="1"/>
            <a:r>
              <a:rPr lang="en-US" altLang="en-US"/>
              <a:t>Helps establish credit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076AAA-CBA6-4650-8598-42F348D9A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9788" y="2220913"/>
            <a:ext cx="4038600" cy="3913187"/>
          </a:xfrm>
        </p:spPr>
        <p:txBody>
          <a:bodyPr/>
          <a:lstStyle/>
          <a:p>
            <a:pPr eaLnBrk="1" hangingPunct="1"/>
            <a:r>
              <a:rPr lang="en-US" altLang="en-US"/>
              <a:t>Easier to spend money you don’t have</a:t>
            </a:r>
          </a:p>
          <a:p>
            <a:pPr eaLnBrk="1" hangingPunct="1"/>
            <a:r>
              <a:rPr lang="en-US" altLang="en-US"/>
              <a:t>Need to pay interest—and rates vary</a:t>
            </a:r>
          </a:p>
          <a:p>
            <a:pPr eaLnBrk="1" hangingPunct="1"/>
            <a:r>
              <a:rPr lang="en-US" altLang="en-US"/>
              <a:t>Can charge an annual fee</a:t>
            </a:r>
          </a:p>
          <a:p>
            <a:pPr eaLnBrk="1" hangingPunct="1"/>
            <a:r>
              <a:rPr lang="en-US" altLang="en-US"/>
              <a:t>Penalties for late or missed payments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D9CCB1-BE58-4664-8863-3032811A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Credit Card Use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014888-10E4-49A6-8877-FB1EB2B7D67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Negatives</a:t>
            </a:r>
          </a:p>
        </p:txBody>
      </p:sp>
      <p:pic>
        <p:nvPicPr>
          <p:cNvPr id="34823" name="Picture 8" descr="Credit cards.gif">
            <a:extLst>
              <a:ext uri="{FF2B5EF4-FFF2-40B4-BE49-F238E27FC236}">
                <a16:creationId xmlns:a16="http://schemas.microsoft.com/office/drawing/2014/main" id="{7B56F8C3-CACB-460B-97DD-76A6C5797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705">
            <a:off x="6911975" y="533400"/>
            <a:ext cx="1708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898C-4F17-40D7-9972-348C2BF9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A9425-3ABC-4B92-9722-E3430142C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959350"/>
            <a:ext cx="7924800" cy="45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B96CCE-ED3D-48E3-AEEB-5DD50631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Purpose</a:t>
            </a:r>
          </a:p>
        </p:txBody>
      </p:sp>
      <p:sp>
        <p:nvSpPr>
          <p:cNvPr id="37891" name="Content Placeholder 6">
            <a:extLst>
              <a:ext uri="{FF2B5EF4-FFF2-40B4-BE49-F238E27FC236}">
                <a16:creationId xmlns:a16="http://schemas.microsoft.com/office/drawing/2014/main" id="{55E37393-B111-4D11-95CF-53A2F443D3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en-US" altLang="en-US"/>
              <a:t>To protect yourself or your family against the financial impact of a tragedy</a:t>
            </a:r>
          </a:p>
        </p:txBody>
      </p:sp>
      <p:pic>
        <p:nvPicPr>
          <p:cNvPr id="37892" name="Picture 2" descr="C:\Documents and Settings\jpluta\Local Settings\Temporary Internet Files\Content.IE5\LRM8WKTP\MCj04135080000[1].wmf">
            <a:extLst>
              <a:ext uri="{FF2B5EF4-FFF2-40B4-BE49-F238E27FC236}">
                <a16:creationId xmlns:a16="http://schemas.microsoft.com/office/drawing/2014/main" id="{D3120B08-B4DD-4E24-AB72-E4B2334C9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45862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D8D6-EF62-4668-B955-DC86994B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Different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BEC6B-2B4B-48C6-A8A0-6238E663C0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r>
              <a:rPr lang="en-US" altLang="en-US"/>
              <a:t>Health: can cover everything or just hospitalization</a:t>
            </a:r>
          </a:p>
          <a:p>
            <a:r>
              <a:rPr lang="en-US" altLang="en-US"/>
              <a:t>Life: to help your family after you die; should help with the lost income of the insured</a:t>
            </a:r>
          </a:p>
          <a:p>
            <a:r>
              <a:rPr lang="en-US" altLang="en-US"/>
              <a:t>Auto: required by law; helps when a car is severely damaged</a:t>
            </a:r>
          </a:p>
          <a:p>
            <a:r>
              <a:rPr lang="en-US" altLang="en-US"/>
              <a:t>Home Owners: protects against natural disasters, fires, or someone who is injured at your home</a:t>
            </a:r>
          </a:p>
          <a:p>
            <a:r>
              <a:rPr lang="en-US" altLang="en-US"/>
              <a:t>Renters: protects the items inside the house</a:t>
            </a:r>
          </a:p>
          <a:p>
            <a:r>
              <a:rPr lang="en-US" altLang="en-US"/>
              <a:t>Product: on a specific purchase</a:t>
            </a:r>
          </a:p>
          <a:p>
            <a:endParaRPr lang="en-US" altLang="en-US"/>
          </a:p>
        </p:txBody>
      </p:sp>
      <p:pic>
        <p:nvPicPr>
          <p:cNvPr id="47106" name="Picture 2" descr="C:\Documents and Settings\jpluta\Local Settings\Temporary Internet Files\Content.IE5\XG29IQIE\MCj04109130000[1].wmf">
            <a:extLst>
              <a:ext uri="{FF2B5EF4-FFF2-40B4-BE49-F238E27FC236}">
                <a16:creationId xmlns:a16="http://schemas.microsoft.com/office/drawing/2014/main" id="{C9CC70F3-4243-4C77-AF31-BBA05CD00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157003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B0C3C-768A-4BE9-BC1E-F64450DE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Banking &amp; Savings Accounts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85432-3F40-41F0-B941-6C4087EAD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959350"/>
            <a:ext cx="7924800" cy="45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844080-BCD7-481E-9CFA-8347A202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514600"/>
          </a:xfrm>
        </p:spPr>
        <p:txBody>
          <a:bodyPr/>
          <a:lstStyle/>
          <a:p>
            <a:pPr>
              <a:defRPr/>
            </a:pPr>
            <a:r>
              <a:rPr lang="en-US" dirty="0"/>
              <a:t>There are five different types of accounts that are available at most banks.</a:t>
            </a:r>
          </a:p>
        </p:txBody>
      </p:sp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9FB3-E05D-42F4-A202-F37A8488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Checking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B39A5-2062-4A49-8906-47DA8F67FF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r>
              <a:rPr lang="en-US" altLang="en-US"/>
              <a:t>Uses a check as the primary manner of withdrawing money</a:t>
            </a:r>
          </a:p>
          <a:p>
            <a:r>
              <a:rPr lang="en-US" altLang="en-US"/>
              <a:t>Can also use a check to make purchases</a:t>
            </a:r>
          </a:p>
          <a:p>
            <a:r>
              <a:rPr lang="en-US" altLang="en-US"/>
              <a:t>Most have ATM/Debit cards attached to them</a:t>
            </a:r>
          </a:p>
          <a:p>
            <a:endParaRPr lang="en-US" altLang="en-US"/>
          </a:p>
        </p:txBody>
      </p:sp>
      <p:pic>
        <p:nvPicPr>
          <p:cNvPr id="51202" name="Picture 2" descr="C:\Documents and Settings\jpluta\Local Settings\Temporary Internet Files\Content.IE5\84HF4ST9\MCj03980370000[1].wmf">
            <a:extLst>
              <a:ext uri="{FF2B5EF4-FFF2-40B4-BE49-F238E27FC236}">
                <a16:creationId xmlns:a16="http://schemas.microsoft.com/office/drawing/2014/main" id="{DD01CC92-6E7F-4CC3-8A72-03374E8C1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220503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8C0AA0-15FE-4E61-9280-81D5E480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Writing a Check</a:t>
            </a:r>
          </a:p>
        </p:txBody>
      </p:sp>
      <p:sp>
        <p:nvSpPr>
          <p:cNvPr id="45059" name="Content Placeholder 7">
            <a:extLst>
              <a:ext uri="{FF2B5EF4-FFF2-40B4-BE49-F238E27FC236}">
                <a16:creationId xmlns:a16="http://schemas.microsoft.com/office/drawing/2014/main" id="{B89090FF-6A3A-4661-A368-0796EF59EB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59238" cy="4495800"/>
          </a:xfrm>
        </p:spPr>
        <p:txBody>
          <a:bodyPr/>
          <a:lstStyle/>
          <a:p>
            <a:pPr marL="514350" indent="-514350">
              <a:buFont typeface="Constantia" panose="02030602050306030303" pitchFamily="18" charset="0"/>
              <a:buAutoNum type="arabicPeriod"/>
            </a:pPr>
            <a:r>
              <a:rPr lang="en-US" altLang="en-US" sz="2500"/>
              <a:t>Date</a:t>
            </a:r>
          </a:p>
          <a:p>
            <a:pPr marL="514350" indent="-514350">
              <a:buFont typeface="Constantia" panose="02030602050306030303" pitchFamily="18" charset="0"/>
              <a:buAutoNum type="arabicPeriod"/>
            </a:pPr>
            <a:r>
              <a:rPr lang="en-US" altLang="en-US" sz="2500"/>
              <a:t>Who you’re paying</a:t>
            </a:r>
          </a:p>
          <a:p>
            <a:pPr marL="514350" indent="-514350">
              <a:buFont typeface="Constantia" panose="02030602050306030303" pitchFamily="18" charset="0"/>
              <a:buAutoNum type="arabicPeriod"/>
            </a:pPr>
            <a:r>
              <a:rPr lang="en-US" altLang="en-US" sz="2500"/>
              <a:t>Dollar amount in numbers</a:t>
            </a:r>
          </a:p>
          <a:p>
            <a:pPr marL="514350" indent="-514350">
              <a:buFont typeface="Constantia" panose="02030602050306030303" pitchFamily="18" charset="0"/>
              <a:buAutoNum type="arabicPeriod"/>
            </a:pPr>
            <a:r>
              <a:rPr lang="en-US" altLang="en-US" sz="2500"/>
              <a:t>Dollar amount in words</a:t>
            </a:r>
          </a:p>
          <a:p>
            <a:pPr marL="514350" indent="-514350">
              <a:buFont typeface="Constantia" panose="02030602050306030303" pitchFamily="18" charset="0"/>
              <a:buAutoNum type="arabicPeriod"/>
            </a:pPr>
            <a:r>
              <a:rPr lang="en-US" altLang="en-US" sz="2500"/>
              <a:t>Optional memo</a:t>
            </a:r>
          </a:p>
          <a:p>
            <a:pPr marL="514350" indent="-514350">
              <a:buFont typeface="Constantia" panose="02030602050306030303" pitchFamily="18" charset="0"/>
              <a:buAutoNum type="arabicPeriod"/>
            </a:pPr>
            <a:r>
              <a:rPr lang="en-US" altLang="en-US" sz="2500"/>
              <a:t>Signature</a:t>
            </a:r>
          </a:p>
          <a:p>
            <a:pPr marL="514350" indent="-514350">
              <a:buFont typeface="Constantia" panose="02030602050306030303" pitchFamily="18" charset="0"/>
              <a:buAutoNum type="arabicPeriod"/>
            </a:pPr>
            <a:r>
              <a:rPr lang="en-US" altLang="en-US" sz="2500"/>
              <a:t>Name/Address/Phone</a:t>
            </a:r>
          </a:p>
          <a:p>
            <a:pPr marL="514350" indent="-514350">
              <a:buFont typeface="Constantia" panose="02030602050306030303" pitchFamily="18" charset="0"/>
              <a:buAutoNum type="arabicPeriod"/>
            </a:pPr>
            <a:r>
              <a:rPr lang="en-US" altLang="en-US" sz="2500"/>
              <a:t>Check Number</a:t>
            </a:r>
          </a:p>
          <a:p>
            <a:pPr marL="514350" indent="-514350">
              <a:buFont typeface="Constantia" panose="02030602050306030303" pitchFamily="18" charset="0"/>
              <a:buAutoNum type="arabicPeriod"/>
            </a:pPr>
            <a:r>
              <a:rPr lang="en-US" altLang="en-US" sz="2500"/>
              <a:t>Codes for the bank</a:t>
            </a:r>
          </a:p>
          <a:p>
            <a:pPr marL="514350" indent="-514350">
              <a:buFont typeface="Constantia" panose="02030602050306030303" pitchFamily="18" charset="0"/>
              <a:buAutoNum type="arabicPeriod"/>
            </a:pPr>
            <a:endParaRPr lang="en-US" altLang="en-US"/>
          </a:p>
          <a:p>
            <a:pPr marL="514350" indent="-514350">
              <a:buFont typeface="Constantia" panose="02030602050306030303" pitchFamily="18" charset="0"/>
              <a:buAutoNum type="arabicPeriod"/>
            </a:pPr>
            <a:endParaRPr lang="en-US" alt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60037AC-DDE2-4ECC-863A-295482374D0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5334000"/>
            <a:ext cx="4059238" cy="2743200"/>
          </a:xfrm>
        </p:spPr>
        <p:txBody>
          <a:bodyPr/>
          <a:lstStyle/>
          <a:p>
            <a:pPr marL="514350" indent="-514350">
              <a:buClr>
                <a:srgbClr val="B4BC4C"/>
              </a:buClr>
              <a:buFont typeface="+mj-lt"/>
              <a:buAutoNum type="arabicPeriod" startAt="10"/>
              <a:defRPr/>
            </a:pPr>
            <a:r>
              <a:rPr lang="en-US" sz="2500" dirty="0">
                <a:solidFill>
                  <a:prstClr val="white"/>
                </a:solidFill>
              </a:rPr>
              <a:t>Codes for the branch</a:t>
            </a:r>
          </a:p>
          <a:p>
            <a:pPr marL="514350" indent="-514350">
              <a:buClr>
                <a:srgbClr val="B4BC4C"/>
              </a:buClr>
              <a:buFont typeface="+mj-lt"/>
              <a:buAutoNum type="arabicPeriod" startAt="10"/>
              <a:defRPr/>
            </a:pPr>
            <a:r>
              <a:rPr lang="en-US" sz="2500" dirty="0">
                <a:solidFill>
                  <a:prstClr val="white"/>
                </a:solidFill>
              </a:rPr>
              <a:t>Routing number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5061" name="Picture 11" descr="Check.jpg">
            <a:extLst>
              <a:ext uri="{FF2B5EF4-FFF2-40B4-BE49-F238E27FC236}">
                <a16:creationId xmlns:a16="http://schemas.microsoft.com/office/drawing/2014/main" id="{C789F17D-E60A-458B-9895-09B428E96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2672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59D46-994E-4840-8C83-F7C53B90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Survey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E1F3CB2-A3FB-4BE6-A322-DB169F8E2D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238" cy="4876800"/>
          </a:xfrm>
        </p:spPr>
        <p:txBody>
          <a:bodyPr/>
          <a:lstStyle/>
          <a:p>
            <a:r>
              <a:rPr lang="en-US" altLang="en-US" sz="2400"/>
              <a:t>Do you currently have a savings account?</a:t>
            </a:r>
          </a:p>
          <a:p>
            <a:r>
              <a:rPr lang="en-US" altLang="en-US" sz="2400"/>
              <a:t>Do you currently have a checking account?</a:t>
            </a:r>
          </a:p>
          <a:p>
            <a:r>
              <a:rPr lang="en-US" altLang="en-US" sz="2400"/>
              <a:t>Do you plan on owning or currently own a car?</a:t>
            </a:r>
          </a:p>
          <a:p>
            <a:r>
              <a:rPr lang="en-US" altLang="en-US" sz="2400"/>
              <a:t>What is a good interest rate for a car loan?</a:t>
            </a:r>
          </a:p>
          <a:p>
            <a:r>
              <a:rPr lang="en-US" altLang="en-US" sz="2400"/>
              <a:t>Do you plan on owning a house one day?</a:t>
            </a:r>
          </a:p>
        </p:txBody>
      </p:sp>
      <p:sp>
        <p:nvSpPr>
          <p:cNvPr id="13316" name="Content Placeholder 3">
            <a:extLst>
              <a:ext uri="{FF2B5EF4-FFF2-40B4-BE49-F238E27FC236}">
                <a16:creationId xmlns:a16="http://schemas.microsoft.com/office/drawing/2014/main" id="{AB4FB938-06B7-4986-9616-2D75EE4088C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00600" y="1295400"/>
            <a:ext cx="4059238" cy="5486400"/>
          </a:xfrm>
        </p:spPr>
        <p:txBody>
          <a:bodyPr/>
          <a:lstStyle/>
          <a:p>
            <a:r>
              <a:rPr lang="en-US" altLang="en-US" sz="2400"/>
              <a:t>What would you do to finance your house?</a:t>
            </a:r>
          </a:p>
          <a:p>
            <a:r>
              <a:rPr lang="en-US" altLang="en-US" sz="2400"/>
              <a:t>What is a down payment?</a:t>
            </a:r>
          </a:p>
          <a:p>
            <a:r>
              <a:rPr lang="en-US" altLang="en-US" sz="2400"/>
              <a:t>Can you purchase a house without a down payment?</a:t>
            </a:r>
          </a:p>
          <a:p>
            <a:r>
              <a:rPr lang="en-US" altLang="en-US" sz="2400"/>
              <a:t>Do you currently have a credit card or loan?</a:t>
            </a:r>
          </a:p>
          <a:p>
            <a:r>
              <a:rPr lang="en-US" altLang="en-US" sz="2400"/>
              <a:t>What is a co-signer?</a:t>
            </a:r>
          </a:p>
          <a:p>
            <a:r>
              <a:rPr lang="en-US" altLang="en-US" sz="2400"/>
              <a:t>What happens if you have a co-signer on a loan and you neglect your payments?</a:t>
            </a:r>
          </a:p>
          <a:p>
            <a:endParaRPr lang="en-US" altLang="en-US" sz="24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3F966A-BD54-4C42-83DA-805B984F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Savings Account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8CD05-0C3E-41F6-B877-1436D15E2F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6248400" cy="4343400"/>
          </a:xfrm>
        </p:spPr>
        <p:txBody>
          <a:bodyPr/>
          <a:lstStyle/>
          <a:p>
            <a:r>
              <a:rPr lang="en-US" altLang="en-US"/>
              <a:t>Keeping your money “in the bank”</a:t>
            </a:r>
          </a:p>
          <a:p>
            <a:r>
              <a:rPr lang="en-US" altLang="en-US"/>
              <a:t>Often limits the number of deposits and withdraws per month</a:t>
            </a:r>
          </a:p>
          <a:p>
            <a:r>
              <a:rPr lang="en-US" altLang="en-US"/>
              <a:t>Need to keep a minimum amount</a:t>
            </a:r>
          </a:p>
          <a:p>
            <a:r>
              <a:rPr lang="en-US" altLang="en-US"/>
              <a:t>Earns interest</a:t>
            </a:r>
          </a:p>
          <a:p>
            <a:r>
              <a:rPr lang="en-US" altLang="en-US"/>
              <a:t>Insured by the federal government</a:t>
            </a:r>
          </a:p>
        </p:txBody>
      </p:sp>
      <p:pic>
        <p:nvPicPr>
          <p:cNvPr id="52227" name="Picture 3" descr="C:\Documents and Settings\jpluta\Local Settings\Temporary Internet Files\Content.IE5\7H72GAT7\MCj04413150000[1].png">
            <a:extLst>
              <a:ext uri="{FF2B5EF4-FFF2-40B4-BE49-F238E27FC236}">
                <a16:creationId xmlns:a16="http://schemas.microsoft.com/office/drawing/2014/main" id="{734674AA-DDC0-4507-8CFD-7A2D4AE5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928-053A-4959-A7B0-FC66BADA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Money Market Account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C671BF9A-9369-44EE-BBE3-3F647AA79A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6934200" cy="4572000"/>
          </a:xfrm>
        </p:spPr>
        <p:txBody>
          <a:bodyPr/>
          <a:lstStyle/>
          <a:p>
            <a:r>
              <a:rPr lang="en-US" altLang="en-US"/>
              <a:t>Money is deposited, just like in a savings account</a:t>
            </a:r>
          </a:p>
          <a:p>
            <a:r>
              <a:rPr lang="en-US" altLang="en-US"/>
              <a:t>Instead of just sitting in the bank, the money is invested</a:t>
            </a:r>
          </a:p>
          <a:p>
            <a:r>
              <a:rPr lang="en-US" altLang="en-US"/>
              <a:t>Also insured by the government</a:t>
            </a:r>
          </a:p>
          <a:p>
            <a:r>
              <a:rPr lang="en-US" altLang="en-US"/>
              <a:t>A very safe investment, but                  lower returns</a:t>
            </a:r>
          </a:p>
        </p:txBody>
      </p:sp>
      <p:pic>
        <p:nvPicPr>
          <p:cNvPr id="4" name="Picture 3" descr="making money.jpg">
            <a:extLst>
              <a:ext uri="{FF2B5EF4-FFF2-40B4-BE49-F238E27FC236}">
                <a16:creationId xmlns:a16="http://schemas.microsoft.com/office/drawing/2014/main" id="{87313AD5-6B9A-4EBE-B1D5-1F808B24E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67823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01BC-9D4D-4AB6-A76A-7B918A71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Time Deposits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81591FF8-826E-4982-9800-A946E05F1C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5867400" cy="4419600"/>
          </a:xfrm>
        </p:spPr>
        <p:txBody>
          <a:bodyPr/>
          <a:lstStyle/>
          <a:p>
            <a:r>
              <a:rPr lang="en-US" altLang="en-US"/>
              <a:t>Also known as Certificates of Deposit (CDs)</a:t>
            </a:r>
          </a:p>
          <a:p>
            <a:r>
              <a:rPr lang="en-US" altLang="en-US"/>
              <a:t>Money is held in an account for a fixed period of time</a:t>
            </a:r>
          </a:p>
          <a:p>
            <a:r>
              <a:rPr lang="en-US" altLang="en-US"/>
              <a:t>There’s an agreed upon rate of return prior to the deposit</a:t>
            </a:r>
          </a:p>
          <a:p>
            <a:r>
              <a:rPr lang="en-US" altLang="en-US"/>
              <a:t>Advanced notice must be given to withdraw the money</a:t>
            </a:r>
          </a:p>
        </p:txBody>
      </p:sp>
      <p:pic>
        <p:nvPicPr>
          <p:cNvPr id="4" name="Picture 3" descr="CDs.jpg">
            <a:extLst>
              <a:ext uri="{FF2B5EF4-FFF2-40B4-BE49-F238E27FC236}">
                <a16:creationId xmlns:a16="http://schemas.microsoft.com/office/drawing/2014/main" id="{9F1F8115-0544-4DD3-B6CD-D6788A786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6908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9A38-3A72-4DE4-BF6D-052C6479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No-Frills Bank Account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69ED26-7C13-4ACF-A602-D79BBD8271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3886200" cy="3962400"/>
          </a:xfrm>
        </p:spPr>
        <p:txBody>
          <a:bodyPr/>
          <a:lstStyle/>
          <a:p>
            <a:r>
              <a:rPr lang="en-US" altLang="en-US"/>
              <a:t>An account with no bells or whistles</a:t>
            </a:r>
          </a:p>
          <a:p>
            <a:r>
              <a:rPr lang="en-US" altLang="en-US"/>
              <a:t>Will not require a lot of fees</a:t>
            </a:r>
          </a:p>
          <a:p>
            <a:r>
              <a:rPr lang="en-US" altLang="en-US"/>
              <a:t>In other words, it’s a cheap alternative (like shopping at Aldi’s instead of Heinen’s)</a:t>
            </a:r>
          </a:p>
        </p:txBody>
      </p:sp>
      <p:pic>
        <p:nvPicPr>
          <p:cNvPr id="6" name="Picture 5" descr="cheap.jpg">
            <a:extLst>
              <a:ext uri="{FF2B5EF4-FFF2-40B4-BE49-F238E27FC236}">
                <a16:creationId xmlns:a16="http://schemas.microsoft.com/office/drawing/2014/main" id="{EA8F2001-F30B-4600-9B79-79298BC00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483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A693-636D-461B-8772-6B019BAC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Deposit Slips	</a:t>
            </a:r>
          </a:p>
        </p:txBody>
      </p:sp>
      <p:pic>
        <p:nvPicPr>
          <p:cNvPr id="50179" name="Picture 2" descr="http://4.bp.blogspot.com/-z_Switq6CHQ/TpOXJDkXh9I/AAAAAAAAJiQ/PnSpvY73ZDg/s1600/deposit_slip_blank.gif">
            <a:extLst>
              <a:ext uri="{FF2B5EF4-FFF2-40B4-BE49-F238E27FC236}">
                <a16:creationId xmlns:a16="http://schemas.microsoft.com/office/drawing/2014/main" id="{277DB380-362F-457B-98A0-1E72172D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838200"/>
            <a:ext cx="578643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662CC6-8DE0-4E7A-BC2C-9C9E931CE787}"/>
              </a:ext>
            </a:extLst>
          </p:cNvPr>
          <p:cNvSpPr txBox="1"/>
          <p:nvPr/>
        </p:nvSpPr>
        <p:spPr>
          <a:xfrm>
            <a:off x="228600" y="1676400"/>
            <a:ext cx="8894763" cy="418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en-US" sz="1900" b="1" dirty="0">
                <a:latin typeface="Arial" charset="0"/>
              </a:rPr>
              <a:t>Date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1900" b="1" dirty="0">
                <a:latin typeface="Arial" charset="0"/>
              </a:rPr>
              <a:t>Name on the Account 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1900" b="1" dirty="0">
                <a:latin typeface="Arial" charset="0"/>
              </a:rPr>
              <a:t>Account Number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1900" b="1" dirty="0">
                <a:latin typeface="Arial" charset="0"/>
              </a:rPr>
              <a:t>Bank Information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1900" b="1" dirty="0">
                <a:latin typeface="Arial" charset="0"/>
              </a:rPr>
              <a:t>Cash you are putting  </a:t>
            </a:r>
          </a:p>
          <a:p>
            <a:pPr eaLnBrk="1" hangingPunct="1">
              <a:defRPr/>
            </a:pPr>
            <a:r>
              <a:rPr lang="en-US" sz="1900" b="1" dirty="0">
                <a:latin typeface="Arial" charset="0"/>
              </a:rPr>
              <a:t>      into the account</a:t>
            </a:r>
          </a:p>
          <a:p>
            <a:pPr eaLnBrk="1" hangingPunct="1">
              <a:defRPr/>
            </a:pPr>
            <a:r>
              <a:rPr lang="en-US" sz="1900" b="1" dirty="0">
                <a:latin typeface="Arial" charset="0"/>
              </a:rPr>
              <a:t>6.  Amount of money you </a:t>
            </a:r>
          </a:p>
          <a:p>
            <a:pPr eaLnBrk="1" hangingPunct="1">
              <a:defRPr/>
            </a:pPr>
            <a:r>
              <a:rPr lang="en-US" sz="1900" b="1" dirty="0">
                <a:latin typeface="Arial" charset="0"/>
              </a:rPr>
              <a:t>     are putting into the account via checks</a:t>
            </a:r>
          </a:p>
          <a:p>
            <a:pPr eaLnBrk="1" hangingPunct="1">
              <a:defRPr/>
            </a:pPr>
            <a:r>
              <a:rPr lang="en-US" sz="1900" b="1" dirty="0">
                <a:latin typeface="Arial" charset="0"/>
              </a:rPr>
              <a:t>7.  Subtotal: The total amount on the slip, of both money and checks</a:t>
            </a:r>
          </a:p>
          <a:p>
            <a:pPr eaLnBrk="1" hangingPunct="1">
              <a:defRPr/>
            </a:pPr>
            <a:r>
              <a:rPr lang="en-US" sz="1900" b="1" dirty="0">
                <a:latin typeface="Arial" charset="0"/>
              </a:rPr>
              <a:t>8.  Less Cash: If you want to keep money out of the subtotal. i.e. If you put </a:t>
            </a:r>
          </a:p>
          <a:p>
            <a:pPr eaLnBrk="1" hangingPunct="1">
              <a:defRPr/>
            </a:pPr>
            <a:r>
              <a:rPr lang="en-US" sz="1900" b="1" dirty="0">
                <a:latin typeface="Arial" charset="0"/>
              </a:rPr>
              <a:t>     $1,000 on the deposit slip but want $50.00 cash back you would only be       </a:t>
            </a:r>
          </a:p>
          <a:p>
            <a:pPr eaLnBrk="1" hangingPunct="1">
              <a:defRPr/>
            </a:pPr>
            <a:r>
              <a:rPr lang="en-US" sz="1900" b="1" dirty="0">
                <a:latin typeface="Arial" charset="0"/>
              </a:rPr>
              <a:t>     putting $950 in the account.</a:t>
            </a:r>
          </a:p>
          <a:p>
            <a:pPr eaLnBrk="1" hangingPunct="1">
              <a:defRPr/>
            </a:pPr>
            <a:r>
              <a:rPr lang="en-US" sz="1900" b="1" dirty="0">
                <a:latin typeface="Arial" charset="0"/>
              </a:rPr>
              <a:t>9. Total: The total amount you are putting into the account. Subtotal, minus   </a:t>
            </a:r>
          </a:p>
          <a:p>
            <a:pPr eaLnBrk="1" hangingPunct="1">
              <a:defRPr/>
            </a:pPr>
            <a:r>
              <a:rPr lang="en-US" sz="1900" b="1" dirty="0">
                <a:latin typeface="Arial" charset="0"/>
              </a:rPr>
              <a:t>     less cash.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E6F4A-DE85-4EEF-9348-23CE31388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2B435-B193-4B2B-ACD4-61BAEB927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512888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2D85D-0E33-4D5E-93ED-95DA36251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188118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089F2-180A-4E37-8F91-35D219620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10842-D9CA-45A5-B9E8-7526E21B1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143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70ECEB0-4B8E-41A9-A14E-AA152AFBF19D}"/>
              </a:ext>
            </a:extLst>
          </p:cNvPr>
          <p:cNvSpPr/>
          <p:nvPr/>
        </p:nvSpPr>
        <p:spPr>
          <a:xfrm>
            <a:off x="7620000" y="1512888"/>
            <a:ext cx="388938" cy="100171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C4A0E-5A36-427F-8D4C-B47287DE7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182880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336E1-D15B-4552-B49B-B37ECBF78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463" y="249396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BEA06-2A0A-4BC1-8A8D-B5DCC60B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0" y="270668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1E7FB2-1609-4AED-8D1E-641650AA7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88" y="295116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1796-5F17-4CE6-AF04-77F36452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Investing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9AC64-902C-4A81-8F25-6D11A325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959350"/>
            <a:ext cx="7924800" cy="45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7AEA50-8A0B-431F-B369-0668CF03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Definition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2A05C1-076C-43A6-87D8-9C3C6EF6B7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Investing is the act of committing money or capital to an endeavor with the expectation of obtaining an additional income or profit.</a:t>
            </a:r>
          </a:p>
          <a:p>
            <a:r>
              <a:rPr lang="en-US" altLang="en-US"/>
              <a:t>In other words, making money off the money you already have!</a:t>
            </a:r>
          </a:p>
          <a:p>
            <a:endParaRPr lang="en-US" altLang="en-US"/>
          </a:p>
        </p:txBody>
      </p:sp>
      <p:pic>
        <p:nvPicPr>
          <p:cNvPr id="57346" name="Picture 2" descr="C:\Documents and Settings\JPluta\Local Settings\Temporary Internet Files\Content.IE5\FZISLVH7\MPj03096160000[1].jpg">
            <a:extLst>
              <a:ext uri="{FF2B5EF4-FFF2-40B4-BE49-F238E27FC236}">
                <a16:creationId xmlns:a16="http://schemas.microsoft.com/office/drawing/2014/main" id="{DFD2A0D8-93D2-431E-8FA0-5743299B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65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3FBC-A5EA-4E77-A68E-5B56920C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81FD2-D141-4EE6-BF01-27B8ECA20E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59238" cy="4191000"/>
          </a:xfrm>
        </p:spPr>
        <p:txBody>
          <a:bodyPr/>
          <a:lstStyle/>
          <a:p>
            <a:r>
              <a:rPr lang="en-US" altLang="en-US"/>
              <a:t>A portion of an ownership in a corporation</a:t>
            </a:r>
          </a:p>
          <a:p>
            <a:r>
              <a:rPr lang="en-US" altLang="en-US"/>
              <a:t>If you own stock, you own a share in the company</a:t>
            </a:r>
          </a:p>
          <a:p>
            <a:r>
              <a:rPr lang="en-US" altLang="en-US"/>
              <a:t>Buy and sell through a broker who trades on the Stock Exchange</a:t>
            </a:r>
          </a:p>
        </p:txBody>
      </p:sp>
      <p:pic>
        <p:nvPicPr>
          <p:cNvPr id="5" name="Content Placeholder 4" descr="stock-market-exchange.jpg">
            <a:extLst>
              <a:ext uri="{FF2B5EF4-FFF2-40B4-BE49-F238E27FC236}">
                <a16:creationId xmlns:a16="http://schemas.microsoft.com/office/drawing/2014/main" id="{9117022A-BC8C-46BA-B157-A90C954A84B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752600"/>
            <a:ext cx="2930525" cy="45720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7848-C5BE-441C-8628-A83B3054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455FA-E1EB-4DD0-92DF-4FF8D5279B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en-US" altLang="en-US"/>
              <a:t>Issued by some large entity—a bank, the government, or a company</a:t>
            </a:r>
          </a:p>
          <a:p>
            <a:r>
              <a:rPr lang="en-US" altLang="en-US"/>
              <a:t>Pay out a specific amount at a specified time</a:t>
            </a:r>
          </a:p>
          <a:p>
            <a:r>
              <a:rPr lang="en-US" altLang="en-US"/>
              <a:t>Pays out less prior to that specified date</a:t>
            </a:r>
          </a:p>
        </p:txBody>
      </p:sp>
      <p:pic>
        <p:nvPicPr>
          <p:cNvPr id="5" name="Content Placeholder 4" descr="Savings Bonds.png">
            <a:extLst>
              <a:ext uri="{FF2B5EF4-FFF2-40B4-BE49-F238E27FC236}">
                <a16:creationId xmlns:a16="http://schemas.microsoft.com/office/drawing/2014/main" id="{1FCAD2AB-E6BB-4A14-A56F-D228C315B9F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048000"/>
            <a:ext cx="2493963" cy="3546475"/>
          </a:xfrm>
        </p:spPr>
      </p:pic>
      <p:pic>
        <p:nvPicPr>
          <p:cNvPr id="6" name="Picture 5" descr="Savings Bond 2.jpg">
            <a:extLst>
              <a:ext uri="{FF2B5EF4-FFF2-40B4-BE49-F238E27FC236}">
                <a16:creationId xmlns:a16="http://schemas.microsoft.com/office/drawing/2014/main" id="{9ADB672E-46EB-473D-9F36-885FE9946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181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C199-FC09-4EE3-970C-1EED9D03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Mutual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FB007-CC73-458A-B59C-F965434E3F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59238" cy="4191000"/>
          </a:xfrm>
        </p:spPr>
        <p:txBody>
          <a:bodyPr/>
          <a:lstStyle/>
          <a:p>
            <a:r>
              <a:rPr lang="en-US" altLang="en-US"/>
              <a:t>Operated by an investment company</a:t>
            </a:r>
          </a:p>
          <a:p>
            <a:r>
              <a:rPr lang="en-US" altLang="en-US"/>
              <a:t>Takes money from investors and buys a number of stocks, bonds, etc.</a:t>
            </a:r>
          </a:p>
          <a:p>
            <a:r>
              <a:rPr lang="en-US" altLang="en-US"/>
              <a:t>Have a portfolio of accounts, not a lot of one type</a:t>
            </a:r>
          </a:p>
        </p:txBody>
      </p:sp>
      <p:pic>
        <p:nvPicPr>
          <p:cNvPr id="5" name="Content Placeholder 4" descr="Mutual Fund.jpg">
            <a:extLst>
              <a:ext uri="{FF2B5EF4-FFF2-40B4-BE49-F238E27FC236}">
                <a16:creationId xmlns:a16="http://schemas.microsoft.com/office/drawing/2014/main" id="{8E550CCE-59D1-4DBB-AB6D-0C243271BFB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3613" y="1952625"/>
            <a:ext cx="3810000" cy="371475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0CA07D-29B7-4C2F-B0FA-9AB8781B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Basic Vocabulary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E7015C-9E73-49F7-8151-BDDDF66AA9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/>
              <a:t>Revenue—what you earn</a:t>
            </a:r>
          </a:p>
          <a:p>
            <a:pPr eaLnBrk="1" hangingPunct="1"/>
            <a:r>
              <a:rPr lang="en-US" altLang="en-US"/>
              <a:t>Expenses—what you spend</a:t>
            </a:r>
          </a:p>
          <a:p>
            <a:pPr eaLnBrk="1" hangingPunct="1"/>
            <a:r>
              <a:rPr lang="en-US" altLang="en-US"/>
              <a:t>Net Profit—total revenues minus total expenses</a:t>
            </a:r>
          </a:p>
          <a:p>
            <a:pPr eaLnBrk="1" hangingPunct="1"/>
            <a:r>
              <a:rPr lang="en-US" altLang="en-US"/>
              <a:t>Net Income—same as net profit</a:t>
            </a:r>
          </a:p>
          <a:p>
            <a:pPr eaLnBrk="1" hangingPunct="1"/>
            <a:r>
              <a:rPr lang="en-US" altLang="en-US"/>
              <a:t>Depreciation—reduction in value over time</a:t>
            </a:r>
          </a:p>
          <a:p>
            <a:pPr eaLnBrk="1" hangingPunct="1"/>
            <a:r>
              <a:rPr lang="en-US" altLang="en-US"/>
              <a:t>Appreciation—increase in value over time</a:t>
            </a:r>
          </a:p>
          <a:p>
            <a:pPr eaLnBrk="1" hangingPunct="1"/>
            <a:r>
              <a:rPr lang="en-US" altLang="en-US"/>
              <a:t>Equity—ownership in a company</a:t>
            </a:r>
          </a:p>
        </p:txBody>
      </p:sp>
      <p:pic>
        <p:nvPicPr>
          <p:cNvPr id="12292" name="Picture 4" descr="C:\Documents and Settings\jpluta\Local Settings\Temporary Internet Files\Content.IE5\8R752AUT\MCPE03074_0000[1].wmf">
            <a:extLst>
              <a:ext uri="{FF2B5EF4-FFF2-40B4-BE49-F238E27FC236}">
                <a16:creationId xmlns:a16="http://schemas.microsoft.com/office/drawing/2014/main" id="{F81EA177-BD13-410A-9AC9-F7EFD8A21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6572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Documents and Settings\jpluta\Local Settings\Temporary Internet Files\Content.IE5\7H72GAT7\MMj03363340000[1].gif">
            <a:extLst>
              <a:ext uri="{FF2B5EF4-FFF2-40B4-BE49-F238E27FC236}">
                <a16:creationId xmlns:a16="http://schemas.microsoft.com/office/drawing/2014/main" id="{A91D06F8-BAF7-40C0-A754-D042E1B24F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14573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Documents and Settings\jpluta\Local Settings\Temporary Internet Files\Content.IE5\S9882GKI\MCj00905610000[1].wmf">
            <a:extLst>
              <a:ext uri="{FF2B5EF4-FFF2-40B4-BE49-F238E27FC236}">
                <a16:creationId xmlns:a16="http://schemas.microsoft.com/office/drawing/2014/main" id="{5C6B86D3-3271-4667-932A-C27864FF3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99050"/>
            <a:ext cx="19700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350F-3536-4F4A-B056-9EA11030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Writing a check 101</a:t>
            </a:r>
          </a:p>
        </p:txBody>
      </p:sp>
      <p:pic>
        <p:nvPicPr>
          <p:cNvPr id="57347" name="Picture 2" descr="http://assets.gcflearnfree.org/topics/27/mb_check_print.gif">
            <a:extLst>
              <a:ext uri="{FF2B5EF4-FFF2-40B4-BE49-F238E27FC236}">
                <a16:creationId xmlns:a16="http://schemas.microsoft.com/office/drawing/2014/main" id="{E9DFFC11-622D-4C54-A2BB-D12C0B81F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82391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E326C0-DF1A-4B72-9E5D-D5BC8614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5334000"/>
            <a:ext cx="7086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Bill for: Ford Auto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Price: $592.89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Account Number: 321876004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83AC9-32C5-4A0D-90DC-56B82D574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608263"/>
            <a:ext cx="419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Brush Script MT" panose="03060802040406070304" pitchFamily="66" charset="0"/>
              </a:rPr>
              <a:t>Ford Auto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883E8-C6F0-462F-87CE-E4105E296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751013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Brush Script MT" panose="03060802040406070304" pitchFamily="66" charset="0"/>
              </a:rPr>
              <a:t>5/13/15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F45F5-D279-4C81-ADA2-15ADAF4F2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243263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Brush Script MT" panose="03060802040406070304" pitchFamily="66" charset="0"/>
              </a:rPr>
              <a:t>Five Hundred Ninety-Two &amp; </a:t>
            </a:r>
            <a:r>
              <a:rPr lang="en-US" altLang="en-US" sz="2000" b="1">
                <a:solidFill>
                  <a:schemeClr val="bg1"/>
                </a:solidFill>
                <a:latin typeface="Brush Script MT" panose="03060802040406070304" pitchFamily="66" charset="0"/>
              </a:rPr>
              <a:t>89/100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C0DC6D-6BDB-4128-9931-2200AE4FF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41910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  <a:latin typeface="Brush Script MT" panose="03060802040406070304" pitchFamily="66" charset="0"/>
              </a:rPr>
              <a:t>Shayla Greer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8CA1E-13A1-4B84-B6B4-6D37238A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4456113"/>
            <a:ext cx="209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Brush Script MT" panose="03060802040406070304" pitchFamily="66" charset="0"/>
              </a:rPr>
              <a:t>Acct #: 321876004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C0C3F4-F87B-4294-8D8B-C206EC2E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7749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anose="05020102010507070707" pitchFamily="18" charset="2"/>
              <a:buChar char="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Brush Script MT" panose="03060802040406070304" pitchFamily="66" charset="0"/>
              </a:rPr>
              <a:t>592.89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ADD2AF-D323-48AF-A031-0340F3B878B5}"/>
              </a:ext>
            </a:extLst>
          </p:cNvPr>
          <p:cNvCxnSpPr/>
          <p:nvPr/>
        </p:nvCxnSpPr>
        <p:spPr>
          <a:xfrm>
            <a:off x="5294313" y="3505200"/>
            <a:ext cx="18684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C140-2ADE-4226-9E72-7753273D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More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2E828-051D-489A-B2D2-E7597C12DC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eaLnBrk="1" hangingPunct="1"/>
            <a:r>
              <a:rPr lang="en-US" altLang="en-US"/>
              <a:t>Vesting—earning equity over time instead of all at once</a:t>
            </a:r>
          </a:p>
          <a:p>
            <a:pPr eaLnBrk="1" hangingPunct="1"/>
            <a:r>
              <a:rPr lang="en-US" altLang="en-US"/>
              <a:t>Asset—something you own that has value</a:t>
            </a:r>
          </a:p>
          <a:p>
            <a:pPr eaLnBrk="1" hangingPunct="1"/>
            <a:r>
              <a:rPr lang="en-US" altLang="en-US"/>
              <a:t>Liability—something you owe for</a:t>
            </a:r>
          </a:p>
          <a:p>
            <a:pPr eaLnBrk="1" hangingPunct="1"/>
            <a:r>
              <a:rPr lang="en-US" altLang="en-US"/>
              <a:t>Balance—the difference between credits and debits in an account</a:t>
            </a:r>
          </a:p>
          <a:p>
            <a:pPr eaLnBrk="1" hangingPunct="1"/>
            <a:r>
              <a:rPr lang="en-US" altLang="en-US"/>
              <a:t>Bond—debt instrument through                     which companies and governments                      can raise money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3316" name="Picture 4" descr="C:\Documents and Settings\jpluta\Local Settings\Temporary Internet Files\Content.IE5\LRM8WKTP\MCj02971470000[1].wmf">
            <a:extLst>
              <a:ext uri="{FF2B5EF4-FFF2-40B4-BE49-F238E27FC236}">
                <a16:creationId xmlns:a16="http://schemas.microsoft.com/office/drawing/2014/main" id="{153C795E-FCD1-4F86-86EE-F6C0D012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743200"/>
            <a:ext cx="1166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Documents and Settings\jpluta\Local Settings\Temporary Internet Files\Content.IE5\7H72GAT7\MCj03798970000[1].wmf">
            <a:extLst>
              <a:ext uri="{FF2B5EF4-FFF2-40B4-BE49-F238E27FC236}">
                <a16:creationId xmlns:a16="http://schemas.microsoft.com/office/drawing/2014/main" id="{3AFF352B-2DFA-4301-981D-7FD1BC2A2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1819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60C7-6FE5-45D0-A4EB-1A8A7737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Why study financial literacy?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2A82-74F2-4543-AE76-97BCEE2BD54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state says we need to!</a:t>
            </a:r>
          </a:p>
          <a:p>
            <a:pPr eaLnBrk="1" hangingPunct="1"/>
            <a:r>
              <a:rPr lang="en-US" altLang="en-US"/>
              <a:t>The number of foreclosures and                 bankruptcies are increasing.</a:t>
            </a:r>
          </a:p>
          <a:p>
            <a:pPr eaLnBrk="1" hangingPunct="1"/>
            <a:r>
              <a:rPr lang="en-US" altLang="en-US"/>
              <a:t>Unemployment continues to be unstable.</a:t>
            </a:r>
          </a:p>
          <a:p>
            <a:pPr eaLnBrk="1" hangingPunct="1"/>
            <a:r>
              <a:rPr lang="en-US" altLang="en-US"/>
              <a:t>Credit card use has gotten out of control.</a:t>
            </a: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You have the chance to be smart with your finances from the very beginning!</a:t>
            </a:r>
          </a:p>
        </p:txBody>
      </p:sp>
      <p:pic>
        <p:nvPicPr>
          <p:cNvPr id="14340" name="Picture 4" descr="C:\Documents and Settings\jpluta\Local Settings\Temporary Internet Files\Content.IE5\LRM8WKTP\MPj03627880000[1].jpg">
            <a:extLst>
              <a:ext uri="{FF2B5EF4-FFF2-40B4-BE49-F238E27FC236}">
                <a16:creationId xmlns:a16="http://schemas.microsoft.com/office/drawing/2014/main" id="{0EE8FF5D-A311-49DD-B445-05731D744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1676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:\Documents and Settings\jpluta\Local Settings\Temporary Internet Files\Content.IE5\84HF4ST9\MPj04429650000[1].jpg">
            <a:extLst>
              <a:ext uri="{FF2B5EF4-FFF2-40B4-BE49-F238E27FC236}">
                <a16:creationId xmlns:a16="http://schemas.microsoft.com/office/drawing/2014/main" id="{7323509B-B3F2-4A21-B5F7-CF44B3C0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292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4771-68D2-4F8E-A5C7-314A76FB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Spending Money &amp;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3D318-27E8-4D45-A8C6-256247117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959350"/>
            <a:ext cx="7924800" cy="45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8882B-82E6-4CC6-99EB-8B651D251A4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38600" cy="3619500"/>
          </a:xfrm>
        </p:spPr>
        <p:txBody>
          <a:bodyPr/>
          <a:lstStyle/>
          <a:p>
            <a:pPr eaLnBrk="1" hangingPunct="1"/>
            <a:r>
              <a:rPr lang="en-US" altLang="en-US"/>
              <a:t>Housing/Utilities</a:t>
            </a:r>
          </a:p>
          <a:p>
            <a:pPr eaLnBrk="1" hangingPunct="1"/>
            <a:r>
              <a:rPr lang="en-US" altLang="en-US"/>
              <a:t>Food</a:t>
            </a:r>
          </a:p>
          <a:p>
            <a:pPr eaLnBrk="1" hangingPunct="1"/>
            <a:r>
              <a:rPr lang="en-US" altLang="en-US"/>
              <a:t>Transportation</a:t>
            </a:r>
          </a:p>
          <a:p>
            <a:pPr eaLnBrk="1" hangingPunct="1"/>
            <a:r>
              <a:rPr lang="en-US" altLang="en-US"/>
              <a:t>Retirement</a:t>
            </a:r>
          </a:p>
          <a:p>
            <a:pPr eaLnBrk="1" hangingPunct="1"/>
            <a:r>
              <a:rPr lang="en-US" altLang="en-US"/>
              <a:t>Education</a:t>
            </a:r>
          </a:p>
          <a:p>
            <a:pPr eaLnBrk="1" hangingPunct="1"/>
            <a:r>
              <a:rPr lang="en-US" altLang="en-US"/>
              <a:t>Health Care</a:t>
            </a:r>
          </a:p>
          <a:p>
            <a:pPr eaLnBrk="1" hangingPunct="1"/>
            <a:r>
              <a:rPr lang="en-US" altLang="en-US"/>
              <a:t>Insurance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C00838-1E66-441B-8593-F0CE6E8CD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9788" y="2514600"/>
            <a:ext cx="4038600" cy="3619500"/>
          </a:xfrm>
        </p:spPr>
        <p:txBody>
          <a:bodyPr/>
          <a:lstStyle/>
          <a:p>
            <a:pPr eaLnBrk="1" hangingPunct="1"/>
            <a:r>
              <a:rPr lang="en-US" altLang="en-US"/>
              <a:t>Household Supplies</a:t>
            </a:r>
          </a:p>
          <a:p>
            <a:pPr eaLnBrk="1" hangingPunct="1"/>
            <a:r>
              <a:rPr lang="en-US" altLang="en-US"/>
              <a:t>Savings</a:t>
            </a:r>
          </a:p>
          <a:p>
            <a:pPr eaLnBrk="1" hangingPunct="1"/>
            <a:r>
              <a:rPr lang="en-US" altLang="en-US"/>
              <a:t>Entertainment</a:t>
            </a:r>
          </a:p>
          <a:p>
            <a:pPr eaLnBrk="1" hangingPunct="1"/>
            <a:r>
              <a:rPr lang="en-US" altLang="en-US"/>
              <a:t>Personal Care Products</a:t>
            </a:r>
          </a:p>
          <a:p>
            <a:pPr eaLnBrk="1" hangingPunct="1"/>
            <a:r>
              <a:rPr lang="en-US" altLang="en-US"/>
              <a:t>Charitable Donations</a:t>
            </a:r>
          </a:p>
          <a:p>
            <a:pPr eaLnBrk="1" hangingPunct="1"/>
            <a:r>
              <a:rPr lang="en-US" altLang="en-US"/>
              <a:t>Taxes</a:t>
            </a:r>
          </a:p>
          <a:p>
            <a:pPr eaLnBrk="1" hangingPunct="1"/>
            <a:r>
              <a:rPr lang="en-US" altLang="en-US"/>
              <a:t>Miscellaneous</a:t>
            </a:r>
          </a:p>
          <a:p>
            <a:pPr eaLnBrk="1" hangingPunct="1"/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4E086B-5880-448A-AB75-4F083EA7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 you never have enough money?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9E1516-99E9-405B-90E7-ABE751B4AF9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09600" y="1371600"/>
            <a:ext cx="8078788" cy="838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/>
              <a:t>Some spending is inevitable and        important, while others could be kept in check</a:t>
            </a:r>
          </a:p>
        </p:txBody>
      </p:sp>
      <p:pic>
        <p:nvPicPr>
          <p:cNvPr id="18438" name="Picture 6" descr="C:\Documents and Settings\jpluta\Local Settings\Temporary Internet Files\Content.IE5\BKZLQMS9\MCj02307540000[1].wmf">
            <a:extLst>
              <a:ext uri="{FF2B5EF4-FFF2-40B4-BE49-F238E27FC236}">
                <a16:creationId xmlns:a16="http://schemas.microsoft.com/office/drawing/2014/main" id="{14EFC59A-6BB9-45A2-8B81-DBF931B2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2954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5B1653-316E-4113-BA72-3643BA6B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do I do?</a:t>
            </a:r>
          </a:p>
        </p:txBody>
      </p:sp>
      <p:sp>
        <p:nvSpPr>
          <p:cNvPr id="18435" name="Content Placeholder 8">
            <a:extLst>
              <a:ext uri="{FF2B5EF4-FFF2-40B4-BE49-F238E27FC236}">
                <a16:creationId xmlns:a16="http://schemas.microsoft.com/office/drawing/2014/main" id="{B298941E-F26A-4BD4-B2C6-15819B8672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en-US" altLang="en-US"/>
              <a:t>Mortgage: $900</a:t>
            </a:r>
          </a:p>
          <a:p>
            <a:r>
              <a:rPr lang="en-US" altLang="en-US"/>
              <a:t>Utilities: $175-$225</a:t>
            </a:r>
          </a:p>
          <a:p>
            <a:r>
              <a:rPr lang="en-US" altLang="en-US"/>
              <a:t>Groceries: $500</a:t>
            </a:r>
          </a:p>
          <a:p>
            <a:r>
              <a:rPr lang="en-US" altLang="en-US"/>
              <a:t>Transportation: $200 for gas a month</a:t>
            </a:r>
          </a:p>
          <a:p>
            <a:r>
              <a:rPr lang="en-US" altLang="en-US"/>
              <a:t>Car Payment: $180</a:t>
            </a:r>
          </a:p>
          <a:p>
            <a:r>
              <a:rPr lang="en-US" altLang="en-US"/>
              <a:t>Retirement: $400 </a:t>
            </a:r>
          </a:p>
          <a:p>
            <a:r>
              <a:rPr lang="en-US" altLang="en-US"/>
              <a:t>Education: $200 for my student loan</a:t>
            </a:r>
          </a:p>
          <a:p>
            <a:r>
              <a:rPr lang="en-US" altLang="en-US"/>
              <a:t>Health Care: $200</a:t>
            </a:r>
          </a:p>
        </p:txBody>
      </p:sp>
      <p:sp>
        <p:nvSpPr>
          <p:cNvPr id="18436" name="Content Placeholder 9">
            <a:extLst>
              <a:ext uri="{FF2B5EF4-FFF2-40B4-BE49-F238E27FC236}">
                <a16:creationId xmlns:a16="http://schemas.microsoft.com/office/drawing/2014/main" id="{EF21DDCF-2F9B-4F69-BC7F-DEAA432A3A0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059238" cy="4572000"/>
          </a:xfrm>
        </p:spPr>
        <p:txBody>
          <a:bodyPr/>
          <a:lstStyle/>
          <a:p>
            <a:r>
              <a:rPr lang="en-US" altLang="en-US"/>
              <a:t>Insurance: $175 a month</a:t>
            </a:r>
          </a:p>
          <a:p>
            <a:r>
              <a:rPr lang="en-US" altLang="en-US"/>
              <a:t>Household Supplies: varies--$200 a month</a:t>
            </a:r>
          </a:p>
          <a:p>
            <a:r>
              <a:rPr lang="en-US" altLang="en-US"/>
              <a:t>Savings: $400 a month</a:t>
            </a:r>
          </a:p>
          <a:p>
            <a:r>
              <a:rPr lang="en-US" altLang="en-US"/>
              <a:t>Entertainment: $150</a:t>
            </a:r>
          </a:p>
          <a:p>
            <a:r>
              <a:rPr lang="en-US" altLang="en-US"/>
              <a:t>Donations: $500</a:t>
            </a:r>
          </a:p>
          <a:p>
            <a:r>
              <a:rPr lang="en-US" altLang="en-US"/>
              <a:t>Other - $1,500</a:t>
            </a:r>
          </a:p>
          <a:p>
            <a:pPr lvl="1"/>
            <a:r>
              <a:rPr lang="en-US" altLang="en-US"/>
              <a:t>Internet </a:t>
            </a:r>
          </a:p>
          <a:p>
            <a:pPr lvl="1"/>
            <a:r>
              <a:rPr lang="en-US" altLang="en-US"/>
              <a:t>Credit Cards </a:t>
            </a:r>
          </a:p>
          <a:p>
            <a:pPr lvl="1"/>
            <a:r>
              <a:rPr lang="en-US" altLang="en-US"/>
              <a:t>Shopping</a:t>
            </a:r>
          </a:p>
          <a:p>
            <a:pPr lvl="1"/>
            <a:r>
              <a:rPr lang="en-US" altLang="en-US"/>
              <a:t>Gifts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</Template>
  <TotalTime>3899</TotalTime>
  <Words>1548</Words>
  <Application>Microsoft Office PowerPoint</Application>
  <PresentationFormat>On-screen Show (4:3)</PresentationFormat>
  <Paragraphs>253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Brush Script MT</vt:lpstr>
      <vt:lpstr>Constantia</vt:lpstr>
      <vt:lpstr>Wingdings</vt:lpstr>
      <vt:lpstr>Wingdings 2</vt:lpstr>
      <vt:lpstr>Currency</vt:lpstr>
      <vt:lpstr>Financial Literacy</vt:lpstr>
      <vt:lpstr>Introduction</vt:lpstr>
      <vt:lpstr>Survey</vt:lpstr>
      <vt:lpstr>Basic Vocabulary</vt:lpstr>
      <vt:lpstr>More Vocabulary</vt:lpstr>
      <vt:lpstr>Why study financial literacy?</vt:lpstr>
      <vt:lpstr>Spending Money &amp; Debt</vt:lpstr>
      <vt:lpstr>Do you never have enough money?</vt:lpstr>
      <vt:lpstr>What do I do?</vt:lpstr>
      <vt:lpstr>What do others do?</vt:lpstr>
      <vt:lpstr>Paying Taxes</vt:lpstr>
      <vt:lpstr>How We’re Taxed</vt:lpstr>
      <vt:lpstr>Why We’re Taxed</vt:lpstr>
      <vt:lpstr>The U.S. History of Taxation</vt:lpstr>
      <vt:lpstr>Why They Can Tax</vt:lpstr>
      <vt:lpstr>Can We Skip Taxes?</vt:lpstr>
      <vt:lpstr>Filing Taxes</vt:lpstr>
      <vt:lpstr>Credit Cards  &amp; Credit Ratings</vt:lpstr>
      <vt:lpstr>Credit</vt:lpstr>
      <vt:lpstr>Credit Scores</vt:lpstr>
      <vt:lpstr>Warning: Careful How You Spend </vt:lpstr>
      <vt:lpstr>Credit Card Use</vt:lpstr>
      <vt:lpstr>Insurance</vt:lpstr>
      <vt:lpstr>Purpose</vt:lpstr>
      <vt:lpstr>Different Types</vt:lpstr>
      <vt:lpstr>Banking &amp; Savings Accounts</vt:lpstr>
      <vt:lpstr>There are five different types of accounts that are available at most banks.</vt:lpstr>
      <vt:lpstr>Checking Account</vt:lpstr>
      <vt:lpstr>Writing a Check</vt:lpstr>
      <vt:lpstr>Savings Account</vt:lpstr>
      <vt:lpstr>Money Market Account</vt:lpstr>
      <vt:lpstr>Time Deposits</vt:lpstr>
      <vt:lpstr>No-Frills Bank Account</vt:lpstr>
      <vt:lpstr>Deposit Slips </vt:lpstr>
      <vt:lpstr>Investing</vt:lpstr>
      <vt:lpstr>Definition</vt:lpstr>
      <vt:lpstr>Stocks</vt:lpstr>
      <vt:lpstr>Bonds</vt:lpstr>
      <vt:lpstr>Mutual Funds</vt:lpstr>
      <vt:lpstr>Writing a check 101</vt:lpstr>
    </vt:vector>
  </TitlesOfParts>
  <Company>Lorain County JVS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Literacy</dc:title>
  <dc:creator>JPluta</dc:creator>
  <cp:lastModifiedBy>Christopher Denton</cp:lastModifiedBy>
  <cp:revision>113</cp:revision>
  <cp:lastPrinted>2015-05-04T12:52:27Z</cp:lastPrinted>
  <dcterms:created xsi:type="dcterms:W3CDTF">2010-04-13T01:07:11Z</dcterms:created>
  <dcterms:modified xsi:type="dcterms:W3CDTF">2019-04-02T12:11:19Z</dcterms:modified>
</cp:coreProperties>
</file>