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8" r:id="rId3"/>
    <p:sldId id="259" r:id="rId4"/>
    <p:sldId id="262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B9F84-3A62-46CF-B67A-6CD82DDA964F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73434-C895-4D7B-8DF2-F75431D8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77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D694-F01A-4C97-8CA3-310F1954FA19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157-472E-46CB-A24C-616229309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6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D694-F01A-4C97-8CA3-310F1954FA19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157-472E-46CB-A24C-616229309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2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D694-F01A-4C97-8CA3-310F1954FA19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157-472E-46CB-A24C-616229309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8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D694-F01A-4C97-8CA3-310F1954FA19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157-472E-46CB-A24C-616229309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1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D694-F01A-4C97-8CA3-310F1954FA19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157-472E-46CB-A24C-616229309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D694-F01A-4C97-8CA3-310F1954FA19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157-472E-46CB-A24C-616229309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6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D694-F01A-4C97-8CA3-310F1954FA19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157-472E-46CB-A24C-616229309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7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D694-F01A-4C97-8CA3-310F1954FA19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157-472E-46CB-A24C-616229309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4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D694-F01A-4C97-8CA3-310F1954FA19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157-472E-46CB-A24C-616229309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21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D694-F01A-4C97-8CA3-310F1954FA19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157-472E-46CB-A24C-616229309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3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D694-F01A-4C97-8CA3-310F1954FA19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0157-472E-46CB-A24C-616229309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6D694-F01A-4C97-8CA3-310F1954FA19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00157-472E-46CB-A24C-616229309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0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spostcards.com/media/ecom/prodlg/PA-Y/pa_qq_8327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" y="406964"/>
            <a:ext cx="11563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Poor Richard" panose="02080502050505020702" pitchFamily="18" charset="0"/>
              </a:rPr>
              <a:t>Discussion Questions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" y="1337148"/>
            <a:ext cx="115636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oor Richard" panose="02080502050505020702" pitchFamily="18" charset="0"/>
              </a:rPr>
              <a:t>What does the Articles of Confederation suggest about the political values of its authors?</a:t>
            </a:r>
          </a:p>
          <a:p>
            <a:endParaRPr lang="en-US" sz="2800" dirty="0">
              <a:latin typeface="Poor Richard" panose="02080502050505020702" pitchFamily="18" charset="0"/>
            </a:endParaRPr>
          </a:p>
          <a:p>
            <a:endParaRPr lang="en-US" sz="2800" dirty="0">
              <a:latin typeface="Poor Richard" panose="02080502050505020702" pitchFamily="18" charset="0"/>
            </a:endParaRPr>
          </a:p>
          <a:p>
            <a:endParaRPr lang="en-US" sz="2800" dirty="0">
              <a:latin typeface="Poor Richard" panose="02080502050505020702" pitchFamily="18" charset="0"/>
            </a:endParaRPr>
          </a:p>
          <a:p>
            <a:r>
              <a:rPr lang="en-US" sz="2800" dirty="0">
                <a:latin typeface="Poor Richard" panose="02080502050505020702" pitchFamily="18" charset="0"/>
              </a:rPr>
              <a:t>What concerns likely motivated the authors to create this form of government?</a:t>
            </a:r>
          </a:p>
          <a:p>
            <a:endParaRPr lang="en-US" sz="2800" dirty="0">
              <a:latin typeface="Poor Richard" panose="02080502050505020702" pitchFamily="18" charset="0"/>
            </a:endParaRPr>
          </a:p>
          <a:p>
            <a:endParaRPr lang="en-US" sz="2800" dirty="0">
              <a:latin typeface="Poor Richard" panose="02080502050505020702" pitchFamily="18" charset="0"/>
            </a:endParaRPr>
          </a:p>
          <a:p>
            <a:endParaRPr lang="en-US" sz="2800" dirty="0">
              <a:latin typeface="Poor Richard" panose="02080502050505020702" pitchFamily="18" charset="0"/>
            </a:endParaRPr>
          </a:p>
          <a:p>
            <a:r>
              <a:rPr lang="en-US" sz="2800" dirty="0">
                <a:latin typeface="Poor Richard" panose="02080502050505020702" pitchFamily="18" charset="0"/>
              </a:rPr>
              <a:t>Under the Articles of Confederation, what are the main duties of the government?</a:t>
            </a:r>
          </a:p>
        </p:txBody>
      </p:sp>
    </p:spTree>
    <p:extLst>
      <p:ext uri="{BB962C8B-B14F-4D97-AF65-F5344CB8AC3E}">
        <p14:creationId xmlns:p14="http://schemas.microsoft.com/office/powerpoint/2010/main" val="329051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512918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/>
              <a:tblGrid>
                <a:gridCol w="2476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896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Poor Richard"/>
                        </a:rPr>
                        <a:t>The Articles of Confederation</a:t>
                      </a:r>
                      <a:endParaRPr lang="en-US" sz="28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FF"/>
                      </a:fgClr>
                      <a:bgClr>
                        <a:srgbClr val="B2B2B2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99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>
                          <a:effectLst/>
                          <a:latin typeface="Poor Richard"/>
                        </a:rPr>
                        <a:t>Structure</a:t>
                      </a:r>
                      <a:endParaRPr lang="en-US" sz="2400" b="1" kern="0">
                        <a:effectLst/>
                        <a:latin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Poor Richard"/>
                        </a:rPr>
                        <a:t> </a:t>
                      </a:r>
                      <a:endParaRPr lang="en-US" sz="2400" b="1">
                        <a:effectLst/>
                        <a:latin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Poor Richard"/>
                          <a:ea typeface="SimSun"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FF"/>
                      </a:fgClr>
                      <a:bgClr>
                        <a:srgbClr val="B2B2B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r>
                        <a:rPr lang="en-US" sz="2000" b="0" dirty="0">
                          <a:effectLst/>
                          <a:latin typeface="Poor Richard"/>
                        </a:rPr>
                        <a:t>One branch of government:  Congress, responsible for making national laws</a:t>
                      </a:r>
                      <a:endParaRPr lang="en-US" sz="2000" b="0" dirty="0">
                        <a:effectLst/>
                        <a:latin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r>
                        <a:rPr lang="en-US" sz="2000" b="0" dirty="0">
                          <a:effectLst/>
                          <a:latin typeface="Poor Richard"/>
                        </a:rPr>
                        <a:t>Each state had one vote in Congress, regardless of its population or size.</a:t>
                      </a:r>
                      <a:endParaRPr lang="en-US" sz="2000" b="0" dirty="0">
                        <a:effectLst/>
                        <a:latin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r>
                        <a:rPr lang="en-US" sz="2000" b="0" dirty="0">
                          <a:effectLst/>
                          <a:latin typeface="Poor Richard"/>
                        </a:rPr>
                        <a:t>No executive branch (No Governor or President – To enforce the law)</a:t>
                      </a:r>
                      <a:endParaRPr lang="en-US" sz="2000" b="0" dirty="0">
                        <a:effectLst/>
                        <a:latin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r>
                        <a:rPr lang="en-US" sz="2000" b="0" dirty="0">
                          <a:effectLst/>
                          <a:latin typeface="Poor Richard"/>
                        </a:rPr>
                        <a:t>No judicial branch (No Supreme Court to interpret the law and settle disputes)</a:t>
                      </a:r>
                      <a:endParaRPr lang="en-US" sz="2000" b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7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>
                          <a:effectLst/>
                          <a:latin typeface="Poor Richard"/>
                        </a:rPr>
                        <a:t>Decision-making</a:t>
                      </a:r>
                      <a:endParaRPr lang="en-US" sz="2400" b="1" kern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FF"/>
                      </a:fgClr>
                      <a:bgClr>
                        <a:srgbClr val="B2B2B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b="0" i="1">
                          <a:effectLst/>
                          <a:latin typeface="Poor Richard"/>
                          <a:ea typeface="SimSun"/>
                        </a:rPr>
                        <a:t>9 of 13</a:t>
                      </a:r>
                      <a:r>
                        <a:rPr lang="en-US" sz="2000" b="0">
                          <a:effectLst/>
                          <a:latin typeface="Poor Richard"/>
                          <a:ea typeface="SimSun"/>
                        </a:rPr>
                        <a:t> states had to approve a proposal before it could become a law</a:t>
                      </a:r>
                      <a:endParaRPr lang="en-US" sz="2000" b="0">
                        <a:effectLst/>
                        <a:latin typeface="Times New Roman"/>
                        <a:ea typeface="SimSu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b="0" i="1">
                          <a:effectLst/>
                          <a:latin typeface="Poor Richard"/>
                          <a:ea typeface="SimSun"/>
                        </a:rPr>
                        <a:t>All</a:t>
                      </a:r>
                      <a:r>
                        <a:rPr lang="en-US" sz="2000" b="0">
                          <a:effectLst/>
                          <a:latin typeface="Poor Richard"/>
                          <a:ea typeface="SimSun"/>
                        </a:rPr>
                        <a:t> the states (13 of 13) had to agree to change an existing law </a:t>
                      </a:r>
                      <a:endParaRPr lang="en-US" sz="2000" b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99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>
                          <a:effectLst/>
                          <a:latin typeface="Poor Richard"/>
                        </a:rPr>
                        <a:t>Money and Finances</a:t>
                      </a:r>
                      <a:endParaRPr lang="en-US" sz="2400" b="1" kern="0">
                        <a:effectLst/>
                        <a:latin typeface="Times New Roman"/>
                      </a:endParaRPr>
                    </a:p>
                    <a:p>
                      <a:pPr marL="52006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Poor Richard"/>
                          <a:ea typeface="SimSun"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SimSun"/>
                      </a:endParaRPr>
                    </a:p>
                    <a:p>
                      <a:pPr marL="52006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>
                          <a:effectLst/>
                          <a:latin typeface="Poor Richard"/>
                        </a:rPr>
                        <a:t> </a:t>
                      </a:r>
                      <a:endParaRPr lang="en-US" sz="2400" b="1" kern="0">
                        <a:effectLst/>
                        <a:latin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Poor Richard"/>
                          <a:ea typeface="SimSun"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FF"/>
                      </a:fgClr>
                      <a:bgClr>
                        <a:srgbClr val="B2B2B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b="0" kern="0" dirty="0">
                          <a:effectLst/>
                          <a:latin typeface="Poor Richard"/>
                        </a:rPr>
                        <a:t>The national government could not collect taxes from the citizens</a:t>
                      </a:r>
                      <a:endParaRPr lang="en-US" sz="2000" b="0" kern="0" dirty="0">
                        <a:effectLst/>
                        <a:latin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b="0" kern="0" dirty="0">
                          <a:effectLst/>
                          <a:latin typeface="Poor Richard"/>
                        </a:rPr>
                        <a:t>The national government had to ask the individual states for money</a:t>
                      </a:r>
                      <a:endParaRPr lang="en-US" sz="2000" b="0" kern="0" dirty="0">
                        <a:effectLst/>
                        <a:latin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b="0" dirty="0">
                          <a:effectLst/>
                          <a:latin typeface="Poor Richard"/>
                          <a:ea typeface="SimSun"/>
                        </a:rPr>
                        <a:t>The national government could print and borrow money </a:t>
                      </a:r>
                      <a:endParaRPr lang="en-US" sz="2000" b="0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b="0" dirty="0">
                          <a:effectLst/>
                          <a:latin typeface="Poor Richard"/>
                          <a:ea typeface="SimSun"/>
                        </a:rPr>
                        <a:t>Each state could regulate trade with other states</a:t>
                      </a:r>
                      <a:endParaRPr lang="en-US" sz="2000" b="0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b="0" dirty="0">
                          <a:effectLst/>
                          <a:latin typeface="Poor Richard"/>
                          <a:ea typeface="SimSun"/>
                        </a:rPr>
                        <a:t>Each state could tax its residents</a:t>
                      </a:r>
                      <a:endParaRPr lang="en-US" sz="2000" b="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54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>
                          <a:effectLst/>
                          <a:latin typeface="Poor Richard"/>
                        </a:rPr>
                        <a:t>Protection</a:t>
                      </a:r>
                      <a:endParaRPr lang="en-US" sz="2400" b="1" kern="0">
                        <a:effectLst/>
                        <a:latin typeface="Times New Roman"/>
                      </a:endParaRPr>
                    </a:p>
                    <a:p>
                      <a:pPr marL="52006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>
                          <a:effectLst/>
                          <a:latin typeface="Poor Richard"/>
                        </a:rPr>
                        <a:t> </a:t>
                      </a:r>
                      <a:endParaRPr lang="en-US" sz="2400" b="1" kern="0">
                        <a:effectLst/>
                        <a:latin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Poor Richard"/>
                          <a:ea typeface="SimSun"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FF"/>
                      </a:fgClr>
                      <a:bgClr>
                        <a:srgbClr val="B2B2B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b="0" dirty="0">
                          <a:effectLst/>
                          <a:latin typeface="Poor Richard"/>
                          <a:ea typeface="SimSun"/>
                        </a:rPr>
                        <a:t>The Articles of Confederation managed agreements with other countries and Native Americans</a:t>
                      </a:r>
                      <a:endParaRPr lang="en-US" sz="2000" b="0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b="0" dirty="0">
                          <a:effectLst/>
                          <a:latin typeface="Poor Richard"/>
                          <a:ea typeface="SimSun"/>
                        </a:rPr>
                        <a:t>The Articles of Confederation could appoint military officers</a:t>
                      </a:r>
                      <a:endParaRPr lang="en-US" sz="2000" b="0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b="0" dirty="0">
                          <a:effectLst/>
                          <a:latin typeface="Poor Richard"/>
                          <a:ea typeface="SimSun"/>
                        </a:rPr>
                        <a:t>Only the states could establish militias, no national army</a:t>
                      </a:r>
                      <a:endParaRPr lang="en-US" sz="2000" b="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99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Poor Richard"/>
                          <a:ea typeface="SimSun"/>
                        </a:rPr>
                        <a:t>Other</a:t>
                      </a:r>
                      <a:endParaRPr lang="en-US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FF"/>
                      </a:fgClr>
                      <a:bgClr>
                        <a:srgbClr val="B2B2B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Poor Richard"/>
                          <a:ea typeface="SimSun"/>
                        </a:rPr>
                        <a:t>The Articles of Confederation established </a:t>
                      </a:r>
                      <a:endParaRPr lang="en-US" sz="2000" b="0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b="0" dirty="0">
                          <a:effectLst/>
                          <a:latin typeface="Poor Richard"/>
                          <a:ea typeface="SimSun"/>
                        </a:rPr>
                        <a:t>a postal system </a:t>
                      </a:r>
                      <a:endParaRPr lang="en-US" sz="2000" b="0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b="0" dirty="0">
                          <a:effectLst/>
                          <a:latin typeface="Poor Richard"/>
                          <a:ea typeface="SimSun"/>
                        </a:rPr>
                        <a:t>weights and measures</a:t>
                      </a:r>
                      <a:endParaRPr lang="en-US" sz="2000" b="0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b="0" dirty="0">
                          <a:effectLst/>
                          <a:latin typeface="Poor Richard"/>
                          <a:ea typeface="SimSun"/>
                        </a:rPr>
                        <a:t>courts </a:t>
                      </a:r>
                      <a:endParaRPr lang="en-US" sz="2000" b="0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b="0" dirty="0">
                          <a:effectLst/>
                          <a:latin typeface="Poor Richard"/>
                          <a:ea typeface="SimSun"/>
                        </a:rPr>
                        <a:t>consequences for piracy</a:t>
                      </a:r>
                      <a:endParaRPr lang="en-US" sz="2000" b="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77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spostcards.com/media/ecom/prodlg/PA-Y/pa_qq_8327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" y="406964"/>
            <a:ext cx="11563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Poor Richard" panose="02080502050505020702" pitchFamily="18" charset="0"/>
              </a:rPr>
              <a:t>Evaluating the Articles of Confederation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" y="1337148"/>
            <a:ext cx="115636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oor Richard" panose="02080502050505020702" pitchFamily="18" charset="0"/>
              </a:rPr>
              <a:t>In </a:t>
            </a:r>
            <a:r>
              <a:rPr lang="en-US" sz="2800" dirty="0" smtClean="0">
                <a:latin typeface="Poor Richard" panose="02080502050505020702" pitchFamily="18" charset="0"/>
              </a:rPr>
              <a:t>groups:</a:t>
            </a:r>
            <a:endParaRPr lang="en-US" sz="2800" dirty="0">
              <a:latin typeface="Poor Richard" panose="02080502050505020702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oor Richard" panose="02080502050505020702" pitchFamily="18" charset="0"/>
              </a:rPr>
              <a:t>Each group will be assigned one case study to read and complete the worksheet.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oor Richard" panose="02080502050505020702" pitchFamily="18" charset="0"/>
              </a:rPr>
              <a:t>Each group will present by giving a summary of their case study and sharing their conclusions.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oor Richard" panose="02080502050505020702" pitchFamily="18" charset="0"/>
              </a:rPr>
              <a:t>Focus on the connection between the problems discussed in the case study and the weaknesses of the Articles of Confederation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oor Richard" panose="02080502050505020702" pitchFamily="18" charset="0"/>
              </a:rPr>
              <a:t>How did the problem contribute to the growing dissatisfaction with the confederate system?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oor Richard" panose="02080502050505020702" pitchFamily="18" charset="0"/>
              </a:rPr>
              <a:t>In what respect were the Articles of Confederation effective?</a:t>
            </a:r>
          </a:p>
        </p:txBody>
      </p:sp>
    </p:spTree>
    <p:extLst>
      <p:ext uri="{BB962C8B-B14F-4D97-AF65-F5344CB8AC3E}">
        <p14:creationId xmlns:p14="http://schemas.microsoft.com/office/powerpoint/2010/main" val="8319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Articles of Confederation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14302" y="1066802"/>
          <a:ext cx="11925298" cy="5691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830">
                  <a:extLst>
                    <a:ext uri="{9D8B030D-6E8A-4147-A177-3AD203B41FA5}">
                      <a16:colId xmlns:a16="http://schemas.microsoft.com/office/drawing/2014/main" val="594306413"/>
                    </a:ext>
                  </a:extLst>
                </a:gridCol>
                <a:gridCol w="4534234">
                  <a:extLst>
                    <a:ext uri="{9D8B030D-6E8A-4147-A177-3AD203B41FA5}">
                      <a16:colId xmlns:a16="http://schemas.microsoft.com/office/drawing/2014/main" val="3916530993"/>
                    </a:ext>
                  </a:extLst>
                </a:gridCol>
                <a:gridCol w="4534234">
                  <a:extLst>
                    <a:ext uri="{9D8B030D-6E8A-4147-A177-3AD203B41FA5}">
                      <a16:colId xmlns:a16="http://schemas.microsoft.com/office/drawing/2014/main" val="3783165866"/>
                    </a:ext>
                  </a:extLst>
                </a:gridCol>
              </a:tblGrid>
              <a:tr h="8091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Issue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Success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Failure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111313"/>
                  </a:ext>
                </a:extLst>
              </a:tr>
              <a:tr h="80917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Settling</a:t>
                      </a:r>
                      <a:r>
                        <a:rPr lang="en-US" sz="2400" b="1" baseline="0" dirty="0" smtClean="0"/>
                        <a:t> National Debt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038011"/>
                  </a:ext>
                </a:extLst>
              </a:tr>
              <a:tr h="80917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Pirating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502991"/>
                  </a:ext>
                </a:extLst>
              </a:tr>
              <a:tr h="80917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Soldiers in Times</a:t>
                      </a:r>
                      <a:r>
                        <a:rPr lang="en-US" sz="2400" b="1" baseline="0" dirty="0" smtClean="0"/>
                        <a:t> of Peace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86240"/>
                  </a:ext>
                </a:extLst>
              </a:tr>
              <a:tr h="80917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Treaty of Paris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772429"/>
                  </a:ext>
                </a:extLst>
              </a:tr>
              <a:tr h="80917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Debt &amp; Paper Money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525137"/>
                  </a:ext>
                </a:extLst>
              </a:tr>
              <a:tr h="80917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Western Lands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927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16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85683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6095105">
                  <a:extLst>
                    <a:ext uri="{9D8B030D-6E8A-4147-A177-3AD203B41FA5}">
                      <a16:colId xmlns:a16="http://schemas.microsoft.com/office/drawing/2014/main" val="734165236"/>
                    </a:ext>
                  </a:extLst>
                </a:gridCol>
                <a:gridCol w="6096895">
                  <a:extLst>
                    <a:ext uri="{9D8B030D-6E8A-4147-A177-3AD203B41FA5}">
                      <a16:colId xmlns:a16="http://schemas.microsoft.com/office/drawing/2014/main" val="4225702433"/>
                    </a:ext>
                  </a:extLst>
                </a:gridCol>
              </a:tblGrid>
              <a:tr h="922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Poor Richard" panose="02080502050505020702" pitchFamily="18" charset="0"/>
                          <a:ea typeface="Calibri" panose="020F0502020204030204" pitchFamily="34" charset="0"/>
                          <a:cs typeface="Comic Sans MS" panose="030F0702030302020204" pitchFamily="66" charset="0"/>
                        </a:rPr>
                        <a:t>Achievements of the Articles of Confederation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Poor Richard" panose="02080502050505020702" pitchFamily="18" charset="0"/>
                          <a:ea typeface="Calibri" panose="020F0502020204030204" pitchFamily="34" charset="0"/>
                          <a:cs typeface="Comic Sans MS" panose="030F0702030302020204" pitchFamily="66" charset="0"/>
                        </a:rPr>
                        <a:t>Weaknesses of the Articles of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Poor Richard" panose="02080502050505020702" pitchFamily="18" charset="0"/>
                          <a:ea typeface="Calibri" panose="020F0502020204030204" pitchFamily="34" charset="0"/>
                          <a:cs typeface="Comic Sans MS" panose="030F0702030302020204" pitchFamily="66" charset="0"/>
                        </a:rPr>
                        <a:t>Confederation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895493780"/>
                  </a:ext>
                </a:extLst>
              </a:tr>
              <a:tr h="5935800">
                <a:tc>
                  <a:txBody>
                    <a:bodyPr/>
                    <a:lstStyle/>
                    <a:p>
                      <a:pPr marL="457200" marR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600" b="1" dirty="0">
                          <a:solidFill>
                            <a:srgbClr val="000000"/>
                          </a:solidFill>
                          <a:effectLst/>
                          <a:latin typeface="Poor Richard" panose="02080502050505020702" pitchFamily="18" charset="0"/>
                          <a:ea typeface="Calibri" panose="020F0502020204030204" pitchFamily="34" charset="0"/>
                          <a:cs typeface="Comic Sans MS" panose="030F0702030302020204" pitchFamily="66" charset="0"/>
                        </a:rPr>
                        <a:t> Treaty of Paris (1783): </a:t>
                      </a:r>
                      <a:r>
                        <a:rPr lang="en-US" sz="2600" dirty="0">
                          <a:solidFill>
                            <a:srgbClr val="000000"/>
                          </a:solidFill>
                          <a:effectLst/>
                          <a:latin typeface="Poor Richard" panose="02080502050505020702" pitchFamily="18" charset="0"/>
                          <a:ea typeface="Calibri" panose="020F0502020204030204" pitchFamily="34" charset="0"/>
                          <a:cs typeface="Comic Sans MS" panose="030F0702030302020204" pitchFamily="66" charset="0"/>
                        </a:rPr>
                        <a:t>Successfully negotiated the end of the American Revolution and set United States western border at the Mississippi River.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oor Richard" panose="02080502050505020702" pitchFamily="18" charset="0"/>
                          <a:ea typeface="+mn-ea"/>
                          <a:cs typeface="+mn-cs"/>
                        </a:rPr>
                        <a:t>Western Lands (1787): </a:t>
                      </a:r>
                      <a:r>
                        <a:rPr kumimoji="0" lang="en-US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oor Richard" panose="02080502050505020702" pitchFamily="18" charset="0"/>
                          <a:ea typeface="+mn-ea"/>
                          <a:cs typeface="+mn-cs"/>
                        </a:rPr>
                        <a:t>provided for the surrender of state-claimed lands to the national government for orderly division and sale, as well as, starting the concept of public education.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oor Richard" panose="02080502050505020702" pitchFamily="18" charset="0"/>
                          <a:ea typeface="+mn-ea"/>
                          <a:cs typeface="+mn-cs"/>
                        </a:rPr>
                        <a:t>Northwest Ordinance (1787): </a:t>
                      </a:r>
                      <a:r>
                        <a:rPr kumimoji="0" lang="en-US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oor Richard" panose="02080502050505020702" pitchFamily="18" charset="0"/>
                          <a:ea typeface="+mn-ea"/>
                          <a:cs typeface="+mn-cs"/>
                        </a:rPr>
                        <a:t>protection of religious freedom, protection of the rights of the accused (habeas corpus, trial by jury, bail release, and basic due process), and establish a system for the application of statehood.</a:t>
                      </a:r>
                      <a:endParaRPr lang="en-US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Poor Richard" panose="02080502050505020702" pitchFamily="18" charset="0"/>
                          <a:ea typeface="Calibri" panose="020F0502020204030204" pitchFamily="34" charset="0"/>
                          <a:cs typeface="Comic Sans MS" panose="030F0702030302020204" pitchFamily="66" charset="0"/>
                        </a:rPr>
                        <a:t>The national government could do little without the consent of the states. </a:t>
                      </a:r>
                    </a:p>
                    <a:p>
                      <a:pPr marL="457200" marR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Poor Richard" panose="02080502050505020702" pitchFamily="18" charset="0"/>
                          <a:ea typeface="Calibri" panose="020F0502020204030204" pitchFamily="34" charset="0"/>
                          <a:cs typeface="Comic Sans MS" panose="030F0702030302020204" pitchFamily="66" charset="0"/>
                        </a:rPr>
                        <a:t>No single national currency – each state had their own money.</a:t>
                      </a:r>
                    </a:p>
                    <a:p>
                      <a:pPr marL="457200" marR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Poor Richard" panose="02080502050505020702" pitchFamily="18" charset="0"/>
                          <a:ea typeface="Calibri" panose="020F0502020204030204" pitchFamily="34" charset="0"/>
                          <a:cs typeface="Comic Sans MS" panose="030F0702030302020204" pitchFamily="66" charset="0"/>
                        </a:rPr>
                        <a:t>The national government could not tax the people directly.</a:t>
                      </a:r>
                    </a:p>
                    <a:p>
                      <a:pPr marL="457200" marR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Poor Richard" panose="02080502050505020702" pitchFamily="18" charset="0"/>
                          <a:ea typeface="Calibri" panose="020F0502020204030204" pitchFamily="34" charset="0"/>
                          <a:cs typeface="Comic Sans MS" panose="030F0702030302020204" pitchFamily="66" charset="0"/>
                        </a:rPr>
                        <a:t>The national government lack the money to have an army.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745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36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spostcards.com/media/ecom/prodlg/PA-Y/pa_qq_8327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" y="406964"/>
            <a:ext cx="11563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Poor Richard" panose="02080502050505020702" pitchFamily="18" charset="0"/>
              </a:rPr>
              <a:t>Drawing Conclusions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" y="1337148"/>
            <a:ext cx="1156364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oor Richard" panose="02080502050505020702" pitchFamily="18" charset="0"/>
              </a:rPr>
              <a:t>Imagine that the Articles of Confederation were still the government of the United States: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oor Richard" panose="02080502050505020702" pitchFamily="18" charset="0"/>
              </a:rPr>
              <a:t>Would the country have survived intact?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oor Richard" panose="02080502050505020702" pitchFamily="18" charset="0"/>
              </a:rPr>
              <a:t>What amendments would have been adapted over time?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oor Richard" panose="02080502050505020702" pitchFamily="18" charset="0"/>
              </a:rPr>
              <a:t>Compare the Articles of Confederation to the European Union (EU) and the United Nations (UN) – Are the problems faced by these organizations comparable to the problems confronting America under the Articles of Confederation?</a:t>
            </a:r>
          </a:p>
        </p:txBody>
      </p:sp>
    </p:spTree>
    <p:extLst>
      <p:ext uri="{BB962C8B-B14F-4D97-AF65-F5344CB8AC3E}">
        <p14:creationId xmlns:p14="http://schemas.microsoft.com/office/powerpoint/2010/main" val="37670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469</Words>
  <Application>Microsoft Office PowerPoint</Application>
  <PresentationFormat>Widescreen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SimSun</vt:lpstr>
      <vt:lpstr>Arial</vt:lpstr>
      <vt:lpstr>Calibri</vt:lpstr>
      <vt:lpstr>Calibri Light</vt:lpstr>
      <vt:lpstr>Comic Sans MS</vt:lpstr>
      <vt:lpstr>Poor Richard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Articles of Confederation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 Papandrea</dc:creator>
  <cp:lastModifiedBy>Eric Biagi</cp:lastModifiedBy>
  <cp:revision>14</cp:revision>
  <cp:lastPrinted>2017-10-23T14:51:45Z</cp:lastPrinted>
  <dcterms:created xsi:type="dcterms:W3CDTF">2016-10-12T18:33:10Z</dcterms:created>
  <dcterms:modified xsi:type="dcterms:W3CDTF">2018-10-22T14:14:42Z</dcterms:modified>
</cp:coreProperties>
</file>