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8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8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5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4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3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2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F2E46-9534-474E-82CE-CED87D15196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F6E70-3BCB-4C1B-9307-658FD1DCA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Do Now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286" y="1170334"/>
            <a:ext cx="11619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Poor Richard" panose="02080502050505020702" pitchFamily="18" charset="0"/>
              </a:rPr>
              <a:t>What were some cultural changes that took place during the 1920s?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Poor Richard" panose="02080502050505020702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Poor Richard" panose="02080502050505020702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Poor Richard" panose="02080502050505020702" pitchFamily="18" charset="0"/>
              </a:rPr>
              <a:t>Are people always open to change? Why or Why not?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Poor Richard" panose="02080502050505020702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Poor Richard" panose="02080502050505020702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Poor Richard" panose="02080502050505020702" pitchFamily="18" charset="0"/>
              </a:rPr>
              <a:t>What are some cultural changes today, that older generations may not agree with? Explain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>
              <a:latin typeface="Poor Richard" panose="020805020505050207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4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The Fear of Radicalism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2" y="1008555"/>
            <a:ext cx="60772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The most dramatic rural reaction was the </a:t>
            </a:r>
            <a:r>
              <a:rPr lang="en-US" sz="2800" b="1" u="sng" dirty="0">
                <a:latin typeface="Poor Richard" panose="02080502050505020702" pitchFamily="18" charset="0"/>
              </a:rPr>
              <a:t>Red Scare </a:t>
            </a:r>
            <a:r>
              <a:rPr lang="en-US" sz="2800" dirty="0">
                <a:latin typeface="Poor Richard" panose="02080502050505020702" pitchFamily="18" charset="0"/>
              </a:rPr>
              <a:t>(1919-1920):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A general worker strike in Seattle, police strike in Boston, and series of </a:t>
            </a:r>
            <a:r>
              <a:rPr lang="en-US" sz="2800" b="1" u="sng" dirty="0">
                <a:latin typeface="Poor Richard" panose="02080502050505020702" pitchFamily="18" charset="0"/>
              </a:rPr>
              <a:t>mail bombs </a:t>
            </a:r>
            <a:r>
              <a:rPr lang="en-US" sz="2800" dirty="0">
                <a:latin typeface="Poor Richard" panose="02080502050505020702" pitchFamily="18" charset="0"/>
              </a:rPr>
              <a:t>led to fears of anarchy and socialism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Including the bombing of Attorney General Palmer’s house in 1919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Poor Richard" panose="02080502050505020702" pitchFamily="18" charset="0"/>
              </a:rPr>
              <a:t>Deportation</a:t>
            </a:r>
            <a:r>
              <a:rPr lang="en-US" sz="2800" dirty="0">
                <a:latin typeface="Poor Richard" panose="02080502050505020702" pitchFamily="18" charset="0"/>
              </a:rPr>
              <a:t> without due process, searches without warrants, and </a:t>
            </a:r>
            <a:r>
              <a:rPr lang="en-US" sz="2800" b="1" u="sng" dirty="0">
                <a:latin typeface="Poor Richard" panose="02080502050505020702" pitchFamily="18" charset="0"/>
              </a:rPr>
              <a:t>imprisonment</a:t>
            </a:r>
            <a:r>
              <a:rPr lang="en-US" sz="2800" dirty="0">
                <a:latin typeface="Poor Richard" panose="02080502050505020702" pitchFamily="18" charset="0"/>
              </a:rPr>
              <a:t> of innocent people was initially backed by the American people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68" y="1163872"/>
            <a:ext cx="47625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6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The Fear of Radicalism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2" y="1226750"/>
            <a:ext cx="60772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Italian immigrants Nicola Sacco and Bartolomeo Vanzetti were executed for armed robbery and murder without </a:t>
            </a:r>
            <a:r>
              <a:rPr lang="en-US" sz="2800" b="1" u="sng" dirty="0">
                <a:latin typeface="Poor Richard" panose="02080502050505020702" pitchFamily="18" charset="0"/>
              </a:rPr>
              <a:t>evidence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The judge in the case even referred to Sacco and Vanzetti as “those </a:t>
            </a:r>
            <a:r>
              <a:rPr lang="en-US" sz="2800" b="1" u="sng" dirty="0">
                <a:latin typeface="Poor Richard" panose="02080502050505020702" pitchFamily="18" charset="0"/>
              </a:rPr>
              <a:t>anarchist</a:t>
            </a:r>
            <a:r>
              <a:rPr lang="en-US" sz="2800" dirty="0">
                <a:latin typeface="Poor Richard" panose="02080502050505020702" pitchFamily="18" charset="0"/>
              </a:rPr>
              <a:t> bastards”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9" y="1226750"/>
            <a:ext cx="4204608" cy="39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The Fundamentalist Challenge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1" y="1226750"/>
            <a:ext cx="7230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The most long-lasting reaction of rural America was a retreat to Christian beliefs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Aggressive </a:t>
            </a:r>
            <a:r>
              <a:rPr lang="en-US" sz="2800" b="1" u="sng" dirty="0">
                <a:latin typeface="Poor Richard" panose="02080502050505020702" pitchFamily="18" charset="0"/>
              </a:rPr>
              <a:t>fundamentalist</a:t>
            </a:r>
            <a:r>
              <a:rPr lang="en-US" sz="2800" dirty="0">
                <a:latin typeface="Poor Richard" panose="02080502050505020702" pitchFamily="18" charset="0"/>
              </a:rPr>
              <a:t> churches provided a haven for rural American values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The </a:t>
            </a:r>
            <a:r>
              <a:rPr lang="en-US" sz="2800" b="1" u="sng" dirty="0">
                <a:latin typeface="Poor Richard" panose="02080502050505020702" pitchFamily="18" charset="0"/>
              </a:rPr>
              <a:t>Scopes “Monkey Trial” </a:t>
            </a:r>
            <a:r>
              <a:rPr lang="en-US" sz="2800" dirty="0">
                <a:latin typeface="Poor Richard" panose="02080502050505020702" pitchFamily="18" charset="0"/>
              </a:rPr>
              <a:t>revealed the rural attack on evolution in schools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07" y="1226750"/>
            <a:ext cx="3215347" cy="42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8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Conclusions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1" y="1226750"/>
            <a:ext cx="113666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Urban America came to define all of the United States in the 1920s: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Radio, movies, advertising reflected </a:t>
            </a:r>
            <a:r>
              <a:rPr lang="en-US" sz="2800" b="1" u="sng" dirty="0">
                <a:latin typeface="Poor Richard" panose="02080502050505020702" pitchFamily="18" charset="0"/>
              </a:rPr>
              <a:t>urban culture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Poor Richard" panose="02080502050505020702" pitchFamily="18" charset="0"/>
              </a:rPr>
              <a:t>Consumer goods </a:t>
            </a:r>
            <a:r>
              <a:rPr lang="en-US" sz="2800" dirty="0">
                <a:latin typeface="Poor Richard" panose="02080502050505020702" pitchFamily="18" charset="0"/>
              </a:rPr>
              <a:t>were made in American cities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Small-town whites, blacks, and immigrants moved to cities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But, conservative rural Americans (religious fundamentalists and KKK) </a:t>
            </a:r>
            <a:r>
              <a:rPr lang="en-US" sz="2800" b="1" u="sng" dirty="0">
                <a:latin typeface="Poor Richard" panose="02080502050505020702" pitchFamily="18" charset="0"/>
              </a:rPr>
              <a:t>attacked </a:t>
            </a:r>
            <a:r>
              <a:rPr lang="en-US" sz="2800" dirty="0">
                <a:latin typeface="Poor Richard" panose="02080502050505020702" pitchFamily="18" charset="0"/>
              </a:rPr>
              <a:t>these new, urban ideas</a:t>
            </a:r>
          </a:p>
        </p:txBody>
      </p:sp>
    </p:spTree>
    <p:extLst>
      <p:ext uri="{BB962C8B-B14F-4D97-AF65-F5344CB8AC3E}">
        <p14:creationId xmlns:p14="http://schemas.microsoft.com/office/powerpoint/2010/main" val="151644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SUM IT 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1" y="1226750"/>
            <a:ext cx="1136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oor Richard" panose="02080502050505020702" pitchFamily="18" charset="0"/>
              </a:rPr>
              <a:t>How did cultural values come into conflict during the 1920s?</a:t>
            </a:r>
          </a:p>
        </p:txBody>
      </p:sp>
    </p:spTree>
    <p:extLst>
      <p:ext uri="{BB962C8B-B14F-4D97-AF65-F5344CB8AC3E}">
        <p14:creationId xmlns:p14="http://schemas.microsoft.com/office/powerpoint/2010/main" val="340794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The Rural Counterattack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286" y="1170334"/>
            <a:ext cx="11619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The shift in focus from the countryside revealed that urban life was different; </a:t>
            </a:r>
            <a:r>
              <a:rPr lang="en-US" sz="2800" b="1" u="sng" dirty="0">
                <a:latin typeface="Poor Richard" panose="02080502050505020702" pitchFamily="18" charset="0"/>
              </a:rPr>
              <a:t>traditional ties </a:t>
            </a:r>
            <a:r>
              <a:rPr lang="en-US" sz="2800" dirty="0">
                <a:latin typeface="Poor Richard" panose="02080502050505020702" pitchFamily="18" charset="0"/>
              </a:rPr>
              <a:t>of home, church, schools were absent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First time that more Americans lived in </a:t>
            </a:r>
            <a:r>
              <a:rPr lang="en-US" sz="2800" b="1" u="sng" dirty="0">
                <a:latin typeface="Poor Richard" panose="02080502050505020702" pitchFamily="18" charset="0"/>
              </a:rPr>
              <a:t>cities</a:t>
            </a:r>
            <a:r>
              <a:rPr lang="en-US" sz="2800" dirty="0">
                <a:latin typeface="Poor Richard" panose="02080502050505020702" pitchFamily="18" charset="0"/>
              </a:rPr>
              <a:t> than the countryside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51" y="3174307"/>
            <a:ext cx="4882357" cy="2902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546" y="3263348"/>
            <a:ext cx="6219415" cy="27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4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The Rural Counterattack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3" y="1657350"/>
            <a:ext cx="5542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Rural Americans identified cities with saloons, brothels, communist cells, and immorality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The 1920s saw an attempt to restore a “</a:t>
            </a:r>
            <a:r>
              <a:rPr lang="en-US" sz="2800" b="1" u="sng" dirty="0">
                <a:latin typeface="Poor Richard" panose="02080502050505020702" pitchFamily="18" charset="0"/>
              </a:rPr>
              <a:t>Protestant</a:t>
            </a:r>
            <a:r>
              <a:rPr lang="en-US" sz="2800" dirty="0">
                <a:latin typeface="Poor Richard" panose="02080502050505020702" pitchFamily="18" charset="0"/>
              </a:rPr>
              <a:t>” culture in America and an attack on any “</a:t>
            </a:r>
            <a:r>
              <a:rPr lang="en-US" sz="2800" b="1" u="sng" dirty="0">
                <a:latin typeface="Poor Richard" panose="02080502050505020702" pitchFamily="18" charset="0"/>
              </a:rPr>
              <a:t>un-American</a:t>
            </a:r>
            <a:r>
              <a:rPr lang="en-US" sz="2800" dirty="0">
                <a:latin typeface="Poor Richard" panose="02080502050505020702" pitchFamily="18" charset="0"/>
              </a:rPr>
              <a:t>” behavior like drinking, illiteracy, and immigration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060" y="1657350"/>
            <a:ext cx="44958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3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Prohibition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3" y="1437655"/>
            <a:ext cx="64430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In January 1920, Congress passed the Volstead Act to enforce the 18th Amendment (1919)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26 states had already </a:t>
            </a:r>
            <a:r>
              <a:rPr lang="en-US" sz="2800" b="1" u="sng" dirty="0">
                <a:latin typeface="Poor Richard" panose="02080502050505020702" pitchFamily="18" charset="0"/>
              </a:rPr>
              <a:t>banned alcohol </a:t>
            </a:r>
            <a:r>
              <a:rPr lang="en-US" sz="2800" dirty="0">
                <a:latin typeface="Poor Richard" panose="02080502050505020702" pitchFamily="18" charset="0"/>
              </a:rPr>
              <a:t>but the real conflict came when prohibition was applied to urban ethnic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A rural, Protestant attack on the “social disease of </a:t>
            </a:r>
            <a:r>
              <a:rPr lang="en-US" sz="2800" b="1" u="sng" dirty="0">
                <a:latin typeface="Poor Richard" panose="02080502050505020702" pitchFamily="18" charset="0"/>
              </a:rPr>
              <a:t>drunkenness</a:t>
            </a:r>
            <a:r>
              <a:rPr lang="en-US" sz="2800" dirty="0">
                <a:latin typeface="Poor Richard" panose="02080502050505020702" pitchFamily="18" charset="0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Rural America became dry and urban consumption dropped but was </a:t>
            </a:r>
            <a:r>
              <a:rPr lang="en-US" sz="2800" b="1" u="sng" dirty="0">
                <a:latin typeface="Poor Richard" panose="02080502050505020702" pitchFamily="18" charset="0"/>
              </a:rPr>
              <a:t>severely resisted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929" y="940410"/>
            <a:ext cx="4306765" cy="2911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29" y="3852388"/>
            <a:ext cx="4306765" cy="27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4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KKK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2" y="1170334"/>
            <a:ext cx="70901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The First KKK disbanded when Reconstruction ended in the 1870s, but the Second KKK formed in 1915 to protect rural, </a:t>
            </a:r>
            <a:r>
              <a:rPr lang="en-US" sz="2800" b="1" u="sng" dirty="0">
                <a:latin typeface="Poor Richard" panose="02080502050505020702" pitchFamily="18" charset="0"/>
              </a:rPr>
              <a:t>Christian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The rebirth of the Ku Klux Klan in 1915 (</a:t>
            </a:r>
            <a:r>
              <a:rPr lang="en-US" sz="2800" b="1" u="sng" dirty="0">
                <a:latin typeface="Poor Richard" panose="02080502050505020702" pitchFamily="18" charset="0"/>
              </a:rPr>
              <a:t>Stone Mountain, GA</a:t>
            </a:r>
            <a:r>
              <a:rPr lang="en-US" sz="2800" dirty="0">
                <a:latin typeface="Poor Richard" panose="02080502050505020702" pitchFamily="18" charset="0"/>
              </a:rPr>
              <a:t>) was aimed at blacks, immigrants, Jews, Catholics, and prostitutes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The “</a:t>
            </a:r>
            <a:r>
              <a:rPr lang="en-US" sz="2800" b="1" u="sng" dirty="0">
                <a:latin typeface="Poor Richard" panose="02080502050505020702" pitchFamily="18" charset="0"/>
              </a:rPr>
              <a:t>Invisible Empire</a:t>
            </a:r>
            <a:r>
              <a:rPr lang="en-US" sz="2800" dirty="0">
                <a:latin typeface="Poor Richard" panose="02080502050505020702" pitchFamily="18" charset="0"/>
              </a:rPr>
              <a:t>” sought to ease rural anxieties in the face of changing cultural attitudes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Used </a:t>
            </a:r>
            <a:r>
              <a:rPr lang="en-US" sz="2800" b="1" u="sng" dirty="0">
                <a:latin typeface="Poor Richard" panose="02080502050505020702" pitchFamily="18" charset="0"/>
              </a:rPr>
              <a:t>violence</a:t>
            </a:r>
            <a:r>
              <a:rPr lang="en-US" sz="2800" dirty="0">
                <a:latin typeface="Poor Richard" panose="02080502050505020702" pitchFamily="18" charset="0"/>
              </a:rPr>
              <a:t>, kidnapping, </a:t>
            </a:r>
            <a:r>
              <a:rPr lang="en-US" sz="2800" b="1" u="sng" dirty="0">
                <a:latin typeface="Poor Richard" panose="02080502050505020702" pitchFamily="18" charset="0"/>
              </a:rPr>
              <a:t>murder</a:t>
            </a:r>
            <a:r>
              <a:rPr lang="en-US" sz="2800" dirty="0">
                <a:latin typeface="Poor Richard" panose="02080502050505020702" pitchFamily="18" charset="0"/>
              </a:rPr>
              <a:t>, and politics to affect change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989" y="1170334"/>
            <a:ext cx="3752101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0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0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KKK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2" y="1008555"/>
            <a:ext cx="11479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The KKK provided a sense of </a:t>
            </a:r>
            <a:r>
              <a:rPr lang="en-US" sz="2800" b="1" u="sng" dirty="0">
                <a:latin typeface="Poor Richard" panose="02080502050505020702" pitchFamily="18" charset="0"/>
              </a:rPr>
              <a:t>identity</a:t>
            </a:r>
            <a:r>
              <a:rPr lang="en-US" sz="2800" dirty="0">
                <a:latin typeface="Poor Richard" panose="02080502050505020702" pitchFamily="18" charset="0"/>
              </a:rPr>
              <a:t> to its members: Women’s Order, Junior Order for boys, Tri-K Klub for girls, </a:t>
            </a:r>
            <a:r>
              <a:rPr lang="en-US" sz="2800" dirty="0" err="1">
                <a:latin typeface="Poor Richard" panose="02080502050505020702" pitchFamily="18" charset="0"/>
              </a:rPr>
              <a:t>Krusaders</a:t>
            </a:r>
            <a:r>
              <a:rPr lang="en-US" sz="2800" dirty="0">
                <a:latin typeface="Poor Richard" panose="02080502050505020702" pitchFamily="18" charset="0"/>
              </a:rPr>
              <a:t> for assimilated immigrants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oor Richard" panose="02080502050505020702" pitchFamily="18" charset="0"/>
              </a:rPr>
              <a:t>Klan violence met resistance and membership </a:t>
            </a:r>
            <a:r>
              <a:rPr lang="en-US" sz="2800" b="1" u="sng" dirty="0">
                <a:latin typeface="Poor Richard" panose="02080502050505020702" pitchFamily="18" charset="0"/>
              </a:rPr>
              <a:t>declined</a:t>
            </a:r>
            <a:r>
              <a:rPr lang="en-US" sz="2800" dirty="0">
                <a:latin typeface="Poor Richard" panose="02080502050505020702" pitchFamily="18" charset="0"/>
              </a:rPr>
              <a:t> by 1925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2" y="2555329"/>
            <a:ext cx="3587263" cy="3781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225" y="2555329"/>
            <a:ext cx="4135901" cy="3781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126" y="2555329"/>
            <a:ext cx="3649684" cy="37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22508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323557"/>
            <a:ext cx="116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anose="02080502050505020702" pitchFamily="18" charset="0"/>
              </a:rPr>
              <a:t>KKK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62" y="1008555"/>
            <a:ext cx="7371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oor Richard" panose="02080502050505020702" pitchFamily="18" charset="0"/>
              </a:rPr>
              <a:t>D.W. Griffith’s </a:t>
            </a:r>
            <a:r>
              <a:rPr lang="en-US" sz="2800" b="1" u="sng" dirty="0">
                <a:latin typeface="Poor Richard" panose="02080502050505020702" pitchFamily="18" charset="0"/>
              </a:rPr>
              <a:t>The Birth of a Nation </a:t>
            </a:r>
            <a:r>
              <a:rPr lang="en-US" sz="2800" dirty="0">
                <a:latin typeface="Poor Richard" panose="02080502050505020702" pitchFamily="18" charset="0"/>
              </a:rPr>
              <a:t>(1915) was one of the most controversial films in movie history. Set during and after the Civil War, the film glorifies white supremacy and the KKK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29" y="1008555"/>
            <a:ext cx="3409764" cy="4556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813" y="2983046"/>
            <a:ext cx="4922613" cy="32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65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567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Poor Richard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Papandrea</dc:creator>
  <cp:lastModifiedBy>Eric Biagi</cp:lastModifiedBy>
  <cp:revision>11</cp:revision>
  <dcterms:created xsi:type="dcterms:W3CDTF">2017-04-17T16:14:52Z</dcterms:created>
  <dcterms:modified xsi:type="dcterms:W3CDTF">2019-03-20T13:22:23Z</dcterms:modified>
</cp:coreProperties>
</file>