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2" r:id="rId14"/>
    <p:sldId id="269" r:id="rId15"/>
    <p:sldId id="271"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0" autoAdjust="0"/>
    <p:restoredTop sz="94660"/>
  </p:normalViewPr>
  <p:slideViewPr>
    <p:cSldViewPr>
      <p:cViewPr varScale="1">
        <p:scale>
          <a:sx n="109" d="100"/>
          <a:sy n="109" d="100"/>
        </p:scale>
        <p:origin x="606"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DBCC3-35EA-4250-B915-F80DBA199930}" type="datetimeFigureOut">
              <a:rPr lang="en-US" smtClean="0"/>
              <a:t>11/7/2018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5BA9AA-524A-4640-85BC-53504CB8D6A4}" type="slidenum">
              <a:rPr lang="en-US" smtClean="0"/>
              <a:t>‹#›</a:t>
            </a:fld>
            <a:endParaRPr lang="en-US"/>
          </a:p>
        </p:txBody>
      </p:sp>
    </p:spTree>
    <p:extLst>
      <p:ext uri="{BB962C8B-B14F-4D97-AF65-F5344CB8AC3E}">
        <p14:creationId xmlns:p14="http://schemas.microsoft.com/office/powerpoint/2010/main" val="25489272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B7D07F-767A-422E-B195-7E11C3BD40B2}" type="slidenum">
              <a:rPr lang="en-US"/>
              <a:pPr/>
              <a:t>‹#›</a:t>
            </a:fld>
            <a:endParaRPr lang="en-US"/>
          </a:p>
        </p:txBody>
      </p:sp>
    </p:spTree>
    <p:extLst>
      <p:ext uri="{BB962C8B-B14F-4D97-AF65-F5344CB8AC3E}">
        <p14:creationId xmlns:p14="http://schemas.microsoft.com/office/powerpoint/2010/main" val="83456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D3BD03-5807-4AF9-BF4A-70C25442EB6C}" type="slidenum">
              <a:rPr lang="en-US"/>
              <a:pPr/>
              <a:t>‹#›</a:t>
            </a:fld>
            <a:endParaRPr lang="en-US"/>
          </a:p>
        </p:txBody>
      </p:sp>
    </p:spTree>
    <p:extLst>
      <p:ext uri="{BB962C8B-B14F-4D97-AF65-F5344CB8AC3E}">
        <p14:creationId xmlns:p14="http://schemas.microsoft.com/office/powerpoint/2010/main" val="241464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6D7A73-046B-48B6-8007-53E6BC19A5AB}" type="slidenum">
              <a:rPr lang="en-US"/>
              <a:pPr/>
              <a:t>‹#›</a:t>
            </a:fld>
            <a:endParaRPr lang="en-US"/>
          </a:p>
        </p:txBody>
      </p:sp>
    </p:spTree>
    <p:extLst>
      <p:ext uri="{BB962C8B-B14F-4D97-AF65-F5344CB8AC3E}">
        <p14:creationId xmlns:p14="http://schemas.microsoft.com/office/powerpoint/2010/main" val="66759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88D92F-C3EC-49C8-AABE-3597DF3BDB1B}" type="slidenum">
              <a:rPr lang="en-US"/>
              <a:pPr/>
              <a:t>‹#›</a:t>
            </a:fld>
            <a:endParaRPr lang="en-US"/>
          </a:p>
        </p:txBody>
      </p:sp>
    </p:spTree>
    <p:extLst>
      <p:ext uri="{BB962C8B-B14F-4D97-AF65-F5344CB8AC3E}">
        <p14:creationId xmlns:p14="http://schemas.microsoft.com/office/powerpoint/2010/main" val="13167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8A1D3-B5F7-4AC7-AE30-8C6D22D64654}" type="slidenum">
              <a:rPr lang="en-US"/>
              <a:pPr/>
              <a:t>‹#›</a:t>
            </a:fld>
            <a:endParaRPr lang="en-US"/>
          </a:p>
        </p:txBody>
      </p:sp>
    </p:spTree>
    <p:extLst>
      <p:ext uri="{BB962C8B-B14F-4D97-AF65-F5344CB8AC3E}">
        <p14:creationId xmlns:p14="http://schemas.microsoft.com/office/powerpoint/2010/main" val="44207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72DEAA-FFBB-4924-9D99-80330FEEA0F9}" type="slidenum">
              <a:rPr lang="en-US"/>
              <a:pPr/>
              <a:t>‹#›</a:t>
            </a:fld>
            <a:endParaRPr lang="en-US"/>
          </a:p>
        </p:txBody>
      </p:sp>
    </p:spTree>
    <p:extLst>
      <p:ext uri="{BB962C8B-B14F-4D97-AF65-F5344CB8AC3E}">
        <p14:creationId xmlns:p14="http://schemas.microsoft.com/office/powerpoint/2010/main" val="74620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2C6B6DB-E40D-4463-A024-BA889B82D6B3}" type="slidenum">
              <a:rPr lang="en-US"/>
              <a:pPr/>
              <a:t>‹#›</a:t>
            </a:fld>
            <a:endParaRPr lang="en-US"/>
          </a:p>
        </p:txBody>
      </p:sp>
    </p:spTree>
    <p:extLst>
      <p:ext uri="{BB962C8B-B14F-4D97-AF65-F5344CB8AC3E}">
        <p14:creationId xmlns:p14="http://schemas.microsoft.com/office/powerpoint/2010/main" val="222117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F4EB13-43E0-4DDE-B170-5F88B3F5C64B}" type="slidenum">
              <a:rPr lang="en-US"/>
              <a:pPr/>
              <a:t>‹#›</a:t>
            </a:fld>
            <a:endParaRPr lang="en-US"/>
          </a:p>
        </p:txBody>
      </p:sp>
    </p:spTree>
    <p:extLst>
      <p:ext uri="{BB962C8B-B14F-4D97-AF65-F5344CB8AC3E}">
        <p14:creationId xmlns:p14="http://schemas.microsoft.com/office/powerpoint/2010/main" val="126655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696A20-042E-4C28-BD73-562BAD559933}" type="slidenum">
              <a:rPr lang="en-US"/>
              <a:pPr/>
              <a:t>‹#›</a:t>
            </a:fld>
            <a:endParaRPr lang="en-US"/>
          </a:p>
        </p:txBody>
      </p:sp>
    </p:spTree>
    <p:extLst>
      <p:ext uri="{BB962C8B-B14F-4D97-AF65-F5344CB8AC3E}">
        <p14:creationId xmlns:p14="http://schemas.microsoft.com/office/powerpoint/2010/main" val="291883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D8DE8C-63A5-464A-B61F-A6D80BB3DAFB}" type="slidenum">
              <a:rPr lang="en-US"/>
              <a:pPr/>
              <a:t>‹#›</a:t>
            </a:fld>
            <a:endParaRPr lang="en-US"/>
          </a:p>
        </p:txBody>
      </p:sp>
    </p:spTree>
    <p:extLst>
      <p:ext uri="{BB962C8B-B14F-4D97-AF65-F5344CB8AC3E}">
        <p14:creationId xmlns:p14="http://schemas.microsoft.com/office/powerpoint/2010/main" val="258224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B610D1-402A-4BD3-AA92-19EEFB9CDFB0}" type="slidenum">
              <a:rPr lang="en-US"/>
              <a:pPr/>
              <a:t>‹#›</a:t>
            </a:fld>
            <a:endParaRPr lang="en-US"/>
          </a:p>
        </p:txBody>
      </p:sp>
    </p:spTree>
    <p:extLst>
      <p:ext uri="{BB962C8B-B14F-4D97-AF65-F5344CB8AC3E}">
        <p14:creationId xmlns:p14="http://schemas.microsoft.com/office/powerpoint/2010/main" val="283765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B7F9C80-391F-4D04-82B2-FE2B3120AA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story.com/topics/george-washington/videos"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youtube.com/watch?v=eQ_HhRZT_44"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9KyxSAZOE9RRfM&amp;tbnid=Cn_yBTIQrwhkYM:&amp;ved=0CAUQjRw&amp;url=http://www.history.army.mil/books/AMH/AMH-05.htm&amp;ei=kWRpUvLSBofNkQf6toGAAQ&amp;psig=AFQjCNFjUImapM3gGbPG4W_fFpzBZZCFOg&amp;ust=138272504791440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m/url?sa=i&amp;rct=j&amp;q=&amp;esrc=s&amp;frm=1&amp;source=images&amp;cd=&amp;cad=rja&amp;docid=SNRtfS_gK1kgEM&amp;tbnid=UrFz57kQBV6cGM:&amp;ved=0CAUQjRw&amp;url=http://www.wwnorton.com/college/history/archive/resources/maps/ch08_map02.htm&amp;ei=7WNpUr7iEcrokQeV44DoAQ&amp;psig=AFQjCNFT_uG_zkgzDJZyqWVU5CiUA_idJA&amp;ust=138272472363737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Cvz0HR2UwAQicM&amp;tbnid=fVl1oCiO8HjRDM:&amp;ved=0CAUQjRw&amp;url=http://americanhistory.unomaha.edu/module_display.php?mod_id=92&amp;review=yes&amp;ei=aWFpUuGTG8XRkQe92YGgAQ&amp;bvm=bv.55123115,d.dmg&amp;psig=AFQjCNEZEM9oABZAm5EIREtYd9I6gIIvkw&amp;ust=1382724322487410"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3076" name="Text Box 4"/>
          <p:cNvSpPr txBox="1">
            <a:spLocks noChangeArrowheads="1"/>
          </p:cNvSpPr>
          <p:nvPr/>
        </p:nvSpPr>
        <p:spPr bwMode="auto">
          <a:xfrm>
            <a:off x="304800" y="1371600"/>
            <a:ext cx="1165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Poor Richard" panose="02080502050505020702" pitchFamily="18" charset="0"/>
              </a:rPr>
              <a:t>Precedent – an event or action regarded as an example or a guide for future people to follow.</a:t>
            </a:r>
          </a:p>
        </p:txBody>
      </p:sp>
      <p:pic>
        <p:nvPicPr>
          <p:cNvPr id="3079" name="Picture 7" descr="ANd9GcS42IWEbELBJtJXr0QrL--e9li28vvyFAa4do6A8Bl4Ow1I-IMmgNwABkR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743200"/>
            <a:ext cx="3519488" cy="2998788"/>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1645444" y="5867400"/>
            <a:ext cx="8915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sz="1600" dirty="0">
              <a:latin typeface="Poor Richard" panose="02080502050505020702" pitchFamily="18" charset="0"/>
            </a:endParaRPr>
          </a:p>
        </p:txBody>
      </p:sp>
      <p:sp>
        <p:nvSpPr>
          <p:cNvPr id="8" name="Text Box 4"/>
          <p:cNvSpPr txBox="1">
            <a:spLocks noChangeArrowheads="1"/>
          </p:cNvSpPr>
          <p:nvPr/>
        </p:nvSpPr>
        <p:spPr bwMode="auto">
          <a:xfrm>
            <a:off x="304800" y="152401"/>
            <a:ext cx="1165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effectLst>
                  <a:outerShdw blurRad="38100" dist="38100" dir="2700000" algn="tl">
                    <a:srgbClr val="000000">
                      <a:alpha val="43137"/>
                    </a:srgbClr>
                  </a:outerShdw>
                </a:effectLst>
                <a:latin typeface="Poor Richard" panose="02080502050505020702" pitchFamily="18" charset="0"/>
              </a:rPr>
              <a:t>George Washington – 1</a:t>
            </a:r>
            <a:r>
              <a:rPr lang="en-US" sz="3200" b="1" baseline="30000" dirty="0">
                <a:effectLst>
                  <a:outerShdw blurRad="38100" dist="38100" dir="2700000" algn="tl">
                    <a:srgbClr val="000000">
                      <a:alpha val="43137"/>
                    </a:srgbClr>
                  </a:outerShdw>
                </a:effectLst>
                <a:latin typeface="Poor Richard" panose="02080502050505020702" pitchFamily="18" charset="0"/>
              </a:rPr>
              <a:t>st</a:t>
            </a:r>
            <a:r>
              <a:rPr lang="en-US" sz="3200" b="1" dirty="0">
                <a:effectLst>
                  <a:outerShdw blurRad="38100" dist="38100" dir="2700000" algn="tl">
                    <a:srgbClr val="000000">
                      <a:alpha val="43137"/>
                    </a:srgbClr>
                  </a:outerShdw>
                </a:effectLst>
                <a:latin typeface="Poor Richard" panose="02080502050505020702" pitchFamily="18" charset="0"/>
              </a:rPr>
              <a:t> President – 1789-1797</a:t>
            </a:r>
          </a:p>
        </p:txBody>
      </p:sp>
      <p:sp>
        <p:nvSpPr>
          <p:cNvPr id="3" name="Rectangle 2"/>
          <p:cNvSpPr/>
          <p:nvPr/>
        </p:nvSpPr>
        <p:spPr>
          <a:xfrm>
            <a:off x="952500" y="5922147"/>
            <a:ext cx="10287000" cy="523220"/>
          </a:xfrm>
          <a:prstGeom prst="rect">
            <a:avLst/>
          </a:prstGeom>
        </p:spPr>
        <p:txBody>
          <a:bodyPr wrap="square">
            <a:spAutoFit/>
          </a:bodyPr>
          <a:lstStyle/>
          <a:p>
            <a:pPr algn="ctr"/>
            <a:r>
              <a:rPr lang="en-US" sz="2800" b="1" dirty="0" smtClean="0">
                <a:effectLst>
                  <a:outerShdw blurRad="38100" dist="38100" dir="2700000" algn="tl">
                    <a:srgbClr val="000000">
                      <a:alpha val="43137"/>
                    </a:srgbClr>
                  </a:outerShdw>
                </a:effectLst>
                <a:latin typeface="Poor Richard" panose="02080502050505020702" pitchFamily="18" charset="0"/>
                <a:hlinkClick r:id="rId5"/>
              </a:rPr>
              <a:t>Washington's Precedents Video</a:t>
            </a:r>
            <a:endParaRPr lang="en-US" sz="2800" b="1" dirty="0">
              <a:effectLst>
                <a:outerShdw blurRad="38100" dist="38100" dir="2700000" algn="tl">
                  <a:srgbClr val="000000">
                    <a:alpha val="43137"/>
                  </a:srgbClr>
                </a:outerShdw>
              </a:effectLst>
              <a:latin typeface="Poor Richard" panose="02080502050505020702"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www.history.army.mil/books/AMH/Map05-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3315" name="Text Box 3"/>
          <p:cNvSpPr txBox="1">
            <a:spLocks noChangeArrowheads="1"/>
          </p:cNvSpPr>
          <p:nvPr/>
        </p:nvSpPr>
        <p:spPr bwMode="auto">
          <a:xfrm>
            <a:off x="304800" y="457200"/>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effectLst>
                  <a:outerShdw blurRad="38100" dist="38100" dir="2700000" algn="tl">
                    <a:srgbClr val="000000">
                      <a:alpha val="43137"/>
                    </a:srgbClr>
                  </a:outerShdw>
                </a:effectLst>
                <a:latin typeface="Poor Richard" panose="02080502050505020702" pitchFamily="18" charset="0"/>
              </a:rPr>
              <a:t>Washington’s Response to Problems With Britain</a:t>
            </a:r>
          </a:p>
        </p:txBody>
      </p:sp>
      <p:sp>
        <p:nvSpPr>
          <p:cNvPr id="13316" name="Text Box 4"/>
          <p:cNvSpPr txBox="1">
            <a:spLocks noChangeArrowheads="1"/>
          </p:cNvSpPr>
          <p:nvPr/>
        </p:nvSpPr>
        <p:spPr bwMode="auto">
          <a:xfrm>
            <a:off x="339777" y="1527024"/>
            <a:ext cx="6172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Jay’s </a:t>
            </a:r>
            <a:r>
              <a:rPr lang="en-US" sz="2800" b="1" dirty="0" smtClean="0">
                <a:effectLst>
                  <a:outerShdw blurRad="38100" dist="38100" dir="2700000" algn="tl">
                    <a:srgbClr val="000000">
                      <a:alpha val="43137"/>
                    </a:srgbClr>
                  </a:outerShdw>
                </a:effectLst>
                <a:latin typeface="Poor Richard" panose="02080502050505020702" pitchFamily="18" charset="0"/>
              </a:rPr>
              <a:t>Treaty</a:t>
            </a:r>
          </a:p>
          <a:p>
            <a:r>
              <a:rPr lang="en-US" sz="2800" dirty="0" smtClean="0">
                <a:latin typeface="Poor Richard" panose="02080502050505020702" pitchFamily="18" charset="0"/>
              </a:rPr>
              <a:t>Chief Justice of the United States Supreme Court John </a:t>
            </a:r>
            <a:r>
              <a:rPr lang="en-US" sz="2800" dirty="0">
                <a:latin typeface="Poor Richard" panose="02080502050505020702" pitchFamily="18" charset="0"/>
              </a:rPr>
              <a:t>Jay is sent to </a:t>
            </a:r>
            <a:r>
              <a:rPr lang="en-US" sz="2800" dirty="0" smtClean="0">
                <a:latin typeface="Poor Richard" panose="02080502050505020702" pitchFamily="18" charset="0"/>
              </a:rPr>
              <a:t>Britain to negotiate.</a:t>
            </a:r>
            <a:endParaRPr lang="en-US" sz="2800" dirty="0">
              <a:latin typeface="Poor Richard" panose="02080502050505020702" pitchFamily="18" charset="0"/>
            </a:endParaRPr>
          </a:p>
          <a:p>
            <a:pPr marL="914400" lvl="1" indent="-457200">
              <a:buFont typeface="Arial" panose="020B0604020202020204" pitchFamily="34" charset="0"/>
              <a:buChar char="•"/>
            </a:pPr>
            <a:r>
              <a:rPr lang="en-US" sz="2800" dirty="0" smtClean="0">
                <a:latin typeface="Poor Richard" panose="02080502050505020702" pitchFamily="18" charset="0"/>
              </a:rPr>
              <a:t>Britain </a:t>
            </a:r>
            <a:r>
              <a:rPr lang="en-US" sz="2800" dirty="0">
                <a:latin typeface="Poor Richard" panose="02080502050505020702" pitchFamily="18" charset="0"/>
              </a:rPr>
              <a:t>agreed to leave forts in the Ohio River Valley</a:t>
            </a:r>
          </a:p>
          <a:p>
            <a:pPr marL="914400" lvl="1" indent="-457200">
              <a:buFont typeface="Arial" panose="020B0604020202020204" pitchFamily="34" charset="0"/>
              <a:buChar char="•"/>
            </a:pPr>
            <a:r>
              <a:rPr lang="en-US" sz="2800" dirty="0" smtClean="0">
                <a:latin typeface="Poor Richard" panose="02080502050505020702" pitchFamily="18" charset="0"/>
              </a:rPr>
              <a:t>Britain </a:t>
            </a:r>
            <a:r>
              <a:rPr lang="en-US" sz="2800" dirty="0">
                <a:latin typeface="Poor Richard" panose="02080502050505020702" pitchFamily="18" charset="0"/>
              </a:rPr>
              <a:t>pays for damages of U.S. </a:t>
            </a:r>
            <a:r>
              <a:rPr lang="en-US" sz="2800" dirty="0" smtClean="0">
                <a:latin typeface="Poor Richard" panose="02080502050505020702" pitchFamily="18" charset="0"/>
              </a:rPr>
              <a:t>ships</a:t>
            </a:r>
          </a:p>
          <a:p>
            <a:pPr marL="914400" lvl="1" indent="-457200">
              <a:buFont typeface="Arial" panose="020B0604020202020204" pitchFamily="34" charset="0"/>
              <a:buChar char="•"/>
            </a:pPr>
            <a:r>
              <a:rPr lang="en-US" sz="2800" dirty="0" smtClean="0">
                <a:latin typeface="Poor Richard" panose="02080502050505020702" pitchFamily="18" charset="0"/>
              </a:rPr>
              <a:t>The </a:t>
            </a:r>
            <a:r>
              <a:rPr lang="en-US" sz="2800" dirty="0">
                <a:latin typeface="Poor Richard" panose="02080502050505020702" pitchFamily="18" charset="0"/>
              </a:rPr>
              <a:t>United States gave most favored nation trading status to Britain</a:t>
            </a:r>
          </a:p>
          <a:p>
            <a:pPr marL="457200" indent="-457200">
              <a:buFont typeface="Arial" panose="020B0604020202020204" pitchFamily="34" charset="0"/>
              <a:buChar char="•"/>
            </a:pPr>
            <a:r>
              <a:rPr lang="en-US" sz="2800" dirty="0" smtClean="0">
                <a:latin typeface="Poor Richard" panose="02080502050505020702" pitchFamily="18" charset="0"/>
              </a:rPr>
              <a:t>Treaty </a:t>
            </a:r>
            <a:r>
              <a:rPr lang="en-US" sz="2800" dirty="0">
                <a:latin typeface="Poor Richard" panose="02080502050505020702" pitchFamily="18" charset="0"/>
              </a:rPr>
              <a:t>very unpopular, but it allowed the U.S. to avoid war with Britain</a:t>
            </a:r>
          </a:p>
        </p:txBody>
      </p:sp>
      <p:pic>
        <p:nvPicPr>
          <p:cNvPr id="3" name="Picture 2"/>
          <p:cNvPicPr>
            <a:picLocks noChangeAspect="1"/>
          </p:cNvPicPr>
          <p:nvPr/>
        </p:nvPicPr>
        <p:blipFill>
          <a:blip r:embed="rId3"/>
          <a:stretch>
            <a:fillRect/>
          </a:stretch>
        </p:blipFill>
        <p:spPr>
          <a:xfrm>
            <a:off x="6785377" y="1610041"/>
            <a:ext cx="4036383" cy="46660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4339" name="Rectangle 3"/>
          <p:cNvSpPr>
            <a:spLocks noChangeArrowheads="1"/>
          </p:cNvSpPr>
          <p:nvPr/>
        </p:nvSpPr>
        <p:spPr bwMode="auto">
          <a:xfrm>
            <a:off x="228598" y="1438515"/>
            <a:ext cx="1173480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800" i="1" dirty="0" smtClean="0">
                <a:latin typeface="Poor Richard" panose="02080502050505020702" pitchFamily="18" charset="0"/>
              </a:rPr>
              <a:t>The </a:t>
            </a:r>
            <a:r>
              <a:rPr lang="en-US" sz="2800" i="1" dirty="0">
                <a:latin typeface="Poor Richard" panose="02080502050505020702" pitchFamily="18" charset="0"/>
              </a:rPr>
              <a:t>western and southern borders of the United States had been a source of tension between Spain and the United States. The U.S. border extended to the Mississippi River, but its southern stretch remained in Spanish territory, and Spanish officials, reluctant to encourage U.S. trade and settlement in a strategic frontier area, kept the Mississippi River closed to American shipping. Moreover, both Spain and the United States claimed portions of the present-day states of Alabama and Mississippi, and earlier negotiations to resolve the territorial disputes had broken off inconclusively. The Spanish government maintained several forts in the disputed territories, and could also count on Native American resistance to U.S. attempts to settle upon Native American lands. U.S. citizens from the southern states and frontier areas found Spanish policies restrictive, and wanted the U.S. Government to renegotiate its positions. </a:t>
            </a:r>
          </a:p>
        </p:txBody>
      </p:sp>
      <p:sp>
        <p:nvSpPr>
          <p:cNvPr id="3" name="Rectangle 2"/>
          <p:cNvSpPr/>
          <p:nvPr/>
        </p:nvSpPr>
        <p:spPr>
          <a:xfrm>
            <a:off x="4253187" y="392895"/>
            <a:ext cx="3685624" cy="646331"/>
          </a:xfrm>
          <a:prstGeom prst="rect">
            <a:avLst/>
          </a:prstGeom>
        </p:spPr>
        <p:txBody>
          <a:bodyPr wrap="none">
            <a:spAutoFit/>
          </a:bodyPr>
          <a:lstStyle/>
          <a:p>
            <a:pPr lvl="0" algn="ctr"/>
            <a:r>
              <a:rPr lang="en-US" sz="3600" b="1" dirty="0">
                <a:solidFill>
                  <a:srgbClr val="000000"/>
                </a:solidFill>
                <a:effectLst>
                  <a:outerShdw blurRad="38100" dist="38100" dir="2700000" algn="tl">
                    <a:srgbClr val="000000">
                      <a:alpha val="43137"/>
                    </a:srgbClr>
                  </a:outerShdw>
                </a:effectLst>
                <a:latin typeface="Poor Richard" panose="02080502050505020702" pitchFamily="18" charset="0"/>
              </a:rPr>
              <a:t>Problems with Spain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http://www.wwnorton.com/college/history/archive/resources/maps/ch08_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64"/>
            <a:ext cx="12191999" cy="6841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5363" name="Text Box 3"/>
          <p:cNvSpPr txBox="1">
            <a:spLocks noChangeArrowheads="1"/>
          </p:cNvSpPr>
          <p:nvPr/>
        </p:nvSpPr>
        <p:spPr bwMode="auto">
          <a:xfrm>
            <a:off x="533400" y="457200"/>
            <a:ext cx="1143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effectLst>
                  <a:outerShdw blurRad="38100" dist="38100" dir="2700000" algn="tl">
                    <a:srgbClr val="000000">
                      <a:alpha val="43137"/>
                    </a:srgbClr>
                  </a:outerShdw>
                </a:effectLst>
                <a:latin typeface="Poor Richard" panose="02080502050505020702" pitchFamily="18" charset="0"/>
              </a:rPr>
              <a:t>Washington’s Response to Problems with Spain</a:t>
            </a:r>
          </a:p>
        </p:txBody>
      </p:sp>
      <p:sp>
        <p:nvSpPr>
          <p:cNvPr id="15364" name="Text Box 4"/>
          <p:cNvSpPr txBox="1">
            <a:spLocks noChangeArrowheads="1"/>
          </p:cNvSpPr>
          <p:nvPr/>
        </p:nvSpPr>
        <p:spPr bwMode="auto">
          <a:xfrm>
            <a:off x="219042" y="986479"/>
            <a:ext cx="7620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Pinckney’s Treaty</a:t>
            </a:r>
          </a:p>
          <a:p>
            <a:r>
              <a:rPr lang="en-US" sz="2600" dirty="0" smtClean="0">
                <a:latin typeface="Poor Richard" panose="02080502050505020702" pitchFamily="18" charset="0"/>
              </a:rPr>
              <a:t>Thomas </a:t>
            </a:r>
            <a:r>
              <a:rPr lang="en-US" sz="2600" dirty="0">
                <a:latin typeface="Poor Richard" panose="02080502050505020702" pitchFamily="18" charset="0"/>
              </a:rPr>
              <a:t>Pinckney sent to make an agreement with Spain</a:t>
            </a:r>
          </a:p>
          <a:p>
            <a:pPr marL="457200" indent="-457200">
              <a:buFont typeface="Arial" panose="020B0604020202020204" pitchFamily="34" charset="0"/>
              <a:buChar char="•"/>
            </a:pPr>
            <a:r>
              <a:rPr lang="en-US" sz="2600" dirty="0" smtClean="0">
                <a:latin typeface="Poor Richard" panose="02080502050505020702" pitchFamily="18" charset="0"/>
              </a:rPr>
              <a:t>Fixing </a:t>
            </a:r>
            <a:r>
              <a:rPr lang="en-US" sz="2600" dirty="0">
                <a:latin typeface="Poor Richard" panose="02080502050505020702" pitchFamily="18" charset="0"/>
              </a:rPr>
              <a:t>the southern boundary of the United States at 31° N latitude and establishing commercial arrangements </a:t>
            </a:r>
            <a:r>
              <a:rPr lang="en-US" sz="2600" dirty="0" smtClean="0">
                <a:latin typeface="Poor Richard" panose="02080502050505020702" pitchFamily="18" charset="0"/>
              </a:rPr>
              <a:t>favorable </a:t>
            </a:r>
            <a:r>
              <a:rPr lang="en-US" sz="2600" dirty="0">
                <a:latin typeface="Poor Richard" panose="02080502050505020702" pitchFamily="18" charset="0"/>
              </a:rPr>
              <a:t>to the United States. </a:t>
            </a:r>
            <a:endParaRPr lang="en-US" sz="2600" dirty="0" smtClean="0">
              <a:latin typeface="Poor Richard" panose="02080502050505020702" pitchFamily="18" charset="0"/>
            </a:endParaRPr>
          </a:p>
          <a:p>
            <a:pPr marL="457200" indent="-457200">
              <a:buFont typeface="Arial" panose="020B0604020202020204" pitchFamily="34" charset="0"/>
              <a:buChar char="•"/>
            </a:pPr>
            <a:r>
              <a:rPr lang="en-US" sz="2600" dirty="0" smtClean="0">
                <a:latin typeface="Poor Richard" panose="02080502050505020702" pitchFamily="18" charset="0"/>
              </a:rPr>
              <a:t>U.S</a:t>
            </a:r>
            <a:r>
              <a:rPr lang="en-US" sz="2600" dirty="0">
                <a:latin typeface="Poor Richard" panose="02080502050505020702" pitchFamily="18" charset="0"/>
              </a:rPr>
              <a:t>. citizens were accorded free navigation of the Mississippi River through Spanish territory. </a:t>
            </a:r>
            <a:endParaRPr lang="en-US" sz="2600" dirty="0" smtClean="0">
              <a:latin typeface="Poor Richard" panose="02080502050505020702" pitchFamily="18" charset="0"/>
            </a:endParaRPr>
          </a:p>
          <a:p>
            <a:pPr marL="457200" indent="-457200">
              <a:buFont typeface="Arial" panose="020B0604020202020204" pitchFamily="34" charset="0"/>
              <a:buChar char="•"/>
            </a:pPr>
            <a:r>
              <a:rPr lang="en-US" sz="2600" dirty="0" smtClean="0">
                <a:latin typeface="Poor Richard" panose="02080502050505020702" pitchFamily="18" charset="0"/>
              </a:rPr>
              <a:t>The </a:t>
            </a:r>
            <a:r>
              <a:rPr lang="en-US" sz="2600" dirty="0">
                <a:latin typeface="Poor Richard" panose="02080502050505020702" pitchFamily="18" charset="0"/>
              </a:rPr>
              <a:t>treaty granted Americans the privilege of tax-free deposit (temporary storage of goods) at New Orleans. </a:t>
            </a:r>
            <a:endParaRPr lang="en-US" sz="2600" dirty="0" smtClean="0">
              <a:latin typeface="Poor Richard" panose="02080502050505020702" pitchFamily="18" charset="0"/>
            </a:endParaRPr>
          </a:p>
          <a:p>
            <a:pPr marL="457200" indent="-457200">
              <a:buFont typeface="Arial" panose="020B0604020202020204" pitchFamily="34" charset="0"/>
              <a:buChar char="•"/>
            </a:pPr>
            <a:r>
              <a:rPr lang="en-US" sz="2600" dirty="0">
                <a:latin typeface="Poor Richard" panose="02080502050505020702" pitchFamily="18" charset="0"/>
              </a:rPr>
              <a:t>Spain was a rival of Britain and noted the warming relationship between Britain and the U.S. as evidenced in Jay's Treaty. Therefore, Spain hoped to keep Britain off balance by establishing a positive relationship with America.</a:t>
            </a:r>
          </a:p>
        </p:txBody>
      </p:sp>
      <p:pic>
        <p:nvPicPr>
          <p:cNvPr id="3" name="Picture 2"/>
          <p:cNvPicPr>
            <a:picLocks noChangeAspect="1"/>
          </p:cNvPicPr>
          <p:nvPr/>
        </p:nvPicPr>
        <p:blipFill>
          <a:blip r:embed="rId3"/>
          <a:stretch>
            <a:fillRect/>
          </a:stretch>
        </p:blipFill>
        <p:spPr>
          <a:xfrm>
            <a:off x="8107530" y="2679658"/>
            <a:ext cx="3735427" cy="24854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7411" name="Text Box 3"/>
          <p:cNvSpPr txBox="1">
            <a:spLocks noChangeArrowheads="1"/>
          </p:cNvSpPr>
          <p:nvPr/>
        </p:nvSpPr>
        <p:spPr bwMode="auto">
          <a:xfrm>
            <a:off x="304800" y="457201"/>
            <a:ext cx="117348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ct val="50000"/>
              </a:spcBef>
            </a:pPr>
            <a:r>
              <a:rPr lang="en-US" sz="3600" b="1" dirty="0">
                <a:effectLst>
                  <a:outerShdw blurRad="38100" dist="38100" dir="2700000" algn="tl">
                    <a:srgbClr val="000000">
                      <a:alpha val="43137"/>
                    </a:srgbClr>
                  </a:outerShdw>
                </a:effectLst>
                <a:latin typeface="Poor Richard" panose="02080502050505020702" pitchFamily="18" charset="0"/>
              </a:rPr>
              <a:t>Exit Slip – </a:t>
            </a:r>
          </a:p>
          <a:p>
            <a:pPr algn="ctr">
              <a:spcBef>
                <a:spcPct val="50000"/>
              </a:spcBef>
            </a:pPr>
            <a:endParaRPr lang="en-US" sz="2800" dirty="0">
              <a:latin typeface="Poor Richard" panose="02080502050505020702" pitchFamily="18" charset="0"/>
            </a:endParaRPr>
          </a:p>
          <a:p>
            <a:pPr algn="ctr">
              <a:spcBef>
                <a:spcPct val="50000"/>
              </a:spcBef>
            </a:pPr>
            <a:r>
              <a:rPr lang="en-US" sz="2800" dirty="0">
                <a:latin typeface="Poor Richard" panose="02080502050505020702" pitchFamily="18" charset="0"/>
              </a:rPr>
              <a:t>How did George Washington prove that the new government under the Constitution was stronger than the government under the Articles of Confederation? </a:t>
            </a:r>
          </a:p>
          <a:p>
            <a:pPr algn="ctr">
              <a:spcBef>
                <a:spcPct val="50000"/>
              </a:spcBef>
            </a:pPr>
            <a:endParaRPr lang="en-US" sz="2800" dirty="0">
              <a:latin typeface="Poor Richard" panose="02080502050505020702" pitchFamily="18" charset="0"/>
            </a:endParaRPr>
          </a:p>
          <a:p>
            <a:pPr algn="ctr">
              <a:spcBef>
                <a:spcPct val="50000"/>
              </a:spcBef>
            </a:pPr>
            <a:r>
              <a:rPr lang="en-US" sz="2800" dirty="0">
                <a:latin typeface="Poor Richard" panose="02080502050505020702" pitchFamily="18" charset="0"/>
              </a:rPr>
              <a:t>(Use a specific example from today’s lesson)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3075" name="Rectangle 3"/>
          <p:cNvSpPr>
            <a:spLocks noChangeArrowheads="1"/>
          </p:cNvSpPr>
          <p:nvPr/>
        </p:nvSpPr>
        <p:spPr bwMode="auto">
          <a:xfrm>
            <a:off x="304800" y="381001"/>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a:effectLst>
                  <a:outerShdw blurRad="38100" dist="38100" dir="2700000" algn="tl">
                    <a:srgbClr val="000000">
                      <a:alpha val="43137"/>
                    </a:srgbClr>
                  </a:outerShdw>
                </a:effectLst>
                <a:latin typeface="Poor Richard" panose="02080502050505020702" pitchFamily="18" charset="0"/>
              </a:rPr>
              <a:t>Washington’s Farewell Address</a:t>
            </a:r>
          </a:p>
        </p:txBody>
      </p:sp>
      <p:sp>
        <p:nvSpPr>
          <p:cNvPr id="3076" name="Text Box 5"/>
          <p:cNvSpPr txBox="1">
            <a:spLocks noChangeArrowheads="1"/>
          </p:cNvSpPr>
          <p:nvPr/>
        </p:nvSpPr>
        <p:spPr bwMode="auto">
          <a:xfrm>
            <a:off x="304800" y="1295400"/>
            <a:ext cx="1158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Poor Richard" panose="02080502050505020702" pitchFamily="18" charset="0"/>
              </a:rPr>
              <a:t>“The unity of government…is a main pillar in the building of your real independence…of your tranquility at home, your peace abroad; of your safety; of your prosperity; of that very liberty which you so happily prize.”</a:t>
            </a:r>
          </a:p>
        </p:txBody>
      </p:sp>
      <p:sp>
        <p:nvSpPr>
          <p:cNvPr id="16391" name="Text Box 7"/>
          <p:cNvSpPr txBox="1">
            <a:spLocks noChangeArrowheads="1"/>
          </p:cNvSpPr>
          <p:nvPr/>
        </p:nvSpPr>
        <p:spPr bwMode="auto">
          <a:xfrm>
            <a:off x="304800" y="3581401"/>
            <a:ext cx="1158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en-US" sz="2800" dirty="0">
                <a:latin typeface="Poor Richard" panose="02080502050505020702" pitchFamily="18" charset="0"/>
              </a:rPr>
              <a:t>Everyone in America needs to work together.</a:t>
            </a:r>
          </a:p>
          <a:p>
            <a:pPr eaLnBrk="1" hangingPunct="1">
              <a:spcBef>
                <a:spcPct val="50000"/>
              </a:spcBef>
              <a:buFontTx/>
              <a:buChar char="•"/>
            </a:pPr>
            <a:r>
              <a:rPr lang="en-US" sz="2800" dirty="0">
                <a:latin typeface="Poor Richard" panose="02080502050505020702" pitchFamily="18" charset="0"/>
              </a:rPr>
              <a:t>Working together will provide for safety and prosperity of the United States.</a:t>
            </a:r>
          </a:p>
        </p:txBody>
      </p:sp>
    </p:spTree>
    <p:extLst>
      <p:ext uri="{BB962C8B-B14F-4D97-AF65-F5344CB8AC3E}">
        <p14:creationId xmlns:p14="http://schemas.microsoft.com/office/powerpoint/2010/main" val="2604426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4099" name="Rectangle 3"/>
          <p:cNvSpPr>
            <a:spLocks noChangeArrowheads="1"/>
          </p:cNvSpPr>
          <p:nvPr/>
        </p:nvSpPr>
        <p:spPr bwMode="auto">
          <a:xfrm>
            <a:off x="381000" y="381001"/>
            <a:ext cx="1143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a:effectLst>
                  <a:outerShdw blurRad="38100" dist="38100" dir="2700000" algn="tl">
                    <a:srgbClr val="000000">
                      <a:alpha val="43137"/>
                    </a:srgbClr>
                  </a:outerShdw>
                </a:effectLst>
                <a:latin typeface="Poor Richard" panose="02080502050505020702" pitchFamily="18" charset="0"/>
              </a:rPr>
              <a:t>Washington’s Farewell Address</a:t>
            </a:r>
          </a:p>
        </p:txBody>
      </p:sp>
      <p:sp>
        <p:nvSpPr>
          <p:cNvPr id="4100" name="Text Box 4"/>
          <p:cNvSpPr txBox="1">
            <a:spLocks noChangeArrowheads="1"/>
          </p:cNvSpPr>
          <p:nvPr/>
        </p:nvSpPr>
        <p:spPr bwMode="auto">
          <a:xfrm>
            <a:off x="381000" y="1295400"/>
            <a:ext cx="11430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Poor Richard" panose="02080502050505020702" pitchFamily="18" charset="0"/>
              </a:rPr>
              <a:t>“It [political parties] serves to aggravate the community with ill-founded jealousies and false alarms; kindles the animosity of one against another. It opens the door to foreign influence and corruption…thus the policy and will of one country are subjected to the policy and will of another.”</a:t>
            </a:r>
          </a:p>
        </p:txBody>
      </p:sp>
      <p:sp>
        <p:nvSpPr>
          <p:cNvPr id="19461" name="Text Box 5"/>
          <p:cNvSpPr txBox="1">
            <a:spLocks noChangeArrowheads="1"/>
          </p:cNvSpPr>
          <p:nvPr/>
        </p:nvSpPr>
        <p:spPr bwMode="auto">
          <a:xfrm>
            <a:off x="381000" y="4114800"/>
            <a:ext cx="1143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en-US" sz="2800" dirty="0">
                <a:latin typeface="Poor Richard" panose="02080502050505020702" pitchFamily="18" charset="0"/>
              </a:rPr>
              <a:t>Do NOT create political parties!!!</a:t>
            </a:r>
          </a:p>
          <a:p>
            <a:pPr eaLnBrk="1" hangingPunct="1">
              <a:spcBef>
                <a:spcPct val="50000"/>
              </a:spcBef>
              <a:buFontTx/>
              <a:buChar char="•"/>
            </a:pPr>
            <a:r>
              <a:rPr lang="en-US" sz="2800" dirty="0">
                <a:latin typeface="Poor Richard" panose="02080502050505020702" pitchFamily="18" charset="0"/>
              </a:rPr>
              <a:t>Political Parties will create jealousy and problems within the United States government and leave them open to foreign influences and corruption.</a:t>
            </a:r>
          </a:p>
        </p:txBody>
      </p:sp>
    </p:spTree>
    <p:extLst>
      <p:ext uri="{BB962C8B-B14F-4D97-AF65-F5344CB8AC3E}">
        <p14:creationId xmlns:p14="http://schemas.microsoft.com/office/powerpoint/2010/main" val="619575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5123" name="Rectangle 3"/>
          <p:cNvSpPr>
            <a:spLocks noChangeArrowheads="1"/>
          </p:cNvSpPr>
          <p:nvPr/>
        </p:nvSpPr>
        <p:spPr bwMode="auto">
          <a:xfrm>
            <a:off x="304800" y="381001"/>
            <a:ext cx="1150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a:effectLst>
                  <a:outerShdw blurRad="38100" dist="38100" dir="2700000" algn="tl">
                    <a:srgbClr val="000000">
                      <a:alpha val="43137"/>
                    </a:srgbClr>
                  </a:outerShdw>
                </a:effectLst>
                <a:latin typeface="Poor Richard" panose="02080502050505020702" pitchFamily="18" charset="0"/>
              </a:rPr>
              <a:t>Washington’s Farewell Address</a:t>
            </a:r>
          </a:p>
        </p:txBody>
      </p:sp>
      <p:sp>
        <p:nvSpPr>
          <p:cNvPr id="5124" name="Text Box 4"/>
          <p:cNvSpPr txBox="1">
            <a:spLocks noChangeArrowheads="1"/>
          </p:cNvSpPr>
          <p:nvPr/>
        </p:nvSpPr>
        <p:spPr bwMode="auto">
          <a:xfrm>
            <a:off x="304800" y="1295400"/>
            <a:ext cx="1150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Poor Richard" panose="02080502050505020702" pitchFamily="18" charset="0"/>
              </a:rPr>
              <a:t>“…cherish public credit. One method of preserving it is to use it as sparingly as possible…avoiding the accumulation of debt. Towards the payment of debts…there must be taxes; that no taxes can be devised which are not…inconvenient and unpleasant.”</a:t>
            </a:r>
          </a:p>
        </p:txBody>
      </p:sp>
      <p:sp>
        <p:nvSpPr>
          <p:cNvPr id="20485" name="Text Box 5"/>
          <p:cNvSpPr txBox="1">
            <a:spLocks noChangeArrowheads="1"/>
          </p:cNvSpPr>
          <p:nvPr/>
        </p:nvSpPr>
        <p:spPr bwMode="auto">
          <a:xfrm>
            <a:off x="304800" y="3581401"/>
            <a:ext cx="11506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en-US" sz="2800" dirty="0">
                <a:latin typeface="Poor Richard" panose="02080502050505020702" pitchFamily="18" charset="0"/>
              </a:rPr>
              <a:t>Avoid going into debt.</a:t>
            </a:r>
          </a:p>
          <a:p>
            <a:pPr eaLnBrk="1" hangingPunct="1">
              <a:spcBef>
                <a:spcPct val="50000"/>
              </a:spcBef>
              <a:buFontTx/>
              <a:buChar char="•"/>
            </a:pPr>
            <a:r>
              <a:rPr lang="en-US" sz="2800" dirty="0">
                <a:latin typeface="Poor Richard" panose="02080502050505020702" pitchFamily="18" charset="0"/>
              </a:rPr>
              <a:t>Debt = more taxes and taxes should only be used if and when they are truly needed.</a:t>
            </a:r>
          </a:p>
        </p:txBody>
      </p:sp>
    </p:spTree>
    <p:extLst>
      <p:ext uri="{BB962C8B-B14F-4D97-AF65-F5344CB8AC3E}">
        <p14:creationId xmlns:p14="http://schemas.microsoft.com/office/powerpoint/2010/main" val="372593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6147" name="Rectangle 3"/>
          <p:cNvSpPr>
            <a:spLocks noChangeArrowheads="1"/>
          </p:cNvSpPr>
          <p:nvPr/>
        </p:nvSpPr>
        <p:spPr bwMode="auto">
          <a:xfrm>
            <a:off x="228600" y="381001"/>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a:effectLst>
                  <a:outerShdw blurRad="38100" dist="38100" dir="2700000" algn="tl">
                    <a:srgbClr val="000000">
                      <a:alpha val="43137"/>
                    </a:srgbClr>
                  </a:outerShdw>
                </a:effectLst>
                <a:latin typeface="Poor Richard" panose="02080502050505020702" pitchFamily="18" charset="0"/>
              </a:rPr>
              <a:t>Washington’s Farewell Address</a:t>
            </a:r>
          </a:p>
        </p:txBody>
      </p:sp>
      <p:sp>
        <p:nvSpPr>
          <p:cNvPr id="6148" name="Text Box 4"/>
          <p:cNvSpPr txBox="1">
            <a:spLocks noChangeArrowheads="1"/>
          </p:cNvSpPr>
          <p:nvPr/>
        </p:nvSpPr>
        <p:spPr bwMode="auto">
          <a:xfrm>
            <a:off x="228600" y="1295401"/>
            <a:ext cx="1158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Poor Richard" panose="02080502050505020702" pitchFamily="18" charset="0"/>
              </a:rPr>
              <a:t>“It is our true policy to steer clear of permanent alliances with any portion of the foreign world…”</a:t>
            </a:r>
          </a:p>
        </p:txBody>
      </p:sp>
      <p:sp>
        <p:nvSpPr>
          <p:cNvPr id="21509" name="Text Box 5"/>
          <p:cNvSpPr txBox="1">
            <a:spLocks noChangeArrowheads="1"/>
          </p:cNvSpPr>
          <p:nvPr/>
        </p:nvSpPr>
        <p:spPr bwMode="auto">
          <a:xfrm>
            <a:off x="228600" y="3581401"/>
            <a:ext cx="1158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en-US" sz="2800" dirty="0">
                <a:latin typeface="Poor Richard" panose="02080502050505020702" pitchFamily="18" charset="0"/>
              </a:rPr>
              <a:t>Make NO alliances!!!</a:t>
            </a:r>
          </a:p>
          <a:p>
            <a:pPr eaLnBrk="1" hangingPunct="1">
              <a:spcBef>
                <a:spcPct val="50000"/>
              </a:spcBef>
              <a:buFontTx/>
              <a:buChar char="•"/>
            </a:pPr>
            <a:r>
              <a:rPr lang="en-US" sz="2800" dirty="0">
                <a:latin typeface="Poor Richard" panose="02080502050505020702" pitchFamily="18" charset="0"/>
              </a:rPr>
              <a:t>Stay NEUTRAL and ISOLATED</a:t>
            </a:r>
          </a:p>
        </p:txBody>
      </p:sp>
    </p:spTree>
    <p:extLst>
      <p:ext uri="{BB962C8B-B14F-4D97-AF65-F5344CB8AC3E}">
        <p14:creationId xmlns:p14="http://schemas.microsoft.com/office/powerpoint/2010/main" val="265965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4099" name="Text Box 3"/>
          <p:cNvSpPr txBox="1">
            <a:spLocks noChangeArrowheads="1"/>
          </p:cNvSpPr>
          <p:nvPr/>
        </p:nvSpPr>
        <p:spPr bwMode="auto">
          <a:xfrm>
            <a:off x="380999" y="181956"/>
            <a:ext cx="114300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sz="3200" b="1" u="sng" dirty="0">
                <a:effectLst>
                  <a:outerShdw blurRad="38100" dist="38100" dir="2700000" algn="tl">
                    <a:srgbClr val="000000">
                      <a:alpha val="43137"/>
                    </a:srgbClr>
                  </a:outerShdw>
                </a:effectLst>
                <a:latin typeface="Poor Richard" panose="02080502050505020702" pitchFamily="18" charset="0"/>
              </a:rPr>
              <a:t>Precedents George Washington Set</a:t>
            </a:r>
            <a:r>
              <a:rPr lang="en-US" sz="3200" b="1" u="sng" dirty="0" smtClean="0">
                <a:effectLst>
                  <a:outerShdw blurRad="38100" dist="38100" dir="2700000" algn="tl">
                    <a:srgbClr val="000000">
                      <a:alpha val="43137"/>
                    </a:srgbClr>
                  </a:outerShdw>
                </a:effectLst>
                <a:latin typeface="Poor Richard" panose="02080502050505020702" pitchFamily="18" charset="0"/>
              </a:rPr>
              <a:t>:</a:t>
            </a:r>
          </a:p>
          <a:p>
            <a:pPr marL="457200" indent="-457200">
              <a:spcBef>
                <a:spcPts val="0"/>
              </a:spcBef>
              <a:buFont typeface="Arial" panose="020B0604020202020204" pitchFamily="34" charset="0"/>
              <a:buChar char="•"/>
            </a:pPr>
            <a:r>
              <a:rPr lang="en-US" sz="2800" b="1" dirty="0" smtClean="0">
                <a:latin typeface="Poor Richard" panose="02080502050505020702" pitchFamily="18" charset="0"/>
              </a:rPr>
              <a:t>Oath </a:t>
            </a:r>
            <a:r>
              <a:rPr lang="en-US" sz="2800" b="1" dirty="0">
                <a:latin typeface="Poor Richard" panose="02080502050505020702" pitchFamily="18" charset="0"/>
              </a:rPr>
              <a:t>of Office </a:t>
            </a:r>
            <a:r>
              <a:rPr lang="en-US" sz="2800" dirty="0">
                <a:latin typeface="Poor Richard" panose="02080502050505020702" pitchFamily="18" charset="0"/>
              </a:rPr>
              <a:t>(Federal </a:t>
            </a:r>
            <a:r>
              <a:rPr lang="en-US" sz="2800" dirty="0" smtClean="0">
                <a:latin typeface="Poor Richard" panose="02080502050505020702" pitchFamily="18" charset="0"/>
              </a:rPr>
              <a:t>Hall, New York City – April 30, 1789)</a:t>
            </a:r>
            <a:endParaRPr lang="en-US" sz="2800" dirty="0">
              <a:latin typeface="Poor Richard" panose="02080502050505020702" pitchFamily="18" charset="0"/>
            </a:endParaRPr>
          </a:p>
          <a:p>
            <a:pPr marL="457200" indent="-457200">
              <a:spcBef>
                <a:spcPts val="0"/>
              </a:spcBef>
              <a:buFont typeface="Arial" panose="020B0604020202020204" pitchFamily="34" charset="0"/>
              <a:buChar char="•"/>
            </a:pPr>
            <a:r>
              <a:rPr lang="en-US" sz="2800" b="1" dirty="0">
                <a:latin typeface="Poor Richard" panose="02080502050505020702" pitchFamily="18" charset="0"/>
              </a:rPr>
              <a:t>Creating a Cabinet </a:t>
            </a:r>
            <a:r>
              <a:rPr lang="en-US" sz="2800" dirty="0" smtClean="0">
                <a:latin typeface="Poor Richard" panose="02080502050505020702" pitchFamily="18" charset="0"/>
              </a:rPr>
              <a:t>(Group of Advisors - Secretary </a:t>
            </a:r>
            <a:r>
              <a:rPr lang="en-US" sz="2800" dirty="0">
                <a:latin typeface="Poor Richard" panose="02080502050505020702" pitchFamily="18" charset="0"/>
              </a:rPr>
              <a:t>of State Thomas Jefferson, Secretary of Treasury Alexander Hamilton, Secretary of War Henry Knox, and Attorney General Edmund Randolph. )</a:t>
            </a:r>
          </a:p>
          <a:p>
            <a:pPr marL="457200" indent="-457200">
              <a:spcBef>
                <a:spcPts val="0"/>
              </a:spcBef>
              <a:buFont typeface="Arial" panose="020B0604020202020204" pitchFamily="34" charset="0"/>
              <a:buChar char="•"/>
            </a:pPr>
            <a:r>
              <a:rPr lang="en-US" sz="2800" b="1" dirty="0">
                <a:latin typeface="Poor Richard" panose="02080502050505020702" pitchFamily="18" charset="0"/>
              </a:rPr>
              <a:t>Title of President </a:t>
            </a:r>
            <a:r>
              <a:rPr lang="en-US" sz="2800" dirty="0">
                <a:latin typeface="Poor Richard" panose="02080502050505020702" pitchFamily="18" charset="0"/>
              </a:rPr>
              <a:t>– “Mr. President”</a:t>
            </a:r>
          </a:p>
          <a:p>
            <a:pPr marL="457200" indent="-457200">
              <a:spcBef>
                <a:spcPts val="0"/>
              </a:spcBef>
              <a:buFont typeface="Arial" panose="020B0604020202020204" pitchFamily="34" charset="0"/>
              <a:buChar char="•"/>
            </a:pPr>
            <a:r>
              <a:rPr lang="en-US" sz="2800" b="1" dirty="0">
                <a:latin typeface="Poor Richard" panose="02080502050505020702" pitchFamily="18" charset="0"/>
              </a:rPr>
              <a:t>Two-Term Limit </a:t>
            </a:r>
            <a:r>
              <a:rPr lang="en-US" sz="2800" dirty="0">
                <a:latin typeface="Poor Richard" panose="02080502050505020702" pitchFamily="18" charset="0"/>
              </a:rPr>
              <a:t>(Stepped down after 8 </a:t>
            </a:r>
            <a:r>
              <a:rPr lang="en-US" sz="2800" dirty="0" smtClean="0">
                <a:latin typeface="Poor Richard" panose="02080502050505020702" pitchFamily="18" charset="0"/>
              </a:rPr>
              <a:t>years – Peaceful Transition of Power – 22</a:t>
            </a:r>
            <a:r>
              <a:rPr lang="en-US" sz="2800" baseline="30000" dirty="0" smtClean="0">
                <a:latin typeface="Poor Richard" panose="02080502050505020702" pitchFamily="18" charset="0"/>
              </a:rPr>
              <a:t>nd</a:t>
            </a:r>
            <a:r>
              <a:rPr lang="en-US" sz="2800" dirty="0" smtClean="0">
                <a:latin typeface="Poor Richard" panose="02080502050505020702" pitchFamily="18" charset="0"/>
              </a:rPr>
              <a:t> Amendment Passed in 1951 after FDR served 4 terms as President)</a:t>
            </a:r>
            <a:endParaRPr lang="en-US" sz="2800" dirty="0">
              <a:latin typeface="Poor Richard" panose="02080502050505020702" pitchFamily="18" charset="0"/>
            </a:endParaRPr>
          </a:p>
          <a:p>
            <a:pPr marL="457200" indent="-457200">
              <a:spcBef>
                <a:spcPts val="0"/>
              </a:spcBef>
              <a:buFont typeface="Arial" panose="020B0604020202020204" pitchFamily="34" charset="0"/>
              <a:buChar char="•"/>
            </a:pPr>
            <a:r>
              <a:rPr lang="en-US" sz="2800" b="1" dirty="0">
                <a:latin typeface="Poor Richard" panose="02080502050505020702" pitchFamily="18" charset="0"/>
              </a:rPr>
              <a:t>Use of force to enforce national laws</a:t>
            </a:r>
            <a:r>
              <a:rPr lang="en-US" sz="2800" dirty="0">
                <a:latin typeface="Poor Richard" panose="02080502050505020702" pitchFamily="18" charset="0"/>
              </a:rPr>
              <a:t> (Whiskey Rebellion)</a:t>
            </a:r>
          </a:p>
          <a:p>
            <a:pPr marL="457200" indent="-457200">
              <a:spcBef>
                <a:spcPts val="0"/>
              </a:spcBef>
              <a:buFont typeface="Arial" panose="020B0604020202020204" pitchFamily="34" charset="0"/>
              <a:buChar char="•"/>
            </a:pPr>
            <a:r>
              <a:rPr lang="en-US" sz="2800" b="1" dirty="0">
                <a:latin typeface="Poor Richard" panose="02080502050505020702" pitchFamily="18" charset="0"/>
              </a:rPr>
              <a:t>Inauguration </a:t>
            </a:r>
            <a:r>
              <a:rPr lang="en-US" sz="2800" b="1" dirty="0" smtClean="0">
                <a:latin typeface="Poor Richard" panose="02080502050505020702" pitchFamily="18" charset="0"/>
              </a:rPr>
              <a:t>Speech</a:t>
            </a:r>
            <a:endParaRPr lang="en-US" sz="2800" b="1" dirty="0">
              <a:latin typeface="Poor Richard" panose="02080502050505020702" pitchFamily="18" charset="0"/>
            </a:endParaRPr>
          </a:p>
          <a:p>
            <a:pPr marL="457200" indent="-457200">
              <a:spcBef>
                <a:spcPts val="0"/>
              </a:spcBef>
              <a:buFont typeface="Arial" panose="020B0604020202020204" pitchFamily="34" charset="0"/>
              <a:buChar char="•"/>
            </a:pPr>
            <a:r>
              <a:rPr lang="en-US" sz="2800" b="1" dirty="0">
                <a:latin typeface="Poor Richard" panose="02080502050505020702" pitchFamily="18" charset="0"/>
              </a:rPr>
              <a:t>Farewell Address</a:t>
            </a:r>
          </a:p>
          <a:p>
            <a:pPr marL="457200" indent="-457200">
              <a:spcBef>
                <a:spcPts val="0"/>
              </a:spcBef>
              <a:buFont typeface="Arial" panose="020B0604020202020204" pitchFamily="34" charset="0"/>
              <a:buChar char="•"/>
            </a:pPr>
            <a:r>
              <a:rPr lang="en-US" sz="2800" b="1" dirty="0">
                <a:latin typeface="Poor Richard" panose="02080502050505020702" pitchFamily="18" charset="0"/>
              </a:rPr>
              <a:t>Neutrality in foreign </a:t>
            </a:r>
            <a:r>
              <a:rPr lang="en-US" sz="2800" b="1" dirty="0" smtClean="0">
                <a:latin typeface="Poor Richard" panose="02080502050505020702" pitchFamily="18" charset="0"/>
              </a:rPr>
              <a:t>affairs</a:t>
            </a:r>
          </a:p>
          <a:p>
            <a:pPr marL="457200" indent="-457200">
              <a:spcBef>
                <a:spcPts val="0"/>
              </a:spcBef>
              <a:buFont typeface="Arial" panose="020B0604020202020204" pitchFamily="34" charset="0"/>
              <a:buChar char="•"/>
            </a:pPr>
            <a:r>
              <a:rPr lang="en-US" sz="2800" b="1" dirty="0" smtClean="0">
                <a:latin typeface="Poor Richard" panose="02080502050505020702" pitchFamily="18" charset="0"/>
              </a:rPr>
              <a:t>Establishing Economic Relationship with England </a:t>
            </a:r>
            <a:r>
              <a:rPr lang="en-US" sz="2800" dirty="0" smtClean="0">
                <a:latin typeface="Poor Richard" panose="02080502050505020702" pitchFamily="18" charset="0"/>
              </a:rPr>
              <a:t>(Jay’s Treaty)</a:t>
            </a:r>
          </a:p>
          <a:p>
            <a:pPr marL="457200" indent="-457200">
              <a:spcBef>
                <a:spcPts val="0"/>
              </a:spcBef>
              <a:buFont typeface="Arial" panose="020B0604020202020204" pitchFamily="34" charset="0"/>
              <a:buChar char="•"/>
            </a:pPr>
            <a:r>
              <a:rPr lang="en-US" sz="2800" b="1" dirty="0" smtClean="0">
                <a:latin typeface="Poor Richard" panose="02080502050505020702" pitchFamily="18" charset="0"/>
              </a:rPr>
              <a:t>Setting </a:t>
            </a:r>
            <a:r>
              <a:rPr lang="en-US" sz="2800" b="1" dirty="0">
                <a:latin typeface="Poor Richard" panose="02080502050505020702" pitchFamily="18" charset="0"/>
              </a:rPr>
              <a:t>Economic Policy - </a:t>
            </a:r>
            <a:r>
              <a:rPr lang="en-US" sz="2800" dirty="0">
                <a:latin typeface="Poor Richard" panose="02080502050505020702" pitchFamily="18" charset="0"/>
              </a:rPr>
              <a:t>supported innovative fiscal concepts such as the Bank of America and a national debt, which would be later adopted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25" y="-6394"/>
            <a:ext cx="12205250" cy="6870787"/>
          </a:xfrm>
          <a:prstGeom prst="rect">
            <a:avLst/>
          </a:prstGeom>
        </p:spPr>
      </p:pic>
      <p:sp>
        <p:nvSpPr>
          <p:cNvPr id="7171" name="Rectangle 3"/>
          <p:cNvSpPr>
            <a:spLocks noChangeArrowheads="1"/>
          </p:cNvSpPr>
          <p:nvPr/>
        </p:nvSpPr>
        <p:spPr bwMode="auto">
          <a:xfrm>
            <a:off x="228600" y="381001"/>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a:effectLst>
                  <a:outerShdw blurRad="38100" dist="38100" dir="2700000" algn="tl">
                    <a:srgbClr val="000000">
                      <a:alpha val="43137"/>
                    </a:srgbClr>
                  </a:outerShdw>
                </a:effectLst>
                <a:latin typeface="Poor Richard" panose="02080502050505020702" pitchFamily="18" charset="0"/>
              </a:rPr>
              <a:t>Washington’s Farewell Address</a:t>
            </a:r>
          </a:p>
        </p:txBody>
      </p:sp>
      <p:sp>
        <p:nvSpPr>
          <p:cNvPr id="7172" name="Text Box 4"/>
          <p:cNvSpPr txBox="1">
            <a:spLocks noChangeArrowheads="1"/>
          </p:cNvSpPr>
          <p:nvPr/>
        </p:nvSpPr>
        <p:spPr bwMode="auto">
          <a:xfrm>
            <a:off x="228600" y="1295401"/>
            <a:ext cx="1158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800" dirty="0">
                <a:latin typeface="Poor Richard" panose="02080502050505020702" pitchFamily="18" charset="0"/>
              </a:rPr>
              <a:t>“…avoid the necessity of those overgrown military establishments, which, under any form or government, are inauspicious to liberty.”</a:t>
            </a:r>
          </a:p>
        </p:txBody>
      </p:sp>
      <p:sp>
        <p:nvSpPr>
          <p:cNvPr id="22533" name="Text Box 5"/>
          <p:cNvSpPr txBox="1">
            <a:spLocks noChangeArrowheads="1"/>
          </p:cNvSpPr>
          <p:nvPr/>
        </p:nvSpPr>
        <p:spPr bwMode="auto">
          <a:xfrm>
            <a:off x="228600" y="3581401"/>
            <a:ext cx="1158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en-US" sz="2800" dirty="0">
                <a:latin typeface="Poor Richard" panose="02080502050505020702" pitchFamily="18" charset="0"/>
              </a:rPr>
              <a:t>Keep a small military because we have no alliances</a:t>
            </a:r>
          </a:p>
          <a:p>
            <a:pPr eaLnBrk="1" hangingPunct="1">
              <a:spcBef>
                <a:spcPct val="50000"/>
              </a:spcBef>
              <a:buFontTx/>
              <a:buChar char="•"/>
            </a:pPr>
            <a:r>
              <a:rPr lang="en-US" sz="2800" dirty="0">
                <a:latin typeface="Poor Richard" panose="02080502050505020702" pitchFamily="18" charset="0"/>
              </a:rPr>
              <a:t>Keep a small military because a smaller military = lower taxes</a:t>
            </a:r>
          </a:p>
        </p:txBody>
      </p:sp>
    </p:spTree>
    <p:extLst>
      <p:ext uri="{BB962C8B-B14F-4D97-AF65-F5344CB8AC3E}">
        <p14:creationId xmlns:p14="http://schemas.microsoft.com/office/powerpoint/2010/main" val="415897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25" y="-6394"/>
            <a:ext cx="12205250" cy="6870787"/>
          </a:xfrm>
          <a:prstGeom prst="rect">
            <a:avLst/>
          </a:prstGeom>
        </p:spPr>
      </p:pic>
      <p:sp>
        <p:nvSpPr>
          <p:cNvPr id="4" name="Rectangle 3"/>
          <p:cNvSpPr/>
          <p:nvPr/>
        </p:nvSpPr>
        <p:spPr>
          <a:xfrm>
            <a:off x="457200" y="533401"/>
            <a:ext cx="11506200" cy="4832092"/>
          </a:xfrm>
          <a:prstGeom prst="rect">
            <a:avLst/>
          </a:prstGeom>
        </p:spPr>
        <p:txBody>
          <a:bodyPr wrap="square">
            <a:spAutoFit/>
          </a:bodyPr>
          <a:lstStyle/>
          <a:p>
            <a:pPr fontAlgn="auto">
              <a:spcBef>
                <a:spcPts val="0"/>
              </a:spcBef>
              <a:spcAft>
                <a:spcPts val="0"/>
              </a:spcAft>
              <a:defRPr/>
            </a:pPr>
            <a:r>
              <a:rPr lang="en-US" sz="2800" dirty="0">
                <a:latin typeface="Poor Richard" panose="02080502050505020702" pitchFamily="18" charset="0"/>
                <a:cs typeface="+mn-cs"/>
              </a:rPr>
              <a:t>The </a:t>
            </a:r>
            <a:r>
              <a:rPr lang="en-US" sz="2800" b="1" dirty="0">
                <a:latin typeface="Poor Richard" panose="02080502050505020702" pitchFamily="18" charset="0"/>
                <a:cs typeface="+mn-cs"/>
              </a:rPr>
              <a:t>"</a:t>
            </a:r>
            <a:r>
              <a:rPr lang="en-US" sz="2800" b="1" dirty="0">
                <a:effectLst>
                  <a:outerShdw blurRad="38100" dist="38100" dir="2700000" algn="tl">
                    <a:srgbClr val="000000">
                      <a:alpha val="43137"/>
                    </a:srgbClr>
                  </a:outerShdw>
                </a:effectLst>
                <a:latin typeface="Poor Richard" panose="02080502050505020702" pitchFamily="18" charset="0"/>
                <a:cs typeface="+mn-cs"/>
              </a:rPr>
              <a:t>Unwritten Constitution</a:t>
            </a:r>
            <a:r>
              <a:rPr lang="en-US" sz="2800" b="1" dirty="0">
                <a:latin typeface="Poor Richard" panose="02080502050505020702" pitchFamily="18" charset="0"/>
                <a:cs typeface="+mn-cs"/>
              </a:rPr>
              <a:t>" </a:t>
            </a:r>
            <a:r>
              <a:rPr lang="en-US" sz="2800" dirty="0">
                <a:latin typeface="Poor Richard" panose="02080502050505020702" pitchFamily="18" charset="0"/>
                <a:cs typeface="+mn-cs"/>
              </a:rPr>
              <a:t>refers to the ideas and processes that are accepted as a needed part of American government, regardless of the fact that they are not actually in the Constitution. </a:t>
            </a:r>
          </a:p>
          <a:p>
            <a:pPr fontAlgn="auto">
              <a:spcBef>
                <a:spcPts val="0"/>
              </a:spcBef>
              <a:spcAft>
                <a:spcPts val="0"/>
              </a:spcAft>
              <a:defRPr/>
            </a:pPr>
            <a:endParaRPr lang="en-US" sz="2800" dirty="0">
              <a:latin typeface="Poor Richard" panose="02080502050505020702" pitchFamily="18" charset="0"/>
              <a:cs typeface="+mn-cs"/>
            </a:endParaRPr>
          </a:p>
          <a:p>
            <a:pPr fontAlgn="auto">
              <a:spcBef>
                <a:spcPts val="0"/>
              </a:spcBef>
              <a:spcAft>
                <a:spcPts val="0"/>
              </a:spcAft>
              <a:defRPr/>
            </a:pPr>
            <a:r>
              <a:rPr lang="en-US" sz="2800" dirty="0">
                <a:latin typeface="Poor Richard" panose="02080502050505020702" pitchFamily="18" charset="0"/>
                <a:cs typeface="+mn-cs"/>
              </a:rPr>
              <a:t>Examples:</a:t>
            </a:r>
          </a:p>
          <a:p>
            <a:pPr marL="457200" indent="-457200" fontAlgn="auto">
              <a:spcBef>
                <a:spcPts val="0"/>
              </a:spcBef>
              <a:spcAft>
                <a:spcPts val="0"/>
              </a:spcAft>
              <a:buFont typeface="Arial" pitchFamily="34" charset="0"/>
              <a:buChar char="•"/>
              <a:defRPr/>
            </a:pPr>
            <a:r>
              <a:rPr lang="en-US" sz="2800" dirty="0">
                <a:latin typeface="Poor Richard" panose="02080502050505020702" pitchFamily="18" charset="0"/>
                <a:cs typeface="+mn-cs"/>
              </a:rPr>
              <a:t>President’s Cabinet</a:t>
            </a:r>
          </a:p>
          <a:p>
            <a:pPr marL="457200" indent="-457200" fontAlgn="auto">
              <a:spcBef>
                <a:spcPts val="0"/>
              </a:spcBef>
              <a:spcAft>
                <a:spcPts val="0"/>
              </a:spcAft>
              <a:buFont typeface="Arial" pitchFamily="34" charset="0"/>
              <a:buChar char="•"/>
              <a:defRPr/>
            </a:pPr>
            <a:r>
              <a:rPr lang="en-US" sz="2800" dirty="0">
                <a:latin typeface="Poor Richard" panose="02080502050505020702" pitchFamily="18" charset="0"/>
                <a:cs typeface="+mn-cs"/>
              </a:rPr>
              <a:t>Political Parties</a:t>
            </a:r>
          </a:p>
          <a:p>
            <a:pPr marL="457200" indent="-457200" fontAlgn="auto">
              <a:spcBef>
                <a:spcPts val="0"/>
              </a:spcBef>
              <a:spcAft>
                <a:spcPts val="0"/>
              </a:spcAft>
              <a:buFont typeface="Arial" pitchFamily="34" charset="0"/>
              <a:buChar char="•"/>
              <a:defRPr/>
            </a:pPr>
            <a:r>
              <a:rPr lang="en-US" sz="2800" dirty="0">
                <a:latin typeface="Poor Richard" panose="02080502050505020702" pitchFamily="18" charset="0"/>
                <a:cs typeface="+mn-cs"/>
              </a:rPr>
              <a:t>Judicial Review</a:t>
            </a:r>
          </a:p>
          <a:p>
            <a:pPr marL="457200" indent="-457200" fontAlgn="auto">
              <a:spcBef>
                <a:spcPts val="0"/>
              </a:spcBef>
              <a:spcAft>
                <a:spcPts val="0"/>
              </a:spcAft>
              <a:buFont typeface="Arial" pitchFamily="34" charset="0"/>
              <a:buChar char="•"/>
              <a:defRPr/>
            </a:pPr>
            <a:r>
              <a:rPr lang="en-US" sz="2800" dirty="0">
                <a:latin typeface="Poor Richard" panose="02080502050505020702" pitchFamily="18" charset="0"/>
                <a:cs typeface="+mn-cs"/>
              </a:rPr>
              <a:t>Congressional Committees</a:t>
            </a:r>
          </a:p>
          <a:p>
            <a:pPr marL="457200" indent="-457200" fontAlgn="auto">
              <a:spcBef>
                <a:spcPts val="0"/>
              </a:spcBef>
              <a:spcAft>
                <a:spcPts val="0"/>
              </a:spcAft>
              <a:buFont typeface="Arial" pitchFamily="34" charset="0"/>
              <a:buChar char="•"/>
              <a:defRPr/>
            </a:pPr>
            <a:r>
              <a:rPr lang="en-US" sz="2800" dirty="0">
                <a:latin typeface="Poor Richard" panose="02080502050505020702" pitchFamily="18" charset="0"/>
                <a:cs typeface="+mn-cs"/>
              </a:rPr>
              <a:t>Outside Influences – Lobbyists</a:t>
            </a:r>
          </a:p>
          <a:p>
            <a:pPr marL="457200" indent="-457200" fontAlgn="auto">
              <a:spcBef>
                <a:spcPts val="0"/>
              </a:spcBef>
              <a:spcAft>
                <a:spcPts val="0"/>
              </a:spcAft>
              <a:buFont typeface="Arial" pitchFamily="34" charset="0"/>
              <a:buChar char="•"/>
              <a:defRPr/>
            </a:pPr>
            <a:endParaRPr lang="en-US" sz="2800" dirty="0">
              <a:latin typeface="Poor Richard" panose="02080502050505020702" pitchFamily="18" charset="0"/>
              <a:cs typeface="+mn-cs"/>
            </a:endParaRPr>
          </a:p>
        </p:txBody>
      </p:sp>
    </p:spTree>
    <p:extLst>
      <p:ext uri="{BB962C8B-B14F-4D97-AF65-F5344CB8AC3E}">
        <p14:creationId xmlns:p14="http://schemas.microsoft.com/office/powerpoint/2010/main" val="2570615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220px-Gilbert_Stuart_Williamstown_Portrait_of_George_Washingt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8"/>
          <p:cNvSpPr txBox="1">
            <a:spLocks noChangeArrowheads="1"/>
          </p:cNvSpPr>
          <p:nvPr/>
        </p:nvSpPr>
        <p:spPr bwMode="auto">
          <a:xfrm>
            <a:off x="304800" y="457200"/>
            <a:ext cx="1165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800" b="1" dirty="0" smtClean="0">
                <a:effectLst>
                  <a:outerShdw blurRad="38100" dist="38100" dir="2700000" algn="tl">
                    <a:srgbClr val="000000">
                      <a:alpha val="43137"/>
                    </a:srgbClr>
                  </a:outerShdw>
                </a:effectLst>
                <a:latin typeface="Poor Richard" panose="02080502050505020702" pitchFamily="18" charset="0"/>
              </a:rPr>
              <a:t>Exit Slip – </a:t>
            </a:r>
          </a:p>
          <a:p>
            <a:pPr eaLnBrk="1" hangingPunct="1">
              <a:spcBef>
                <a:spcPct val="50000"/>
              </a:spcBef>
            </a:pPr>
            <a:endParaRPr lang="en-US" sz="2800" dirty="0">
              <a:latin typeface="Poor Richard" panose="02080502050505020702" pitchFamily="18" charset="0"/>
            </a:endParaRPr>
          </a:p>
          <a:p>
            <a:pPr eaLnBrk="1" hangingPunct="1">
              <a:spcBef>
                <a:spcPct val="50000"/>
              </a:spcBef>
            </a:pPr>
            <a:r>
              <a:rPr lang="en-US" sz="2800" dirty="0" smtClean="0">
                <a:latin typeface="Poor Richard" panose="02080502050505020702" pitchFamily="18" charset="0"/>
              </a:rPr>
              <a:t>Have we as a nation follow the advise that George Washington gave the country while he was President?</a:t>
            </a:r>
            <a:endParaRPr lang="en-US" sz="2800" dirty="0">
              <a:latin typeface="Poor Richard" panose="02080502050505020702" pitchFamily="18" charset="0"/>
            </a:endParaRPr>
          </a:p>
        </p:txBody>
      </p:sp>
    </p:spTree>
    <p:extLst>
      <p:ext uri="{BB962C8B-B14F-4D97-AF65-F5344CB8AC3E}">
        <p14:creationId xmlns:p14="http://schemas.microsoft.com/office/powerpoint/2010/main" val="660945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5124" name="Text Box 4"/>
          <p:cNvSpPr txBox="1">
            <a:spLocks noChangeArrowheads="1"/>
          </p:cNvSpPr>
          <p:nvPr/>
        </p:nvSpPr>
        <p:spPr bwMode="auto">
          <a:xfrm>
            <a:off x="1981200" y="228601"/>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effectLst>
                  <a:outerShdw blurRad="38100" dist="38100" dir="2700000" algn="tl">
                    <a:srgbClr val="000000">
                      <a:alpha val="43137"/>
                    </a:srgbClr>
                  </a:outerShdw>
                </a:effectLst>
                <a:latin typeface="Poor Richard" panose="02080502050505020702" pitchFamily="18" charset="0"/>
              </a:rPr>
              <a:t>What Would Washington Do? (WWWD?)</a:t>
            </a:r>
          </a:p>
        </p:txBody>
      </p:sp>
      <p:sp>
        <p:nvSpPr>
          <p:cNvPr id="5125" name="Rectangle 5"/>
          <p:cNvSpPr>
            <a:spLocks noChangeArrowheads="1"/>
          </p:cNvSpPr>
          <p:nvPr/>
        </p:nvSpPr>
        <p:spPr bwMode="auto">
          <a:xfrm>
            <a:off x="121238" y="1804759"/>
            <a:ext cx="7315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i="1" dirty="0" smtClean="0">
                <a:latin typeface="Poor Richard" panose="02080502050505020702" pitchFamily="18" charset="0"/>
              </a:rPr>
              <a:t>Congress </a:t>
            </a:r>
            <a:r>
              <a:rPr lang="en-US" sz="2800" i="1" dirty="0">
                <a:latin typeface="Poor Richard" panose="02080502050505020702" pitchFamily="18" charset="0"/>
              </a:rPr>
              <a:t>passed a protective tariff (tax on imports) in 1789. The tax was supposed to encourage people to buy American products and brought in a great deal of money, but, Secretary of Treasury Alexander Hamilton didn’t feel the tariff would be effective. He implemented an </a:t>
            </a:r>
            <a:r>
              <a:rPr lang="en-US" sz="2800" b="1" i="1" dirty="0">
                <a:latin typeface="Poor Richard" panose="02080502050505020702" pitchFamily="18" charset="0"/>
              </a:rPr>
              <a:t>excise tax</a:t>
            </a:r>
            <a:r>
              <a:rPr lang="en-US" sz="2800" i="1" dirty="0">
                <a:latin typeface="Poor Richard" panose="02080502050505020702" pitchFamily="18" charset="0"/>
              </a:rPr>
              <a:t> (tax on product manufactured /sale/ distribution) of whiskey, a popular product amongst small frontier farmers. In 1794, farmers in Pennsylvania refused to pay the tax and threatened to secede (withdraw) from the union. </a:t>
            </a:r>
          </a:p>
        </p:txBody>
      </p:sp>
      <p:pic>
        <p:nvPicPr>
          <p:cNvPr id="5127" name="Picture 7"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454" y="2559238"/>
            <a:ext cx="4678076" cy="3298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739" y="969038"/>
            <a:ext cx="3523722" cy="646331"/>
          </a:xfrm>
          <a:prstGeom prst="rect">
            <a:avLst/>
          </a:prstGeom>
        </p:spPr>
        <p:txBody>
          <a:bodyPr wrap="none">
            <a:spAutoFit/>
          </a:bodyPr>
          <a:lstStyle/>
          <a:p>
            <a:r>
              <a:rPr lang="en-US" sz="3600" b="1" dirty="0">
                <a:effectLst>
                  <a:outerShdw blurRad="38100" dist="38100" dir="2700000" algn="tl">
                    <a:srgbClr val="000000">
                      <a:alpha val="43137"/>
                    </a:srgbClr>
                  </a:outerShdw>
                </a:effectLst>
                <a:latin typeface="Poor Richard" panose="02080502050505020702" pitchFamily="18" charset="0"/>
              </a:rPr>
              <a:t>Whiskey Rebellion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6147" name="Text Box 3"/>
          <p:cNvSpPr txBox="1">
            <a:spLocks noChangeArrowheads="1"/>
          </p:cNvSpPr>
          <p:nvPr/>
        </p:nvSpPr>
        <p:spPr bwMode="auto">
          <a:xfrm>
            <a:off x="371717" y="1575273"/>
            <a:ext cx="6324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2800" dirty="0">
                <a:latin typeface="Poor Richard" panose="02080502050505020702" pitchFamily="18" charset="0"/>
              </a:rPr>
              <a:t>Washington sends the military to Pennsylvania to crush the rebellion of farmers.</a:t>
            </a:r>
          </a:p>
          <a:p>
            <a:pPr marL="457200" indent="-457200">
              <a:spcBef>
                <a:spcPts val="0"/>
              </a:spcBef>
              <a:buFont typeface="Arial" panose="020B0604020202020204" pitchFamily="34" charset="0"/>
              <a:buChar char="•"/>
            </a:pPr>
            <a:r>
              <a:rPr lang="en-US" sz="2800" dirty="0">
                <a:latin typeface="Poor Richard" panose="02080502050505020702" pitchFamily="18" charset="0"/>
              </a:rPr>
              <a:t>Shows the new national government </a:t>
            </a:r>
            <a:r>
              <a:rPr lang="en-US" sz="2800" dirty="0" smtClean="0">
                <a:latin typeface="Poor Richard" panose="02080502050505020702" pitchFamily="18" charset="0"/>
              </a:rPr>
              <a:t>under the United States Constitution will </a:t>
            </a:r>
            <a:r>
              <a:rPr lang="en-US" sz="2800" dirty="0">
                <a:latin typeface="Poor Richard" panose="02080502050505020702" pitchFamily="18" charset="0"/>
              </a:rPr>
              <a:t>and can </a:t>
            </a:r>
            <a:r>
              <a:rPr lang="en-US" sz="2800" b="1" i="1" u="sng" dirty="0">
                <a:latin typeface="Poor Richard" panose="02080502050505020702" pitchFamily="18" charset="0"/>
              </a:rPr>
              <a:t>ENFORCE</a:t>
            </a:r>
            <a:r>
              <a:rPr lang="en-US" sz="2800" dirty="0">
                <a:latin typeface="Poor Richard" panose="02080502050505020702" pitchFamily="18" charset="0"/>
              </a:rPr>
              <a:t> national laws</a:t>
            </a:r>
          </a:p>
          <a:p>
            <a:pPr marL="457200" indent="-457200">
              <a:spcBef>
                <a:spcPts val="0"/>
              </a:spcBef>
              <a:buFont typeface="Arial" panose="020B0604020202020204" pitchFamily="34" charset="0"/>
              <a:buChar char="•"/>
            </a:pPr>
            <a:r>
              <a:rPr lang="en-US" sz="2800" dirty="0">
                <a:latin typeface="Poor Richard" panose="02080502050505020702" pitchFamily="18" charset="0"/>
              </a:rPr>
              <a:t>Establishes the </a:t>
            </a:r>
            <a:r>
              <a:rPr lang="en-US" sz="2800" dirty="0" smtClean="0">
                <a:latin typeface="Poor Richard" panose="02080502050505020702" pitchFamily="18" charset="0"/>
              </a:rPr>
              <a:t>supremacy </a:t>
            </a:r>
            <a:r>
              <a:rPr lang="en-US" sz="2800" dirty="0">
                <a:latin typeface="Poor Richard" panose="02080502050505020702" pitchFamily="18" charset="0"/>
              </a:rPr>
              <a:t>of the federal government over the state governments and the people.</a:t>
            </a:r>
          </a:p>
        </p:txBody>
      </p:sp>
      <p:sp>
        <p:nvSpPr>
          <p:cNvPr id="6148" name="Text Box 4"/>
          <p:cNvSpPr txBox="1">
            <a:spLocks noChangeArrowheads="1"/>
          </p:cNvSpPr>
          <p:nvPr/>
        </p:nvSpPr>
        <p:spPr bwMode="auto">
          <a:xfrm>
            <a:off x="228600" y="457200"/>
            <a:ext cx="1143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effectLst>
                  <a:outerShdw blurRad="38100" dist="38100" dir="2700000" algn="tl">
                    <a:srgbClr val="000000">
                      <a:alpha val="43137"/>
                    </a:srgbClr>
                  </a:outerShdw>
                </a:effectLst>
                <a:latin typeface="Poor Richard" panose="02080502050505020702" pitchFamily="18" charset="0"/>
              </a:rPr>
              <a:t>Washington’s Response to Whiskey Rebellion</a:t>
            </a:r>
          </a:p>
        </p:txBody>
      </p:sp>
      <p:pic>
        <p:nvPicPr>
          <p:cNvPr id="3" name="Picture 2"/>
          <p:cNvPicPr>
            <a:picLocks noChangeAspect="1"/>
          </p:cNvPicPr>
          <p:nvPr/>
        </p:nvPicPr>
        <p:blipFill>
          <a:blip r:embed="rId3"/>
          <a:stretch>
            <a:fillRect/>
          </a:stretch>
        </p:blipFill>
        <p:spPr>
          <a:xfrm>
            <a:off x="7086600" y="1905000"/>
            <a:ext cx="4762500" cy="32289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7171" name="Rectangle 3"/>
          <p:cNvSpPr>
            <a:spLocks noChangeArrowheads="1"/>
          </p:cNvSpPr>
          <p:nvPr/>
        </p:nvSpPr>
        <p:spPr bwMode="auto">
          <a:xfrm>
            <a:off x="303012" y="1710532"/>
            <a:ext cx="7543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i="1" dirty="0" smtClean="0">
                <a:latin typeface="Poor Richard" panose="02080502050505020702" pitchFamily="18" charset="0"/>
              </a:rPr>
              <a:t>In </a:t>
            </a:r>
            <a:r>
              <a:rPr lang="en-US" sz="2800" i="1" dirty="0">
                <a:latin typeface="Poor Richard" panose="02080502050505020702" pitchFamily="18" charset="0"/>
              </a:rPr>
              <a:t>order to correct the national debt and establish credit, Alexander Hamilton created a plan to form a national bank. The young nation had accumulated a large debt from the revolution. The national government was responsible for 2/3 of the debt, while states were responsible for the other 1/3. The new nation owed debt not only to foreign governments, but also private citizens (especially soldiers who fought in the war). </a:t>
            </a:r>
          </a:p>
        </p:txBody>
      </p:sp>
      <p:pic>
        <p:nvPicPr>
          <p:cNvPr id="7173" name="Picture 5" descr="00007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89879"/>
            <a:ext cx="3352800" cy="43807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3145" y="349355"/>
            <a:ext cx="5865708" cy="584775"/>
          </a:xfrm>
          <a:prstGeom prst="rect">
            <a:avLst/>
          </a:prstGeom>
        </p:spPr>
        <p:txBody>
          <a:bodyPr wrap="none">
            <a:spAutoFit/>
          </a:bodyPr>
          <a:lstStyle/>
          <a:p>
            <a:pPr lvl="0" algn="ctr"/>
            <a:r>
              <a:rPr lang="en-US" sz="3200" b="1" dirty="0">
                <a:solidFill>
                  <a:srgbClr val="000000"/>
                </a:solidFill>
                <a:effectLst>
                  <a:outerShdw blurRad="38100" dist="38100" dir="2700000" algn="tl">
                    <a:srgbClr val="000000">
                      <a:alpha val="43137"/>
                    </a:srgbClr>
                  </a:outerShdw>
                </a:effectLst>
                <a:latin typeface="Poor Richard" panose="02080502050505020702" pitchFamily="18" charset="0"/>
              </a:rPr>
              <a:t>Alexander Hamilton’s Economic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8195" name="Text Box 3"/>
          <p:cNvSpPr txBox="1">
            <a:spLocks noChangeArrowheads="1"/>
          </p:cNvSpPr>
          <p:nvPr/>
        </p:nvSpPr>
        <p:spPr bwMode="auto">
          <a:xfrm>
            <a:off x="304800" y="457200"/>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effectLst>
                  <a:outerShdw blurRad="38100" dist="38100" dir="2700000" algn="tl">
                    <a:srgbClr val="000000">
                      <a:alpha val="43137"/>
                    </a:srgbClr>
                  </a:outerShdw>
                </a:effectLst>
                <a:latin typeface="Poor Richard" panose="02080502050505020702" pitchFamily="18" charset="0"/>
              </a:rPr>
              <a:t>Washington’s Response to Hamilton’s Economic Plan</a:t>
            </a:r>
          </a:p>
        </p:txBody>
      </p:sp>
      <p:sp>
        <p:nvSpPr>
          <p:cNvPr id="8196" name="Text Box 4"/>
          <p:cNvSpPr txBox="1">
            <a:spLocks noChangeArrowheads="1"/>
          </p:cNvSpPr>
          <p:nvPr/>
        </p:nvSpPr>
        <p:spPr bwMode="auto">
          <a:xfrm>
            <a:off x="304800" y="1349974"/>
            <a:ext cx="52996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2800" dirty="0">
                <a:latin typeface="Poor Richard" panose="02080502050505020702" pitchFamily="18" charset="0"/>
              </a:rPr>
              <a:t>Washington agreed with Alexander Hamilton's </a:t>
            </a:r>
            <a:r>
              <a:rPr lang="en-US" sz="2800" dirty="0" smtClean="0">
                <a:latin typeface="Poor Richard" panose="02080502050505020702" pitchFamily="18" charset="0"/>
              </a:rPr>
              <a:t>Plan</a:t>
            </a:r>
            <a:endParaRPr lang="en-US" sz="2800" dirty="0">
              <a:latin typeface="Poor Richard" panose="02080502050505020702" pitchFamily="18" charset="0"/>
            </a:endParaRPr>
          </a:p>
          <a:p>
            <a:pPr marL="457200" indent="-457200">
              <a:spcBef>
                <a:spcPts val="0"/>
              </a:spcBef>
              <a:buFont typeface="Arial" panose="020B0604020202020204" pitchFamily="34" charset="0"/>
              <a:buChar char="•"/>
            </a:pPr>
            <a:r>
              <a:rPr lang="en-US" sz="2800" dirty="0">
                <a:latin typeface="Poor Richard" panose="02080502050505020702" pitchFamily="18" charset="0"/>
              </a:rPr>
              <a:t>National government assumes the debt of all the </a:t>
            </a:r>
            <a:r>
              <a:rPr lang="en-US" sz="2800" dirty="0" smtClean="0">
                <a:latin typeface="Poor Richard" panose="02080502050505020702" pitchFamily="18" charset="0"/>
              </a:rPr>
              <a:t>states</a:t>
            </a:r>
            <a:endParaRPr lang="en-US" sz="2800" dirty="0">
              <a:latin typeface="Poor Richard" panose="02080502050505020702" pitchFamily="18" charset="0"/>
            </a:endParaRPr>
          </a:p>
          <a:p>
            <a:pPr marL="914400" lvl="1" indent="-457200">
              <a:spcBef>
                <a:spcPts val="0"/>
              </a:spcBef>
              <a:buFont typeface="Arial" panose="020B0604020202020204" pitchFamily="34" charset="0"/>
              <a:buChar char="•"/>
            </a:pPr>
            <a:r>
              <a:rPr lang="en-US" sz="2800" dirty="0">
                <a:latin typeface="Poor Richard" panose="02080502050505020702" pitchFamily="18" charset="0"/>
              </a:rPr>
              <a:t>Angers the Southern states because they have already paid back their </a:t>
            </a:r>
            <a:r>
              <a:rPr lang="en-US" sz="2800" dirty="0" smtClean="0">
                <a:latin typeface="Poor Richard" panose="02080502050505020702" pitchFamily="18" charset="0"/>
              </a:rPr>
              <a:t>debt.</a:t>
            </a:r>
          </a:p>
          <a:p>
            <a:pPr marL="914400" lvl="1" indent="-457200">
              <a:spcBef>
                <a:spcPts val="0"/>
              </a:spcBef>
              <a:buFont typeface="Arial" panose="020B0604020202020204" pitchFamily="34" charset="0"/>
              <a:buChar char="•"/>
            </a:pPr>
            <a:r>
              <a:rPr lang="en-US" sz="2800" dirty="0" smtClean="0">
                <a:latin typeface="Poor Richard" panose="02080502050505020702" pitchFamily="18" charset="0"/>
              </a:rPr>
              <a:t>Compromise: Moving US Capital to newly created Washington D.C.</a:t>
            </a:r>
            <a:endParaRPr lang="en-US" sz="2800" dirty="0">
              <a:latin typeface="Poor Richard" panose="02080502050505020702" pitchFamily="18" charset="0"/>
            </a:endParaRPr>
          </a:p>
          <a:p>
            <a:pPr marL="457200" indent="-457200">
              <a:spcBef>
                <a:spcPts val="0"/>
              </a:spcBef>
              <a:buFont typeface="Arial" panose="020B0604020202020204" pitchFamily="34" charset="0"/>
              <a:buChar char="•"/>
            </a:pPr>
            <a:r>
              <a:rPr lang="en-US" sz="2800" dirty="0">
                <a:latin typeface="Poor Richard" panose="02080502050505020702" pitchFamily="18" charset="0"/>
              </a:rPr>
              <a:t>Helps create a stronger national government.</a:t>
            </a:r>
          </a:p>
        </p:txBody>
      </p:sp>
      <p:pic>
        <p:nvPicPr>
          <p:cNvPr id="3" name="Picture 2"/>
          <p:cNvPicPr>
            <a:picLocks noChangeAspect="1"/>
          </p:cNvPicPr>
          <p:nvPr/>
        </p:nvPicPr>
        <p:blipFill>
          <a:blip r:embed="rId3"/>
          <a:stretch>
            <a:fillRect/>
          </a:stretch>
        </p:blipFill>
        <p:spPr>
          <a:xfrm>
            <a:off x="5619415" y="1726537"/>
            <a:ext cx="6019800" cy="45148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9220" name="Rectangle 4"/>
          <p:cNvSpPr>
            <a:spLocks noChangeArrowheads="1"/>
          </p:cNvSpPr>
          <p:nvPr/>
        </p:nvSpPr>
        <p:spPr bwMode="auto">
          <a:xfrm>
            <a:off x="226151" y="1720908"/>
            <a:ext cx="655564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i="1" dirty="0" smtClean="0">
                <a:latin typeface="Poor Richard" panose="02080502050505020702" pitchFamily="18" charset="0"/>
              </a:rPr>
              <a:t>Alexander </a:t>
            </a:r>
            <a:r>
              <a:rPr lang="en-US" sz="2800" i="1" dirty="0">
                <a:latin typeface="Poor Richard" panose="02080502050505020702" pitchFamily="18" charset="0"/>
              </a:rPr>
              <a:t>Hamilton’s plan included the concept that wealthy Americans would invest in a bank controlled by the national government. This bank would be responsible for printing paper money, holding debt, and handling taxes. Conflict emerged between Hamilton and leaders such as James Madison and Thomas Jefferson who argued that there was no written support in the Constitution to create a national bank.</a:t>
            </a:r>
          </a:p>
        </p:txBody>
      </p:sp>
      <p:pic>
        <p:nvPicPr>
          <p:cNvPr id="9222" name="Picture 6" descr="first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528" y="2057400"/>
            <a:ext cx="4859281" cy="3746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07552" y="332296"/>
            <a:ext cx="4576895" cy="646331"/>
          </a:xfrm>
          <a:prstGeom prst="rect">
            <a:avLst/>
          </a:prstGeom>
        </p:spPr>
        <p:txBody>
          <a:bodyPr wrap="none">
            <a:spAutoFit/>
          </a:bodyPr>
          <a:lstStyle/>
          <a:p>
            <a:pPr lvl="0" algn="ctr"/>
            <a:r>
              <a:rPr lang="en-US" sz="3600" b="1" dirty="0">
                <a:solidFill>
                  <a:srgbClr val="000000"/>
                </a:solidFill>
                <a:effectLst>
                  <a:outerShdw blurRad="38100" dist="38100" dir="2700000" algn="tl">
                    <a:srgbClr val="000000">
                      <a:alpha val="43137"/>
                    </a:srgbClr>
                  </a:outerShdw>
                </a:effectLst>
                <a:latin typeface="Poor Richard" panose="02080502050505020702" pitchFamily="18" charset="0"/>
              </a:rPr>
              <a:t>Bank of the United States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0243" name="Text Box 3"/>
          <p:cNvSpPr txBox="1">
            <a:spLocks noChangeArrowheads="1"/>
          </p:cNvSpPr>
          <p:nvPr/>
        </p:nvSpPr>
        <p:spPr bwMode="auto">
          <a:xfrm>
            <a:off x="304800" y="457200"/>
            <a:ext cx="1150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a:effectLst>
                  <a:outerShdw blurRad="38100" dist="38100" dir="2700000" algn="tl">
                    <a:srgbClr val="000000">
                      <a:alpha val="43137"/>
                    </a:srgbClr>
                  </a:outerShdw>
                </a:effectLst>
                <a:latin typeface="Poor Richard" panose="02080502050505020702" pitchFamily="18" charset="0"/>
              </a:rPr>
              <a:t>Washington’s Response to the Bank of The United States</a:t>
            </a:r>
          </a:p>
        </p:txBody>
      </p:sp>
      <p:sp>
        <p:nvSpPr>
          <p:cNvPr id="10244" name="Text Box 4"/>
          <p:cNvSpPr txBox="1">
            <a:spLocks noChangeArrowheads="1"/>
          </p:cNvSpPr>
          <p:nvPr/>
        </p:nvSpPr>
        <p:spPr bwMode="auto">
          <a:xfrm>
            <a:off x="304800" y="1937247"/>
            <a:ext cx="5105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2800" dirty="0">
                <a:latin typeface="Poor Richard" panose="02080502050505020702" pitchFamily="18" charset="0"/>
              </a:rPr>
              <a:t>Washington agreed with Alexander Hamilton's Plan.</a:t>
            </a:r>
          </a:p>
          <a:p>
            <a:pPr marL="457200" indent="-457200">
              <a:spcBef>
                <a:spcPts val="0"/>
              </a:spcBef>
              <a:buFont typeface="Arial" panose="020B0604020202020204" pitchFamily="34" charset="0"/>
              <a:buChar char="•"/>
            </a:pPr>
            <a:r>
              <a:rPr lang="en-US" sz="2800" dirty="0">
                <a:latin typeface="Poor Richard" panose="02080502050505020702" pitchFamily="18" charset="0"/>
              </a:rPr>
              <a:t>He held a “Loose Interpretation” of Constitution</a:t>
            </a:r>
          </a:p>
          <a:p>
            <a:pPr marL="914400" lvl="1" indent="-457200">
              <a:spcBef>
                <a:spcPts val="0"/>
              </a:spcBef>
              <a:buFont typeface="Arial" panose="020B0604020202020204" pitchFamily="34" charset="0"/>
              <a:buChar char="•"/>
            </a:pPr>
            <a:r>
              <a:rPr lang="en-US" sz="2800" dirty="0">
                <a:latin typeface="Poor Richard" panose="02080502050505020702" pitchFamily="18" charset="0"/>
              </a:rPr>
              <a:t>Used </a:t>
            </a:r>
            <a:r>
              <a:rPr lang="en-US" sz="2800" b="1" i="1" dirty="0">
                <a:latin typeface="Poor Richard" panose="02080502050505020702" pitchFamily="18" charset="0"/>
              </a:rPr>
              <a:t>elastic clause</a:t>
            </a:r>
            <a:r>
              <a:rPr lang="en-US" sz="2800" dirty="0">
                <a:latin typeface="Poor Richard" panose="02080502050505020702" pitchFamily="18" charset="0"/>
              </a:rPr>
              <a:t> to create National Bank</a:t>
            </a:r>
          </a:p>
          <a:p>
            <a:pPr marL="457200" indent="-457200">
              <a:spcBef>
                <a:spcPts val="0"/>
              </a:spcBef>
              <a:buFont typeface="Arial" panose="020B0604020202020204" pitchFamily="34" charset="0"/>
              <a:buChar char="•"/>
            </a:pPr>
            <a:r>
              <a:rPr lang="en-US" sz="2800" dirty="0">
                <a:latin typeface="Poor Richard" panose="02080502050505020702" pitchFamily="18" charset="0"/>
              </a:rPr>
              <a:t>Strengthening the power of the national government over the states.</a:t>
            </a:r>
          </a:p>
        </p:txBody>
      </p:sp>
      <p:pic>
        <p:nvPicPr>
          <p:cNvPr id="3" name="Picture 2"/>
          <p:cNvPicPr>
            <a:picLocks noChangeAspect="1"/>
          </p:cNvPicPr>
          <p:nvPr/>
        </p:nvPicPr>
        <p:blipFill>
          <a:blip r:embed="rId3"/>
          <a:stretch>
            <a:fillRect/>
          </a:stretch>
        </p:blipFill>
        <p:spPr>
          <a:xfrm>
            <a:off x="5698214" y="1774519"/>
            <a:ext cx="6209348" cy="42957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7" y="-6394"/>
            <a:ext cx="12199153" cy="6870787"/>
          </a:xfrm>
          <a:prstGeom prst="rect">
            <a:avLst/>
          </a:prstGeom>
        </p:spPr>
      </p:pic>
      <p:sp>
        <p:nvSpPr>
          <p:cNvPr id="11267" name="Rectangle 3"/>
          <p:cNvSpPr>
            <a:spLocks noChangeArrowheads="1"/>
          </p:cNvSpPr>
          <p:nvPr/>
        </p:nvSpPr>
        <p:spPr bwMode="auto">
          <a:xfrm>
            <a:off x="228600" y="1049941"/>
            <a:ext cx="6629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i="1" dirty="0" smtClean="0">
                <a:latin typeface="Poor Richard" panose="02080502050505020702" pitchFamily="18" charset="0"/>
              </a:rPr>
              <a:t>Although </a:t>
            </a:r>
            <a:r>
              <a:rPr lang="en-US" sz="2800" i="1" dirty="0">
                <a:latin typeface="Poor Richard" panose="02080502050505020702" pitchFamily="18" charset="0"/>
              </a:rPr>
              <a:t>the Treaty of Paris (1783) ended the American War for Independence, the years following saw relations between America and England deteriorate quickly. England refused to leave the frontier forts in the Northwest Territory; in addition, England impressed (seized) American ships, forcing American sailors to serve in England's war against France. The United States, for its part, passed navigation laws that were potentially damaging to Great Britain. It was apparent that a commercial war between the two countries would undermine the health of the American economy.</a:t>
            </a:r>
          </a:p>
        </p:txBody>
      </p:sp>
      <p:pic>
        <p:nvPicPr>
          <p:cNvPr id="11269" name="Picture 5" descr="http://americanhistory.unomaha.edu/module_files/impressment_16107_lg.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76400"/>
            <a:ext cx="5033008" cy="40767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84734" y="201081"/>
            <a:ext cx="5022530" cy="646331"/>
          </a:xfrm>
          <a:prstGeom prst="rect">
            <a:avLst/>
          </a:prstGeom>
        </p:spPr>
        <p:txBody>
          <a:bodyPr wrap="none">
            <a:spAutoFit/>
          </a:bodyPr>
          <a:lstStyle/>
          <a:p>
            <a:pPr lvl="0" algn="ctr"/>
            <a:r>
              <a:rPr lang="en-US" sz="3600" b="1" dirty="0">
                <a:solidFill>
                  <a:srgbClr val="000000"/>
                </a:solidFill>
                <a:effectLst>
                  <a:outerShdw blurRad="38100" dist="38100" dir="2700000" algn="tl">
                    <a:srgbClr val="000000">
                      <a:alpha val="43137"/>
                    </a:srgbClr>
                  </a:outerShdw>
                </a:effectLst>
                <a:latin typeface="Poor Richard" panose="02080502050505020702" pitchFamily="18" charset="0"/>
              </a:rPr>
              <a:t>Problems with Great Britain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1423</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Poor Richard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Commack 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rpapandrea</dc:creator>
  <cp:lastModifiedBy>Eric Biagi</cp:lastModifiedBy>
  <cp:revision>26</cp:revision>
  <cp:lastPrinted>2017-11-06T15:53:42Z</cp:lastPrinted>
  <dcterms:created xsi:type="dcterms:W3CDTF">2012-10-16T19:21:37Z</dcterms:created>
  <dcterms:modified xsi:type="dcterms:W3CDTF">2018-11-07T12:39:13Z</dcterms:modified>
</cp:coreProperties>
</file>