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 id="264" r:id="rId8"/>
    <p:sldId id="265" r:id="rId9"/>
    <p:sldId id="266"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0"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94CB53-3315-4210-9E9A-F97C89695ACC}"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40219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4CB53-3315-4210-9E9A-F97C89695ACC}"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364756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4CB53-3315-4210-9E9A-F97C89695ACC}"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356648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94CB53-3315-4210-9E9A-F97C89695ACC}"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361940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94CB53-3315-4210-9E9A-F97C89695ACC}"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22081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94CB53-3315-4210-9E9A-F97C89695ACC}"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1954725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94CB53-3315-4210-9E9A-F97C89695ACC}"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360795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4CB53-3315-4210-9E9A-F97C89695ACC}"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171779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4CB53-3315-4210-9E9A-F97C89695ACC}"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34829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4CB53-3315-4210-9E9A-F97C89695ACC}"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269598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4CB53-3315-4210-9E9A-F97C89695ACC}"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B06D2D-F9FD-4B7B-8E58-F4A6D313B9D8}" type="slidenum">
              <a:rPr lang="en-US" smtClean="0"/>
              <a:t>‹#›</a:t>
            </a:fld>
            <a:endParaRPr lang="en-US"/>
          </a:p>
        </p:txBody>
      </p:sp>
    </p:spTree>
    <p:extLst>
      <p:ext uri="{BB962C8B-B14F-4D97-AF65-F5344CB8AC3E}">
        <p14:creationId xmlns:p14="http://schemas.microsoft.com/office/powerpoint/2010/main" val="340007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4CB53-3315-4210-9E9A-F97C89695ACC}" type="datetimeFigureOut">
              <a:rPr lang="en-US" smtClean="0"/>
              <a:t>4/16/2018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06D2D-F9FD-4B7B-8E58-F4A6D313B9D8}" type="slidenum">
              <a:rPr lang="en-US" smtClean="0"/>
              <a:t>‹#›</a:t>
            </a:fld>
            <a:endParaRPr lang="en-US"/>
          </a:p>
        </p:txBody>
      </p:sp>
    </p:spTree>
    <p:extLst>
      <p:ext uri="{BB962C8B-B14F-4D97-AF65-F5344CB8AC3E}">
        <p14:creationId xmlns:p14="http://schemas.microsoft.com/office/powerpoint/2010/main" val="617336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y.com/s3static/video-thumbnails/AETN-History_VMS/21/128/History_Harlem_Renaissance_SF_HD_still_624x35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52401"/>
            <a:ext cx="11887200" cy="954107"/>
          </a:xfrm>
          <a:prstGeom prst="rect">
            <a:avLst/>
          </a:prstGeom>
          <a:noFill/>
        </p:spPr>
        <p:txBody>
          <a:bodyPr wrap="square" rtlCol="0">
            <a:spAutoFit/>
          </a:bodyPr>
          <a:lstStyle/>
          <a:p>
            <a:r>
              <a:rPr lang="en-US" sz="2800" dirty="0">
                <a:latin typeface="Poor Richard" pitchFamily="18" charset="0"/>
              </a:rPr>
              <a:t>Aim: How did literature of the Harlem Renaissance reflect the African American experience in the 1920s? </a:t>
            </a:r>
          </a:p>
        </p:txBody>
      </p:sp>
      <p:sp>
        <p:nvSpPr>
          <p:cNvPr id="6" name="TextBox 5"/>
          <p:cNvSpPr txBox="1"/>
          <p:nvPr/>
        </p:nvSpPr>
        <p:spPr>
          <a:xfrm>
            <a:off x="152400" y="2362200"/>
            <a:ext cx="11887200" cy="1384995"/>
          </a:xfrm>
          <a:prstGeom prst="rect">
            <a:avLst/>
          </a:prstGeom>
          <a:noFill/>
        </p:spPr>
        <p:txBody>
          <a:bodyPr wrap="square" rtlCol="0">
            <a:spAutoFit/>
          </a:bodyPr>
          <a:lstStyle/>
          <a:p>
            <a:r>
              <a:rPr lang="en-US" sz="2800" dirty="0">
                <a:latin typeface="Poor Richard" pitchFamily="18" charset="0"/>
              </a:rPr>
              <a:t>Do Now:</a:t>
            </a:r>
          </a:p>
          <a:p>
            <a:pPr marL="514350" indent="-514350">
              <a:buAutoNum type="alphaLcParenR"/>
            </a:pPr>
            <a:r>
              <a:rPr lang="en-US" sz="2800" dirty="0">
                <a:latin typeface="Poor Richard" pitchFamily="18" charset="0"/>
              </a:rPr>
              <a:t>View the Video: </a:t>
            </a:r>
            <a:r>
              <a:rPr lang="en-US" sz="2800" i="1" dirty="0">
                <a:latin typeface="Poor Richard" pitchFamily="18" charset="0"/>
              </a:rPr>
              <a:t>The Harlem Renaissance</a:t>
            </a:r>
            <a:r>
              <a:rPr lang="en-US" sz="2800" dirty="0">
                <a:latin typeface="Poor Richard" pitchFamily="18" charset="0"/>
              </a:rPr>
              <a:t> and answer the five discussion questions.</a:t>
            </a:r>
          </a:p>
          <a:p>
            <a:pPr marL="457200" indent="-457200">
              <a:buFont typeface="Arial" pitchFamily="34" charset="0"/>
              <a:buChar char="•"/>
            </a:pPr>
            <a:endParaRPr lang="en-US" sz="2800" dirty="0">
              <a:latin typeface="Poor Richard" pitchFamily="18" charset="0"/>
            </a:endParaRPr>
          </a:p>
        </p:txBody>
      </p:sp>
      <p:sp>
        <p:nvSpPr>
          <p:cNvPr id="7" name="TextBox 6"/>
          <p:cNvSpPr txBox="1"/>
          <p:nvPr/>
        </p:nvSpPr>
        <p:spPr>
          <a:xfrm>
            <a:off x="152400" y="4572000"/>
            <a:ext cx="11887200" cy="1384995"/>
          </a:xfrm>
          <a:prstGeom prst="rect">
            <a:avLst/>
          </a:prstGeom>
          <a:noFill/>
        </p:spPr>
        <p:txBody>
          <a:bodyPr wrap="square" rtlCol="0">
            <a:spAutoFit/>
          </a:bodyPr>
          <a:lstStyle/>
          <a:p>
            <a:r>
              <a:rPr lang="en-US" sz="2800" dirty="0">
                <a:latin typeface="Poor Richard" pitchFamily="18" charset="0"/>
              </a:rPr>
              <a:t>Homework</a:t>
            </a:r>
            <a:r>
              <a:rPr lang="en-US" sz="2800" dirty="0" smtClean="0">
                <a:latin typeface="Poor Richard" pitchFamily="18" charset="0"/>
              </a:rPr>
              <a:t>:</a:t>
            </a:r>
          </a:p>
          <a:p>
            <a:r>
              <a:rPr lang="en-US" sz="2800" dirty="0" smtClean="0">
                <a:latin typeface="Poor Richard" pitchFamily="18" charset="0"/>
              </a:rPr>
              <a:t>Continue to review your notes</a:t>
            </a:r>
          </a:p>
          <a:p>
            <a:r>
              <a:rPr lang="en-US" sz="2800" dirty="0" smtClean="0">
                <a:latin typeface="Poor Richard" pitchFamily="18" charset="0"/>
              </a:rPr>
              <a:t>Current Events Due—April 18</a:t>
            </a:r>
            <a:endParaRPr lang="en-US" sz="2800" dirty="0">
              <a:latin typeface="Poor Richard" pitchFamily="18" charset="0"/>
            </a:endParaRPr>
          </a:p>
        </p:txBody>
      </p:sp>
    </p:spTree>
    <p:extLst>
      <p:ext uri="{BB962C8B-B14F-4D97-AF65-F5344CB8AC3E}">
        <p14:creationId xmlns:p14="http://schemas.microsoft.com/office/powerpoint/2010/main" val="1984188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y.com/s3static/video-thumbnails/AETN-History_VMS/21/128/History_Harlem_Renaissance_SF_HD_still_624x35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152400"/>
            <a:ext cx="89154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Poor Richard" pitchFamily="18" charset="0"/>
              </a:rPr>
              <a:t>Apply your knowledge</a:t>
            </a:r>
            <a:r>
              <a:rPr lang="en-US" sz="2800" b="1" dirty="0">
                <a:effectLst>
                  <a:outerShdw blurRad="38100" dist="38100" dir="2700000" algn="tl">
                    <a:srgbClr val="000000">
                      <a:alpha val="43137"/>
                    </a:srgbClr>
                  </a:outerShdw>
                </a:effectLst>
                <a:latin typeface="Poor Richard" pitchFamily="18" charset="0"/>
              </a:rPr>
              <a:t>:</a:t>
            </a:r>
          </a:p>
        </p:txBody>
      </p:sp>
      <p:sp>
        <p:nvSpPr>
          <p:cNvPr id="6" name="TextBox 5"/>
          <p:cNvSpPr txBox="1"/>
          <p:nvPr/>
        </p:nvSpPr>
        <p:spPr>
          <a:xfrm>
            <a:off x="1638300" y="1295401"/>
            <a:ext cx="8953500" cy="1384995"/>
          </a:xfrm>
          <a:prstGeom prst="rect">
            <a:avLst/>
          </a:prstGeom>
          <a:noFill/>
        </p:spPr>
        <p:txBody>
          <a:bodyPr wrap="square" rtlCol="0">
            <a:spAutoFit/>
          </a:bodyPr>
          <a:lstStyle/>
          <a:p>
            <a:pPr algn="ctr"/>
            <a:r>
              <a:rPr lang="en-US" sz="2800" dirty="0">
                <a:latin typeface="Poor Richard" pitchFamily="18" charset="0"/>
              </a:rPr>
              <a:t>Why do you believe the ideas of the Harlem Renaissance were not achieved until the beginning of the Civil Rights Movement in 1947?</a:t>
            </a:r>
            <a:endParaRPr lang="en-US" sz="2800" i="1" dirty="0">
              <a:latin typeface="Poor Richard" pitchFamily="18" charset="0"/>
            </a:endParaRPr>
          </a:p>
        </p:txBody>
      </p:sp>
    </p:spTree>
    <p:extLst>
      <p:ext uri="{BB962C8B-B14F-4D97-AF65-F5344CB8AC3E}">
        <p14:creationId xmlns:p14="http://schemas.microsoft.com/office/powerpoint/2010/main" val="176426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y.com/s3static/video-thumbnails/AETN-History_VMS/21/128/History_Harlem_Renaissance_SF_HD_still_624x35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152400"/>
            <a:ext cx="8915400" cy="523220"/>
          </a:xfrm>
          <a:prstGeom prst="rect">
            <a:avLst/>
          </a:prstGeom>
          <a:noFill/>
        </p:spPr>
        <p:txBody>
          <a:bodyPr wrap="square" rtlCol="0">
            <a:spAutoFit/>
          </a:bodyPr>
          <a:lstStyle/>
          <a:p>
            <a:pPr lvl="1" algn="ctr"/>
            <a:r>
              <a:rPr lang="en-US" sz="2800" b="1" dirty="0">
                <a:effectLst>
                  <a:outerShdw blurRad="38100" dist="38100" dir="2700000" algn="tl">
                    <a:srgbClr val="000000">
                      <a:alpha val="43137"/>
                    </a:srgbClr>
                  </a:outerShdw>
                </a:effectLst>
                <a:latin typeface="Poor Richard" pitchFamily="18" charset="0"/>
              </a:rPr>
              <a:t>The Harlem Renaissance</a:t>
            </a:r>
          </a:p>
        </p:txBody>
      </p:sp>
      <p:sp>
        <p:nvSpPr>
          <p:cNvPr id="6" name="TextBox 5"/>
          <p:cNvSpPr txBox="1"/>
          <p:nvPr/>
        </p:nvSpPr>
        <p:spPr>
          <a:xfrm>
            <a:off x="228600" y="856526"/>
            <a:ext cx="11734800" cy="5509200"/>
          </a:xfrm>
          <a:prstGeom prst="rect">
            <a:avLst/>
          </a:prstGeom>
          <a:noFill/>
        </p:spPr>
        <p:txBody>
          <a:bodyPr wrap="square" rtlCol="0">
            <a:spAutoFit/>
          </a:bodyPr>
          <a:lstStyle/>
          <a:p>
            <a:pPr marL="514350" indent="-514350">
              <a:buFont typeface="+mj-lt"/>
              <a:buAutoNum type="arabicPeriod"/>
            </a:pPr>
            <a:r>
              <a:rPr lang="en-US" sz="2200" dirty="0">
                <a:latin typeface="Poor Richard"/>
                <a:ea typeface="Calibri"/>
                <a:cs typeface="Times New Roman"/>
              </a:rPr>
              <a:t>Describe what the Harlem Renaissance of the 1920s was.</a:t>
            </a:r>
          </a:p>
          <a:p>
            <a:pPr marL="514350" indent="-514350">
              <a:buFont typeface="+mj-lt"/>
              <a:buAutoNum type="arabicPeriod"/>
            </a:pPr>
            <a:endParaRPr lang="en-US" sz="2200" dirty="0">
              <a:latin typeface="Comic Sans MS"/>
              <a:ea typeface="Calibri"/>
              <a:cs typeface="Times New Roman"/>
            </a:endParaRPr>
          </a:p>
          <a:p>
            <a:pPr marL="514350" indent="-514350">
              <a:buFont typeface="+mj-lt"/>
              <a:buAutoNum type="arabicPeriod"/>
            </a:pPr>
            <a:endParaRPr lang="en-US" sz="2200" dirty="0">
              <a:latin typeface="Comic Sans MS"/>
              <a:ea typeface="Calibri"/>
              <a:cs typeface="Times New Roman"/>
            </a:endParaRPr>
          </a:p>
          <a:p>
            <a:pPr marL="514350" indent="-514350">
              <a:buFont typeface="+mj-lt"/>
              <a:buAutoNum type="arabicPeriod"/>
            </a:pPr>
            <a:r>
              <a:rPr lang="en-US" sz="2200" dirty="0">
                <a:latin typeface="Poor Richard"/>
                <a:ea typeface="Calibri"/>
                <a:cs typeface="Times New Roman"/>
              </a:rPr>
              <a:t>What caused the mass migration of African-Americans from the South during and after World War I?</a:t>
            </a:r>
          </a:p>
          <a:p>
            <a:pPr marL="514350" indent="-514350">
              <a:buFont typeface="+mj-lt"/>
              <a:buAutoNum type="arabicPeriod"/>
            </a:pPr>
            <a:endParaRPr lang="en-US" sz="2200" dirty="0">
              <a:latin typeface="Comic Sans MS"/>
              <a:ea typeface="Calibri"/>
              <a:cs typeface="Times New Roman"/>
            </a:endParaRPr>
          </a:p>
          <a:p>
            <a:pPr marL="514350" indent="-514350">
              <a:buFont typeface="+mj-lt"/>
              <a:buAutoNum type="arabicPeriod"/>
            </a:pPr>
            <a:endParaRPr lang="en-US" sz="2200" dirty="0">
              <a:latin typeface="Comic Sans MS"/>
              <a:ea typeface="Calibri"/>
              <a:cs typeface="Times New Roman"/>
            </a:endParaRPr>
          </a:p>
          <a:p>
            <a:pPr marL="514350" indent="-514350">
              <a:buFont typeface="+mj-lt"/>
              <a:buAutoNum type="arabicPeriod"/>
            </a:pPr>
            <a:r>
              <a:rPr lang="en-US" sz="2200" dirty="0">
                <a:latin typeface="Poor Richard"/>
                <a:ea typeface="Calibri"/>
                <a:cs typeface="Times New Roman"/>
              </a:rPr>
              <a:t>What common themes existed in the artistic works of the Harlem Renaissance?</a:t>
            </a:r>
            <a:endParaRPr lang="en-US" sz="2200" dirty="0">
              <a:latin typeface="Comic Sans MS"/>
              <a:ea typeface="Calibri"/>
              <a:cs typeface="Times New Roman"/>
            </a:endParaRPr>
          </a:p>
          <a:p>
            <a:pPr marL="514350" indent="-514350">
              <a:buFont typeface="+mj-lt"/>
              <a:buAutoNum type="arabicPeriod"/>
            </a:pPr>
            <a:endParaRPr lang="en-US" sz="2200" dirty="0">
              <a:latin typeface="Comic Sans MS"/>
              <a:ea typeface="Calibri"/>
              <a:cs typeface="Times New Roman"/>
            </a:endParaRPr>
          </a:p>
          <a:p>
            <a:pPr marL="514350" indent="-514350">
              <a:buFont typeface="+mj-lt"/>
              <a:buAutoNum type="arabicPeriod"/>
            </a:pPr>
            <a:endParaRPr lang="en-US" sz="2200" dirty="0">
              <a:latin typeface="Comic Sans MS"/>
              <a:ea typeface="Calibri"/>
              <a:cs typeface="Times New Roman"/>
            </a:endParaRPr>
          </a:p>
          <a:p>
            <a:pPr marL="514350" indent="-514350">
              <a:buFont typeface="+mj-lt"/>
              <a:buAutoNum type="arabicPeriod"/>
            </a:pPr>
            <a:r>
              <a:rPr lang="en-US" sz="2200" dirty="0">
                <a:latin typeface="Poor Richard"/>
                <a:ea typeface="Calibri"/>
                <a:cs typeface="Times New Roman"/>
              </a:rPr>
              <a:t> How did the poetry of Claude McKay and Langston Hughes differ?</a:t>
            </a:r>
          </a:p>
          <a:p>
            <a:pPr marL="514350" indent="-514350">
              <a:buFont typeface="+mj-lt"/>
              <a:buAutoNum type="arabicPeriod"/>
            </a:pPr>
            <a:endParaRPr lang="en-US" sz="2200" dirty="0">
              <a:latin typeface="Comic Sans MS"/>
              <a:ea typeface="Calibri"/>
              <a:cs typeface="Times New Roman"/>
            </a:endParaRPr>
          </a:p>
          <a:p>
            <a:pPr marL="514350" indent="-514350">
              <a:buFont typeface="+mj-lt"/>
              <a:buAutoNum type="arabicPeriod"/>
            </a:pPr>
            <a:endParaRPr lang="en-US" sz="2200" dirty="0">
              <a:latin typeface="Comic Sans MS"/>
              <a:ea typeface="Calibri"/>
              <a:cs typeface="Times New Roman"/>
            </a:endParaRPr>
          </a:p>
          <a:p>
            <a:pPr marL="457200" indent="-457200">
              <a:buFont typeface="Arial" pitchFamily="34" charset="0"/>
              <a:buChar char="•"/>
            </a:pPr>
            <a:r>
              <a:rPr lang="en-US" sz="2200" dirty="0">
                <a:latin typeface="Poor Richard"/>
                <a:ea typeface="Calibri"/>
                <a:cs typeface="Times New Roman"/>
              </a:rPr>
              <a:t>How were they similar?</a:t>
            </a:r>
          </a:p>
          <a:p>
            <a:endParaRPr lang="en-US" sz="2200" dirty="0">
              <a:latin typeface="Comic Sans MS"/>
              <a:ea typeface="Calibri"/>
              <a:cs typeface="Times New Roman"/>
            </a:endParaRPr>
          </a:p>
          <a:p>
            <a:endParaRPr lang="en-US" sz="2200" dirty="0">
              <a:latin typeface="Comic Sans MS"/>
              <a:ea typeface="Calibri"/>
              <a:cs typeface="Times New Roman"/>
            </a:endParaRPr>
          </a:p>
          <a:p>
            <a:pPr marL="514350" indent="-514350">
              <a:buFont typeface="+mj-lt"/>
              <a:buAutoNum type="arabicPeriod" startAt="5"/>
            </a:pPr>
            <a:r>
              <a:rPr lang="en-US" sz="2200" dirty="0">
                <a:latin typeface="Poor Richard"/>
                <a:ea typeface="Calibri"/>
                <a:cs typeface="Times New Roman"/>
              </a:rPr>
              <a:t>Did the Harlem Renaissance just exist in Harlem, NY? Explain!!</a:t>
            </a:r>
            <a:endParaRPr lang="en-US" sz="2200" dirty="0">
              <a:latin typeface="Comic Sans MS" pitchFamily="66" charset="0"/>
            </a:endParaRPr>
          </a:p>
        </p:txBody>
      </p:sp>
    </p:spTree>
    <p:extLst>
      <p:ext uri="{BB962C8B-B14F-4D97-AF65-F5344CB8AC3E}">
        <p14:creationId xmlns:p14="http://schemas.microsoft.com/office/powerpoint/2010/main" val="3224529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y.com/s3static/video-thumbnails/AETN-History_VMS/21/128/History_Harlem_Renaissance_SF_HD_still_624x35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152401"/>
            <a:ext cx="89154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Poor Richard" pitchFamily="18" charset="0"/>
              </a:rPr>
              <a:t>Langston Hughes</a:t>
            </a:r>
          </a:p>
        </p:txBody>
      </p:sp>
      <p:sp>
        <p:nvSpPr>
          <p:cNvPr id="6" name="TextBox 5"/>
          <p:cNvSpPr txBox="1"/>
          <p:nvPr/>
        </p:nvSpPr>
        <p:spPr>
          <a:xfrm>
            <a:off x="152400" y="838200"/>
            <a:ext cx="7772400" cy="5693866"/>
          </a:xfrm>
          <a:prstGeom prst="rect">
            <a:avLst/>
          </a:prstGeom>
          <a:noFill/>
        </p:spPr>
        <p:txBody>
          <a:bodyPr wrap="square" rtlCol="0">
            <a:spAutoFit/>
          </a:bodyPr>
          <a:lstStyle/>
          <a:p>
            <a:r>
              <a:rPr lang="en-US" sz="2800" b="1" dirty="0">
                <a:latin typeface="Poor Richard" pitchFamily="18" charset="0"/>
              </a:rPr>
              <a:t>Background: </a:t>
            </a:r>
            <a:r>
              <a:rPr lang="en-US" sz="2800" dirty="0">
                <a:latin typeface="Poor Richard" pitchFamily="18" charset="0"/>
              </a:rPr>
              <a:t>Langston Hughes was one of the most important writers and thinkers of the Harlem Renaissance, which was the African American artistic movement in the 1920s that celebrated black life and culture. Hughes's creative genius was influenced by his life in New York City's Harlem, a primarily African American neighborhood. His literary works helped shape American literature and politics. Hughes, like others active in the Harlem Renaissance, had a strong sense of racial pride. Through his poetry, novels, plays, essays, and children's books, he promoted equality, condemned racism and injustice, and celebrated African American culture, humor, and spirituality.</a:t>
            </a:r>
          </a:p>
        </p:txBody>
      </p:sp>
      <p:pic>
        <p:nvPicPr>
          <p:cNvPr id="5" name="Picture 4" descr="https://encrypted-tbn2.gstatic.com/images?q=tbn:ANd9GcRHF4qNaod0npQA3p01ypjjNuDXWNGtA8nxcx0N1RvAy6kUh9G0"/>
          <p:cNvPicPr/>
          <p:nvPr/>
        </p:nvPicPr>
        <p:blipFill>
          <a:blip r:embed="rId3">
            <a:extLst>
              <a:ext uri="{28A0092B-C50C-407E-A947-70E740481C1C}">
                <a14:useLocalDpi xmlns:a14="http://schemas.microsoft.com/office/drawing/2010/main" val="0"/>
              </a:ext>
            </a:extLst>
          </a:blip>
          <a:srcRect/>
          <a:stretch>
            <a:fillRect/>
          </a:stretch>
        </p:blipFill>
        <p:spPr bwMode="auto">
          <a:xfrm>
            <a:off x="8077200" y="750592"/>
            <a:ext cx="3733800" cy="5684416"/>
          </a:xfrm>
          <a:prstGeom prst="rect">
            <a:avLst/>
          </a:prstGeom>
          <a:noFill/>
          <a:ln>
            <a:noFill/>
          </a:ln>
        </p:spPr>
      </p:pic>
    </p:spTree>
    <p:extLst>
      <p:ext uri="{BB962C8B-B14F-4D97-AF65-F5344CB8AC3E}">
        <p14:creationId xmlns:p14="http://schemas.microsoft.com/office/powerpoint/2010/main" val="2923135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y.com/s3static/video-thumbnails/AETN-History_VMS/21/128/History_Harlem_Renaissance_SF_HD_still_624x35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152400"/>
            <a:ext cx="89154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Poor Richard" pitchFamily="18" charset="0"/>
              </a:rPr>
              <a:t>Task:</a:t>
            </a:r>
          </a:p>
        </p:txBody>
      </p:sp>
      <p:sp>
        <p:nvSpPr>
          <p:cNvPr id="6" name="TextBox 5"/>
          <p:cNvSpPr txBox="1"/>
          <p:nvPr/>
        </p:nvSpPr>
        <p:spPr>
          <a:xfrm>
            <a:off x="228600" y="838200"/>
            <a:ext cx="11811000" cy="5016758"/>
          </a:xfrm>
          <a:prstGeom prst="rect">
            <a:avLst/>
          </a:prstGeom>
          <a:noFill/>
        </p:spPr>
        <p:txBody>
          <a:bodyPr wrap="square" rtlCol="0">
            <a:spAutoFit/>
          </a:bodyPr>
          <a:lstStyle/>
          <a:p>
            <a:r>
              <a:rPr lang="en-US" sz="2800" dirty="0">
                <a:latin typeface="Poor Richard" pitchFamily="18" charset="0"/>
              </a:rPr>
              <a:t>Select </a:t>
            </a:r>
            <a:r>
              <a:rPr lang="en-US" sz="2800" b="1" i="1" u="sng" dirty="0">
                <a:latin typeface="Poor Richard" pitchFamily="18" charset="0"/>
              </a:rPr>
              <a:t>one</a:t>
            </a:r>
            <a:r>
              <a:rPr lang="en-US" sz="2800" dirty="0">
                <a:latin typeface="Poor Richard" pitchFamily="18" charset="0"/>
              </a:rPr>
              <a:t> of the </a:t>
            </a:r>
            <a:r>
              <a:rPr lang="en-US" sz="2800" b="1" i="1" u="sng" dirty="0">
                <a:latin typeface="Poor Richard" pitchFamily="18" charset="0"/>
              </a:rPr>
              <a:t>four</a:t>
            </a:r>
            <a:r>
              <a:rPr lang="en-US" sz="2800" dirty="0">
                <a:latin typeface="Poor Richard" pitchFamily="18" charset="0"/>
              </a:rPr>
              <a:t> Langston Hughes’ poems on your worksheet to read and analyze. After you have read your selected poem, complete the document analysis worksheet using the text based evidence and context clues found in your selected reading. Once you have answered the questions, create a visual representation of the main idea of your poem.</a:t>
            </a:r>
          </a:p>
          <a:p>
            <a:pPr algn="ctr"/>
            <a:endParaRPr lang="en-US" sz="3600" b="1" dirty="0">
              <a:effectLst>
                <a:outerShdw blurRad="38100" dist="38100" dir="2700000" algn="tl">
                  <a:srgbClr val="000000">
                    <a:alpha val="43137"/>
                  </a:srgbClr>
                </a:outerShdw>
              </a:effectLst>
              <a:latin typeface="Poor Richard" pitchFamily="18" charset="0"/>
            </a:endParaRPr>
          </a:p>
          <a:p>
            <a:r>
              <a:rPr lang="en-US" sz="3600" b="1" i="1" dirty="0">
                <a:effectLst>
                  <a:outerShdw blurRad="38100" dist="38100" dir="2700000" algn="tl">
                    <a:srgbClr val="000000">
                      <a:alpha val="43137"/>
                    </a:srgbClr>
                  </a:outerShdw>
                </a:effectLst>
                <a:latin typeface="Poor Richard" pitchFamily="18" charset="0"/>
              </a:rPr>
              <a:t>Mother to Son (1922)</a:t>
            </a:r>
          </a:p>
          <a:p>
            <a:r>
              <a:rPr lang="en-US" sz="3600" b="1" i="1" dirty="0">
                <a:effectLst>
                  <a:outerShdw blurRad="38100" dist="38100" dir="2700000" algn="tl">
                    <a:srgbClr val="000000">
                      <a:alpha val="43137"/>
                    </a:srgbClr>
                  </a:outerShdw>
                </a:effectLst>
                <a:latin typeface="Poor Richard" pitchFamily="18" charset="0"/>
              </a:rPr>
              <a:t>The Negro Speaks of Rivers (1921)</a:t>
            </a:r>
          </a:p>
          <a:p>
            <a:r>
              <a:rPr lang="en-US" sz="3600" b="1" i="1" dirty="0">
                <a:effectLst>
                  <a:outerShdw blurRad="38100" dist="38100" dir="2700000" algn="tl">
                    <a:srgbClr val="000000">
                      <a:alpha val="43137"/>
                    </a:srgbClr>
                  </a:outerShdw>
                </a:effectLst>
                <a:latin typeface="Poor Richard" pitchFamily="18" charset="0"/>
              </a:rPr>
              <a:t>I, Too, Sing America (1925)</a:t>
            </a:r>
          </a:p>
          <a:p>
            <a:r>
              <a:rPr lang="en-US" sz="3600" b="1" i="1" dirty="0">
                <a:effectLst>
                  <a:outerShdw blurRad="38100" dist="38100" dir="2700000" algn="tl">
                    <a:srgbClr val="000000">
                      <a:alpha val="43137"/>
                    </a:srgbClr>
                  </a:outerShdw>
                </a:effectLst>
                <a:latin typeface="Poor Richard" pitchFamily="18" charset="0"/>
              </a:rPr>
              <a:t>One Way Ticket (1929)</a:t>
            </a:r>
          </a:p>
        </p:txBody>
      </p:sp>
      <p:pic>
        <p:nvPicPr>
          <p:cNvPr id="2" name="Picture 2" descr="http://mindyummy.files.wordpress.com/2012/04/poetry-corn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264" y="3230475"/>
            <a:ext cx="4755633" cy="256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552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152401"/>
            <a:ext cx="89154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Poor Richard" pitchFamily="18" charset="0"/>
              </a:rPr>
              <a:t>Mother to Son</a:t>
            </a:r>
            <a:r>
              <a:rPr lang="en-US" sz="2600" b="1" dirty="0">
                <a:effectLst>
                  <a:outerShdw blurRad="38100" dist="38100" dir="2700000" algn="tl">
                    <a:srgbClr val="000000">
                      <a:alpha val="43137"/>
                    </a:srgbClr>
                  </a:outerShdw>
                </a:effectLst>
                <a:latin typeface="Poor Richard" pitchFamily="18" charset="0"/>
              </a:rPr>
              <a:t>:</a:t>
            </a:r>
          </a:p>
        </p:txBody>
      </p:sp>
      <p:sp>
        <p:nvSpPr>
          <p:cNvPr id="6" name="TextBox 5"/>
          <p:cNvSpPr txBox="1"/>
          <p:nvPr/>
        </p:nvSpPr>
        <p:spPr>
          <a:xfrm>
            <a:off x="1638300" y="838201"/>
            <a:ext cx="8953500" cy="5940088"/>
          </a:xfrm>
          <a:prstGeom prst="rect">
            <a:avLst/>
          </a:prstGeom>
          <a:noFill/>
        </p:spPr>
        <p:txBody>
          <a:bodyPr wrap="square" rtlCol="0">
            <a:spAutoFit/>
          </a:bodyPr>
          <a:lstStyle/>
          <a:p>
            <a:pPr algn="ctr"/>
            <a:r>
              <a:rPr lang="en-US" sz="1900" i="1" dirty="0">
                <a:latin typeface="Poor Richard" pitchFamily="18" charset="0"/>
              </a:rPr>
              <a:t>Well, son, I’ll tell you:</a:t>
            </a:r>
          </a:p>
          <a:p>
            <a:pPr algn="ctr"/>
            <a:r>
              <a:rPr lang="en-US" sz="1900" i="1" dirty="0">
                <a:latin typeface="Poor Richard" pitchFamily="18" charset="0"/>
              </a:rPr>
              <a:t>Life for me </a:t>
            </a:r>
            <a:r>
              <a:rPr lang="en-US" sz="1900" i="1" dirty="0" err="1">
                <a:latin typeface="Poor Richard" pitchFamily="18" charset="0"/>
              </a:rPr>
              <a:t>ain’t</a:t>
            </a:r>
            <a:r>
              <a:rPr lang="en-US" sz="1900" i="1" dirty="0">
                <a:latin typeface="Poor Richard" pitchFamily="18" charset="0"/>
              </a:rPr>
              <a:t> been no crystal stair.</a:t>
            </a:r>
          </a:p>
          <a:p>
            <a:pPr algn="ctr"/>
            <a:r>
              <a:rPr lang="en-US" sz="1900" i="1" dirty="0">
                <a:latin typeface="Poor Richard" pitchFamily="18" charset="0"/>
              </a:rPr>
              <a:t>It’s had tacks in it,</a:t>
            </a:r>
          </a:p>
          <a:p>
            <a:pPr algn="ctr"/>
            <a:r>
              <a:rPr lang="en-US" sz="1900" i="1" dirty="0">
                <a:latin typeface="Poor Richard" pitchFamily="18" charset="0"/>
              </a:rPr>
              <a:t>And splinters,</a:t>
            </a:r>
          </a:p>
          <a:p>
            <a:pPr algn="ctr"/>
            <a:r>
              <a:rPr lang="en-US" sz="1900" i="1" dirty="0">
                <a:latin typeface="Poor Richard" pitchFamily="18" charset="0"/>
              </a:rPr>
              <a:t>And boards turned up,</a:t>
            </a:r>
          </a:p>
          <a:p>
            <a:pPr algn="ctr"/>
            <a:r>
              <a:rPr lang="en-US" sz="1900" i="1" dirty="0">
                <a:latin typeface="Poor Richard" pitchFamily="18" charset="0"/>
              </a:rPr>
              <a:t>And places with no carpet on the floor –</a:t>
            </a:r>
          </a:p>
          <a:p>
            <a:pPr algn="ctr"/>
            <a:r>
              <a:rPr lang="en-US" sz="1900" i="1" dirty="0">
                <a:latin typeface="Poor Richard" pitchFamily="18" charset="0"/>
              </a:rPr>
              <a:t>Bare.</a:t>
            </a:r>
          </a:p>
          <a:p>
            <a:pPr algn="ctr"/>
            <a:r>
              <a:rPr lang="en-US" sz="1900" i="1" dirty="0">
                <a:latin typeface="Poor Richard" pitchFamily="18" charset="0"/>
              </a:rPr>
              <a:t>But all the time</a:t>
            </a:r>
          </a:p>
          <a:p>
            <a:pPr algn="ctr"/>
            <a:r>
              <a:rPr lang="en-US" sz="1900" i="1" dirty="0" err="1">
                <a:latin typeface="Poor Richard" pitchFamily="18" charset="0"/>
              </a:rPr>
              <a:t>I’se</a:t>
            </a:r>
            <a:r>
              <a:rPr lang="en-US" sz="1900" i="1" dirty="0">
                <a:latin typeface="Poor Richard" pitchFamily="18" charset="0"/>
              </a:rPr>
              <a:t> been </a:t>
            </a:r>
            <a:r>
              <a:rPr lang="en-US" sz="1900" i="1" dirty="0" err="1">
                <a:latin typeface="Poor Richard" pitchFamily="18" charset="0"/>
              </a:rPr>
              <a:t>a’climbin</a:t>
            </a:r>
            <a:r>
              <a:rPr lang="en-US" sz="1900" i="1" dirty="0">
                <a:latin typeface="Poor Richard" pitchFamily="18" charset="0"/>
              </a:rPr>
              <a:t>’ on,</a:t>
            </a:r>
          </a:p>
          <a:p>
            <a:pPr algn="ctr"/>
            <a:r>
              <a:rPr lang="en-US" sz="1900" i="1" dirty="0">
                <a:latin typeface="Poor Richard" pitchFamily="18" charset="0"/>
              </a:rPr>
              <a:t>And </a:t>
            </a:r>
            <a:r>
              <a:rPr lang="en-US" sz="1900" i="1" dirty="0" err="1">
                <a:latin typeface="Poor Richard" pitchFamily="18" charset="0"/>
              </a:rPr>
              <a:t>reachin</a:t>
            </a:r>
            <a:r>
              <a:rPr lang="en-US" sz="1900" i="1" dirty="0">
                <a:latin typeface="Poor Richard" pitchFamily="18" charset="0"/>
              </a:rPr>
              <a:t>’ </a:t>
            </a:r>
            <a:r>
              <a:rPr lang="en-US" sz="1900" i="1" dirty="0" err="1">
                <a:latin typeface="Poor Richard" pitchFamily="18" charset="0"/>
              </a:rPr>
              <a:t>landin’s</a:t>
            </a:r>
            <a:r>
              <a:rPr lang="en-US" sz="1900" i="1" dirty="0">
                <a:latin typeface="Poor Richard" pitchFamily="18" charset="0"/>
              </a:rPr>
              <a:t>,</a:t>
            </a:r>
          </a:p>
          <a:p>
            <a:pPr algn="ctr"/>
            <a:r>
              <a:rPr lang="en-US" sz="1900" i="1" dirty="0">
                <a:latin typeface="Poor Richard" pitchFamily="18" charset="0"/>
              </a:rPr>
              <a:t>And </a:t>
            </a:r>
            <a:r>
              <a:rPr lang="en-US" sz="1900" i="1" dirty="0" err="1">
                <a:latin typeface="Poor Richard" pitchFamily="18" charset="0"/>
              </a:rPr>
              <a:t>turnin</a:t>
            </a:r>
            <a:r>
              <a:rPr lang="en-US" sz="1900" i="1" dirty="0">
                <a:latin typeface="Poor Richard" pitchFamily="18" charset="0"/>
              </a:rPr>
              <a:t>’ corners.</a:t>
            </a:r>
          </a:p>
          <a:p>
            <a:pPr algn="ctr"/>
            <a:r>
              <a:rPr lang="en-US" sz="1900" i="1" dirty="0">
                <a:latin typeface="Poor Richard" pitchFamily="18" charset="0"/>
              </a:rPr>
              <a:t>And Sometimes </a:t>
            </a:r>
            <a:r>
              <a:rPr lang="en-US" sz="1900" i="1" dirty="0" err="1">
                <a:latin typeface="Poor Richard" pitchFamily="18" charset="0"/>
              </a:rPr>
              <a:t>goin</a:t>
            </a:r>
            <a:r>
              <a:rPr lang="en-US" sz="1900" i="1" dirty="0">
                <a:latin typeface="Poor Richard" pitchFamily="18" charset="0"/>
              </a:rPr>
              <a:t>’ in the dark</a:t>
            </a:r>
          </a:p>
          <a:p>
            <a:pPr algn="ctr"/>
            <a:r>
              <a:rPr lang="en-US" sz="1900" i="1" dirty="0">
                <a:latin typeface="Poor Richard" pitchFamily="18" charset="0"/>
              </a:rPr>
              <a:t>Where there </a:t>
            </a:r>
            <a:r>
              <a:rPr lang="en-US" sz="1900" i="1" dirty="0" err="1">
                <a:latin typeface="Poor Richard" pitchFamily="18" charset="0"/>
              </a:rPr>
              <a:t>ain’t</a:t>
            </a:r>
            <a:r>
              <a:rPr lang="en-US" sz="1900" i="1" dirty="0">
                <a:latin typeface="Poor Richard" pitchFamily="18" charset="0"/>
              </a:rPr>
              <a:t> been no light.</a:t>
            </a:r>
          </a:p>
          <a:p>
            <a:pPr algn="ctr"/>
            <a:r>
              <a:rPr lang="en-US" sz="1900" i="1" dirty="0">
                <a:latin typeface="Poor Richard" pitchFamily="18" charset="0"/>
              </a:rPr>
              <a:t>So boy, don’t you turn back.</a:t>
            </a:r>
          </a:p>
          <a:p>
            <a:pPr algn="ctr"/>
            <a:r>
              <a:rPr lang="en-US" sz="1900" i="1" dirty="0">
                <a:latin typeface="Poor Richard" pitchFamily="18" charset="0"/>
              </a:rPr>
              <a:t>Don’t you set down on the steps</a:t>
            </a:r>
          </a:p>
          <a:p>
            <a:pPr algn="ctr"/>
            <a:r>
              <a:rPr lang="en-US" sz="1900" i="1" dirty="0">
                <a:latin typeface="Poor Richard" pitchFamily="18" charset="0"/>
              </a:rPr>
              <a:t>‘Cause you finds it kinder hard</a:t>
            </a:r>
          </a:p>
          <a:p>
            <a:pPr algn="ctr"/>
            <a:r>
              <a:rPr lang="en-US" sz="1900" i="1" dirty="0">
                <a:latin typeface="Poor Richard" pitchFamily="18" charset="0"/>
              </a:rPr>
              <a:t>Don’t you fall now –</a:t>
            </a:r>
          </a:p>
          <a:p>
            <a:pPr algn="ctr"/>
            <a:r>
              <a:rPr lang="en-US" sz="1900" i="1" dirty="0">
                <a:latin typeface="Poor Richard" pitchFamily="18" charset="0"/>
              </a:rPr>
              <a:t>For </a:t>
            </a:r>
            <a:r>
              <a:rPr lang="en-US" sz="1900" i="1" dirty="0" err="1">
                <a:latin typeface="Poor Richard" pitchFamily="18" charset="0"/>
              </a:rPr>
              <a:t>I’se</a:t>
            </a:r>
            <a:r>
              <a:rPr lang="en-US" sz="1900" i="1" dirty="0">
                <a:latin typeface="Poor Richard" pitchFamily="18" charset="0"/>
              </a:rPr>
              <a:t> still </a:t>
            </a:r>
            <a:r>
              <a:rPr lang="en-US" sz="1900" i="1" dirty="0" err="1">
                <a:latin typeface="Poor Richard" pitchFamily="18" charset="0"/>
              </a:rPr>
              <a:t>goin</a:t>
            </a:r>
            <a:r>
              <a:rPr lang="en-US" sz="1900" i="1" dirty="0">
                <a:latin typeface="Poor Richard" pitchFamily="18" charset="0"/>
              </a:rPr>
              <a:t>’, honey</a:t>
            </a:r>
          </a:p>
          <a:p>
            <a:pPr algn="ctr"/>
            <a:r>
              <a:rPr lang="en-US" sz="1900" i="1" dirty="0" err="1">
                <a:latin typeface="Poor Richard" pitchFamily="18" charset="0"/>
              </a:rPr>
              <a:t>I’se</a:t>
            </a:r>
            <a:r>
              <a:rPr lang="en-US" sz="1900" i="1" dirty="0">
                <a:latin typeface="Poor Richard" pitchFamily="18" charset="0"/>
              </a:rPr>
              <a:t> still </a:t>
            </a:r>
            <a:r>
              <a:rPr lang="en-US" sz="1900" i="1" dirty="0" err="1">
                <a:latin typeface="Poor Richard" pitchFamily="18" charset="0"/>
              </a:rPr>
              <a:t>climbin</a:t>
            </a:r>
            <a:r>
              <a:rPr lang="en-US" sz="1900" i="1" dirty="0">
                <a:latin typeface="Poor Richard" pitchFamily="18" charset="0"/>
              </a:rPr>
              <a:t>’</a:t>
            </a:r>
          </a:p>
          <a:p>
            <a:pPr algn="ctr"/>
            <a:r>
              <a:rPr lang="en-US" sz="1900" i="1" dirty="0">
                <a:latin typeface="Poor Richard" pitchFamily="18" charset="0"/>
              </a:rPr>
              <a:t>And life for me </a:t>
            </a:r>
            <a:r>
              <a:rPr lang="en-US" sz="1900" i="1" dirty="0" err="1">
                <a:latin typeface="Poor Richard" pitchFamily="18" charset="0"/>
              </a:rPr>
              <a:t>ain’t</a:t>
            </a:r>
            <a:r>
              <a:rPr lang="en-US" sz="1900" i="1" dirty="0">
                <a:latin typeface="Poor Richard" pitchFamily="18" charset="0"/>
              </a:rPr>
              <a:t> been no crystal stair</a:t>
            </a:r>
          </a:p>
        </p:txBody>
      </p:sp>
    </p:spTree>
    <p:extLst>
      <p:ext uri="{BB962C8B-B14F-4D97-AF65-F5344CB8AC3E}">
        <p14:creationId xmlns:p14="http://schemas.microsoft.com/office/powerpoint/2010/main" val="369722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6400" y="152401"/>
            <a:ext cx="89154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Poor Richard" pitchFamily="18" charset="0"/>
              </a:rPr>
              <a:t>The Negro Speaks of Rivers:</a:t>
            </a:r>
          </a:p>
        </p:txBody>
      </p:sp>
      <p:sp>
        <p:nvSpPr>
          <p:cNvPr id="4" name="TextBox 3"/>
          <p:cNvSpPr txBox="1"/>
          <p:nvPr/>
        </p:nvSpPr>
        <p:spPr>
          <a:xfrm>
            <a:off x="266700" y="1166842"/>
            <a:ext cx="11734800" cy="4524315"/>
          </a:xfrm>
          <a:prstGeom prst="rect">
            <a:avLst/>
          </a:prstGeom>
          <a:noFill/>
        </p:spPr>
        <p:txBody>
          <a:bodyPr wrap="square" rtlCol="0">
            <a:spAutoFit/>
          </a:bodyPr>
          <a:lstStyle/>
          <a:p>
            <a:pPr algn="ctr"/>
            <a:r>
              <a:rPr lang="en-US" i="1" dirty="0">
                <a:latin typeface="Poor Richard" pitchFamily="18" charset="0"/>
              </a:rPr>
              <a:t>I’ve known rivers:</a:t>
            </a:r>
          </a:p>
          <a:p>
            <a:pPr algn="ctr"/>
            <a:r>
              <a:rPr lang="en-US" i="1" dirty="0">
                <a:latin typeface="Poor Richard" pitchFamily="18" charset="0"/>
              </a:rPr>
              <a:t>I’ve known rivers ancient as the world and older than the flow of human blood in human veins.</a:t>
            </a:r>
          </a:p>
          <a:p>
            <a:pPr algn="ctr"/>
            <a:endParaRPr lang="en-US" i="1" dirty="0">
              <a:latin typeface="Poor Richard" pitchFamily="18" charset="0"/>
            </a:endParaRPr>
          </a:p>
          <a:p>
            <a:pPr algn="ctr"/>
            <a:r>
              <a:rPr lang="en-US" i="1" dirty="0">
                <a:latin typeface="Poor Richard" pitchFamily="18" charset="0"/>
              </a:rPr>
              <a:t>My soul has grown deep like the rivers.</a:t>
            </a:r>
          </a:p>
          <a:p>
            <a:pPr algn="ctr"/>
            <a:endParaRPr lang="en-US" i="1" dirty="0">
              <a:latin typeface="Poor Richard" pitchFamily="18" charset="0"/>
            </a:endParaRPr>
          </a:p>
          <a:p>
            <a:pPr algn="ctr"/>
            <a:r>
              <a:rPr lang="en-US" i="1" dirty="0">
                <a:latin typeface="Poor Richard" pitchFamily="18" charset="0"/>
              </a:rPr>
              <a:t>I bathed in the Euphrates when dawns were young.</a:t>
            </a:r>
          </a:p>
          <a:p>
            <a:pPr algn="ctr"/>
            <a:r>
              <a:rPr lang="en-US" i="1" dirty="0">
                <a:latin typeface="Poor Richard" pitchFamily="18" charset="0"/>
              </a:rPr>
              <a:t>I built my hut near the Congo and it lulled me to sleep.</a:t>
            </a:r>
          </a:p>
          <a:p>
            <a:pPr algn="ctr"/>
            <a:endParaRPr lang="en-US" i="1" dirty="0">
              <a:latin typeface="Poor Richard" pitchFamily="18" charset="0"/>
            </a:endParaRPr>
          </a:p>
          <a:p>
            <a:pPr algn="ctr"/>
            <a:r>
              <a:rPr lang="en-US" i="1" dirty="0">
                <a:latin typeface="Poor Richard" pitchFamily="18" charset="0"/>
              </a:rPr>
              <a:t>I looked upon the Nile and raised the pyramids about it.</a:t>
            </a:r>
          </a:p>
          <a:p>
            <a:pPr algn="ctr"/>
            <a:endParaRPr lang="en-US" i="1" dirty="0">
              <a:latin typeface="Poor Richard" pitchFamily="18" charset="0"/>
            </a:endParaRPr>
          </a:p>
          <a:p>
            <a:pPr algn="ctr"/>
            <a:r>
              <a:rPr lang="en-US" i="1" dirty="0">
                <a:latin typeface="Poor Richard" pitchFamily="18" charset="0"/>
              </a:rPr>
              <a:t>I heard the singing of the Mississippi when Abe Lincoln went down to new Orleans, and I’ve seen its muddy bosom turn all golden in the sunset.</a:t>
            </a:r>
          </a:p>
          <a:p>
            <a:pPr algn="ctr"/>
            <a:endParaRPr lang="en-US" i="1" dirty="0">
              <a:latin typeface="Poor Richard" pitchFamily="18" charset="0"/>
            </a:endParaRPr>
          </a:p>
          <a:p>
            <a:pPr algn="ctr"/>
            <a:r>
              <a:rPr lang="en-US" i="1" dirty="0">
                <a:latin typeface="Poor Richard" pitchFamily="18" charset="0"/>
              </a:rPr>
              <a:t>I’ve known rivers:</a:t>
            </a:r>
          </a:p>
          <a:p>
            <a:pPr algn="ctr"/>
            <a:r>
              <a:rPr lang="en-US" i="1" dirty="0">
                <a:latin typeface="Poor Richard" pitchFamily="18" charset="0"/>
              </a:rPr>
              <a:t>Ancient, dusky rivers.</a:t>
            </a:r>
          </a:p>
          <a:p>
            <a:pPr algn="ctr"/>
            <a:r>
              <a:rPr lang="en-US" i="1" dirty="0">
                <a:latin typeface="Poor Richard" pitchFamily="18" charset="0"/>
              </a:rPr>
              <a:t>My soul has grown deep like the rivers.</a:t>
            </a:r>
          </a:p>
        </p:txBody>
      </p:sp>
    </p:spTree>
    <p:extLst>
      <p:ext uri="{BB962C8B-B14F-4D97-AF65-F5344CB8AC3E}">
        <p14:creationId xmlns:p14="http://schemas.microsoft.com/office/powerpoint/2010/main" val="171816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6400" y="152401"/>
            <a:ext cx="89154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Poor Richard" pitchFamily="18" charset="0"/>
              </a:rPr>
              <a:t>I, Too, Sing America</a:t>
            </a:r>
            <a:r>
              <a:rPr lang="en-US" sz="2600" b="1" dirty="0">
                <a:effectLst>
                  <a:outerShdw blurRad="38100" dist="38100" dir="2700000" algn="tl">
                    <a:srgbClr val="000000">
                      <a:alpha val="43137"/>
                    </a:srgbClr>
                  </a:outerShdw>
                </a:effectLst>
                <a:latin typeface="Poor Richard" pitchFamily="18" charset="0"/>
              </a:rPr>
              <a:t>:</a:t>
            </a:r>
          </a:p>
        </p:txBody>
      </p:sp>
      <p:sp>
        <p:nvSpPr>
          <p:cNvPr id="4" name="TextBox 3"/>
          <p:cNvSpPr txBox="1"/>
          <p:nvPr/>
        </p:nvSpPr>
        <p:spPr>
          <a:xfrm>
            <a:off x="1638300" y="838201"/>
            <a:ext cx="8953500" cy="5940088"/>
          </a:xfrm>
          <a:prstGeom prst="rect">
            <a:avLst/>
          </a:prstGeom>
          <a:noFill/>
        </p:spPr>
        <p:txBody>
          <a:bodyPr wrap="square" rtlCol="0">
            <a:spAutoFit/>
          </a:bodyPr>
          <a:lstStyle/>
          <a:p>
            <a:pPr algn="ctr"/>
            <a:r>
              <a:rPr lang="en-US" sz="1900" i="1" dirty="0">
                <a:latin typeface="Poor Richard" pitchFamily="18" charset="0"/>
              </a:rPr>
              <a:t>I, too, sing America.</a:t>
            </a:r>
          </a:p>
          <a:p>
            <a:pPr algn="ctr"/>
            <a:r>
              <a:rPr lang="en-US" sz="1900" i="1" dirty="0">
                <a:latin typeface="Poor Richard" pitchFamily="18" charset="0"/>
              </a:rPr>
              <a:t>I am the darker brother</a:t>
            </a:r>
          </a:p>
          <a:p>
            <a:pPr algn="ctr"/>
            <a:r>
              <a:rPr lang="en-US" sz="1900" i="1" dirty="0">
                <a:latin typeface="Poor Richard" pitchFamily="18" charset="0"/>
              </a:rPr>
              <a:t>They send me to eat in the kitchen</a:t>
            </a:r>
          </a:p>
          <a:p>
            <a:pPr algn="ctr"/>
            <a:r>
              <a:rPr lang="en-US" sz="1900" i="1" dirty="0">
                <a:latin typeface="Poor Richard" pitchFamily="18" charset="0"/>
              </a:rPr>
              <a:t>When company comes,</a:t>
            </a:r>
          </a:p>
          <a:p>
            <a:pPr algn="ctr"/>
            <a:r>
              <a:rPr lang="en-US" sz="1900" i="1" dirty="0">
                <a:latin typeface="Poor Richard" pitchFamily="18" charset="0"/>
              </a:rPr>
              <a:t>But I laugh</a:t>
            </a:r>
          </a:p>
          <a:p>
            <a:pPr algn="ctr"/>
            <a:r>
              <a:rPr lang="en-US" sz="1900" i="1" dirty="0">
                <a:latin typeface="Poor Richard" pitchFamily="18" charset="0"/>
              </a:rPr>
              <a:t>And eat well</a:t>
            </a:r>
          </a:p>
          <a:p>
            <a:pPr algn="ctr"/>
            <a:r>
              <a:rPr lang="en-US" sz="1900" i="1" dirty="0">
                <a:latin typeface="Poor Richard" pitchFamily="18" charset="0"/>
              </a:rPr>
              <a:t>And grow strong</a:t>
            </a:r>
          </a:p>
          <a:p>
            <a:pPr algn="ctr"/>
            <a:r>
              <a:rPr lang="en-US" sz="1900" i="1" dirty="0">
                <a:latin typeface="Poor Richard" pitchFamily="18" charset="0"/>
              </a:rPr>
              <a:t>Tomorrow.</a:t>
            </a:r>
          </a:p>
          <a:p>
            <a:pPr algn="ctr"/>
            <a:r>
              <a:rPr lang="en-US" sz="1900" i="1" dirty="0">
                <a:latin typeface="Poor Richard" pitchFamily="18" charset="0"/>
              </a:rPr>
              <a:t>I’ll be at the table</a:t>
            </a:r>
          </a:p>
          <a:p>
            <a:pPr algn="ctr"/>
            <a:r>
              <a:rPr lang="en-US" sz="1900" i="1" dirty="0">
                <a:latin typeface="Poor Richard" pitchFamily="18" charset="0"/>
              </a:rPr>
              <a:t>When company comes</a:t>
            </a:r>
          </a:p>
          <a:p>
            <a:pPr algn="ctr"/>
            <a:r>
              <a:rPr lang="en-US" sz="1900" i="1" dirty="0" err="1">
                <a:latin typeface="Poor Richard" pitchFamily="18" charset="0"/>
              </a:rPr>
              <a:t>Nobody’ll</a:t>
            </a:r>
            <a:r>
              <a:rPr lang="en-US" sz="1900" i="1" dirty="0">
                <a:latin typeface="Poor Richard" pitchFamily="18" charset="0"/>
              </a:rPr>
              <a:t> dare</a:t>
            </a:r>
          </a:p>
          <a:p>
            <a:pPr algn="ctr"/>
            <a:r>
              <a:rPr lang="en-US" sz="1900" i="1" dirty="0">
                <a:latin typeface="Poor Richard" pitchFamily="18" charset="0"/>
              </a:rPr>
              <a:t>Say to me,</a:t>
            </a:r>
          </a:p>
          <a:p>
            <a:pPr algn="ctr"/>
            <a:r>
              <a:rPr lang="en-US" sz="1900" i="1" dirty="0">
                <a:latin typeface="Poor Richard" pitchFamily="18" charset="0"/>
              </a:rPr>
              <a:t>“Eat in the Kitchen,”</a:t>
            </a:r>
          </a:p>
          <a:p>
            <a:pPr algn="ctr"/>
            <a:r>
              <a:rPr lang="en-US" sz="1900" i="1" dirty="0">
                <a:latin typeface="Poor Richard" pitchFamily="18" charset="0"/>
              </a:rPr>
              <a:t>Then.</a:t>
            </a:r>
          </a:p>
          <a:p>
            <a:pPr algn="ctr"/>
            <a:endParaRPr lang="en-US" sz="1900" i="1" dirty="0">
              <a:latin typeface="Poor Richard" pitchFamily="18" charset="0"/>
            </a:endParaRPr>
          </a:p>
          <a:p>
            <a:pPr algn="ctr"/>
            <a:r>
              <a:rPr lang="en-US" sz="1900" i="1" dirty="0">
                <a:latin typeface="Poor Richard" pitchFamily="18" charset="0"/>
              </a:rPr>
              <a:t>Besides.</a:t>
            </a:r>
          </a:p>
          <a:p>
            <a:pPr algn="ctr"/>
            <a:r>
              <a:rPr lang="en-US" sz="1900" i="1" dirty="0">
                <a:latin typeface="Poor Richard" pitchFamily="18" charset="0"/>
              </a:rPr>
              <a:t>They’ll see how beautiful I am</a:t>
            </a:r>
          </a:p>
          <a:p>
            <a:pPr algn="ctr"/>
            <a:r>
              <a:rPr lang="en-US" sz="1900" i="1" dirty="0">
                <a:latin typeface="Poor Richard" pitchFamily="18" charset="0"/>
              </a:rPr>
              <a:t>And be ashamed, -</a:t>
            </a:r>
          </a:p>
          <a:p>
            <a:pPr algn="ctr"/>
            <a:endParaRPr lang="en-US" sz="1900" i="1" dirty="0">
              <a:latin typeface="Poor Richard" pitchFamily="18" charset="0"/>
            </a:endParaRPr>
          </a:p>
          <a:p>
            <a:pPr algn="ctr"/>
            <a:r>
              <a:rPr lang="en-US" sz="1900" i="1" dirty="0">
                <a:latin typeface="Poor Richard" pitchFamily="18" charset="0"/>
              </a:rPr>
              <a:t>I, too, am America.</a:t>
            </a:r>
          </a:p>
        </p:txBody>
      </p:sp>
    </p:spTree>
    <p:extLst>
      <p:ext uri="{BB962C8B-B14F-4D97-AF65-F5344CB8AC3E}">
        <p14:creationId xmlns:p14="http://schemas.microsoft.com/office/powerpoint/2010/main" val="280816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6400" y="152401"/>
            <a:ext cx="891540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Poor Richard" pitchFamily="18" charset="0"/>
              </a:rPr>
              <a:t>One Way Ticket</a:t>
            </a:r>
            <a:r>
              <a:rPr lang="en-US" sz="2600" b="1" dirty="0">
                <a:effectLst>
                  <a:outerShdw blurRad="38100" dist="38100" dir="2700000" algn="tl">
                    <a:srgbClr val="000000">
                      <a:alpha val="43137"/>
                    </a:srgbClr>
                  </a:outerShdw>
                </a:effectLst>
                <a:latin typeface="Poor Richard" pitchFamily="18" charset="0"/>
              </a:rPr>
              <a:t>:</a:t>
            </a:r>
          </a:p>
        </p:txBody>
      </p:sp>
      <p:sp>
        <p:nvSpPr>
          <p:cNvPr id="4" name="TextBox 3"/>
          <p:cNvSpPr txBox="1"/>
          <p:nvPr/>
        </p:nvSpPr>
        <p:spPr>
          <a:xfrm>
            <a:off x="381000" y="730937"/>
            <a:ext cx="11582400" cy="6124754"/>
          </a:xfrm>
          <a:prstGeom prst="rect">
            <a:avLst/>
          </a:prstGeom>
          <a:noFill/>
        </p:spPr>
        <p:txBody>
          <a:bodyPr wrap="square" rtlCol="0">
            <a:spAutoFit/>
          </a:bodyPr>
          <a:lstStyle/>
          <a:p>
            <a:pPr algn="ctr"/>
            <a:r>
              <a:rPr lang="en-US" sz="1400" i="1" dirty="0">
                <a:latin typeface="Poor Richard" pitchFamily="18" charset="0"/>
              </a:rPr>
              <a:t>I pick up my life, </a:t>
            </a:r>
          </a:p>
          <a:p>
            <a:pPr algn="ctr"/>
            <a:r>
              <a:rPr lang="en-US" sz="1400" i="1" dirty="0">
                <a:latin typeface="Poor Richard" pitchFamily="18" charset="0"/>
              </a:rPr>
              <a:t>And take it with me, </a:t>
            </a:r>
          </a:p>
          <a:p>
            <a:pPr algn="ctr"/>
            <a:r>
              <a:rPr lang="en-US" sz="1400" i="1" dirty="0">
                <a:latin typeface="Poor Richard" pitchFamily="18" charset="0"/>
              </a:rPr>
              <a:t>And I put it down in </a:t>
            </a:r>
          </a:p>
          <a:p>
            <a:pPr algn="ctr"/>
            <a:r>
              <a:rPr lang="en-US" sz="1400" i="1" dirty="0">
                <a:latin typeface="Poor Richard" pitchFamily="18" charset="0"/>
              </a:rPr>
              <a:t>Chicago, Detroit, </a:t>
            </a:r>
          </a:p>
          <a:p>
            <a:pPr algn="ctr"/>
            <a:r>
              <a:rPr lang="en-US" sz="1400" i="1" dirty="0">
                <a:latin typeface="Poor Richard" pitchFamily="18" charset="0"/>
              </a:rPr>
              <a:t>Buffalo, Scranton, </a:t>
            </a:r>
          </a:p>
          <a:p>
            <a:pPr algn="ctr"/>
            <a:r>
              <a:rPr lang="en-US" sz="1400" i="1" dirty="0">
                <a:latin typeface="Poor Richard" pitchFamily="18" charset="0"/>
              </a:rPr>
              <a:t>Any place that is </a:t>
            </a:r>
          </a:p>
          <a:p>
            <a:pPr algn="ctr"/>
            <a:r>
              <a:rPr lang="en-US" sz="1400" i="1" dirty="0">
                <a:latin typeface="Poor Richard" pitchFamily="18" charset="0"/>
              </a:rPr>
              <a:t>North and East, </a:t>
            </a:r>
          </a:p>
          <a:p>
            <a:pPr algn="ctr"/>
            <a:r>
              <a:rPr lang="en-US" sz="1400" i="1" dirty="0">
                <a:latin typeface="Poor Richard" pitchFamily="18" charset="0"/>
              </a:rPr>
              <a:t>And not Dixie.</a:t>
            </a:r>
          </a:p>
          <a:p>
            <a:pPr algn="ctr"/>
            <a:r>
              <a:rPr lang="en-US" sz="1400" i="1" dirty="0">
                <a:latin typeface="Poor Richard" pitchFamily="18" charset="0"/>
              </a:rPr>
              <a:t>I pick up my life </a:t>
            </a:r>
          </a:p>
          <a:p>
            <a:pPr algn="ctr"/>
            <a:r>
              <a:rPr lang="en-US" sz="1400" i="1" dirty="0">
                <a:latin typeface="Poor Richard" pitchFamily="18" charset="0"/>
              </a:rPr>
              <a:t>And take it on the train, </a:t>
            </a:r>
          </a:p>
          <a:p>
            <a:pPr algn="ctr"/>
            <a:r>
              <a:rPr lang="en-US" sz="1400" i="1" dirty="0">
                <a:latin typeface="Poor Richard" pitchFamily="18" charset="0"/>
              </a:rPr>
              <a:t>To Los Angeles, Bakersfield, </a:t>
            </a:r>
          </a:p>
          <a:p>
            <a:pPr algn="ctr"/>
            <a:r>
              <a:rPr lang="en-US" sz="1400" i="1" dirty="0">
                <a:latin typeface="Poor Richard" pitchFamily="18" charset="0"/>
              </a:rPr>
              <a:t>Seattle, Oakland, Salt Lake </a:t>
            </a:r>
          </a:p>
          <a:p>
            <a:pPr algn="ctr"/>
            <a:r>
              <a:rPr lang="en-US" sz="1400" i="1" dirty="0">
                <a:latin typeface="Poor Richard" pitchFamily="18" charset="0"/>
              </a:rPr>
              <a:t>Any place that is </a:t>
            </a:r>
          </a:p>
          <a:p>
            <a:pPr algn="ctr"/>
            <a:r>
              <a:rPr lang="en-US" sz="1400" i="1" dirty="0">
                <a:latin typeface="Poor Richard" pitchFamily="18" charset="0"/>
              </a:rPr>
              <a:t>North and West, </a:t>
            </a:r>
          </a:p>
          <a:p>
            <a:pPr algn="ctr"/>
            <a:r>
              <a:rPr lang="en-US" sz="1400" i="1" dirty="0">
                <a:latin typeface="Poor Richard" pitchFamily="18" charset="0"/>
              </a:rPr>
              <a:t>And not South.</a:t>
            </a:r>
          </a:p>
          <a:p>
            <a:pPr algn="ctr"/>
            <a:r>
              <a:rPr lang="en-US" sz="1400" i="1" dirty="0">
                <a:latin typeface="Poor Richard" pitchFamily="18" charset="0"/>
              </a:rPr>
              <a:t>I am fed up </a:t>
            </a:r>
          </a:p>
          <a:p>
            <a:pPr algn="ctr"/>
            <a:r>
              <a:rPr lang="en-US" sz="1400" i="1" dirty="0">
                <a:latin typeface="Poor Richard" pitchFamily="18" charset="0"/>
              </a:rPr>
              <a:t>With Jim Crow laws, </a:t>
            </a:r>
          </a:p>
          <a:p>
            <a:pPr algn="ctr"/>
            <a:r>
              <a:rPr lang="en-US" sz="1400" i="1" dirty="0">
                <a:latin typeface="Poor Richard" pitchFamily="18" charset="0"/>
              </a:rPr>
              <a:t>People who are cruel </a:t>
            </a:r>
          </a:p>
          <a:p>
            <a:pPr algn="ctr"/>
            <a:r>
              <a:rPr lang="en-US" sz="1400" i="1" dirty="0">
                <a:latin typeface="Poor Richard" pitchFamily="18" charset="0"/>
              </a:rPr>
              <a:t>And afraid, </a:t>
            </a:r>
          </a:p>
          <a:p>
            <a:pPr algn="ctr"/>
            <a:r>
              <a:rPr lang="en-US" sz="1400" i="1" dirty="0">
                <a:latin typeface="Poor Richard" pitchFamily="18" charset="0"/>
              </a:rPr>
              <a:t>Who lynch and run, </a:t>
            </a:r>
          </a:p>
          <a:p>
            <a:pPr algn="ctr"/>
            <a:r>
              <a:rPr lang="en-US" sz="1400" i="1" dirty="0">
                <a:latin typeface="Poor Richard" pitchFamily="18" charset="0"/>
              </a:rPr>
              <a:t>Who are scared of me </a:t>
            </a:r>
          </a:p>
          <a:p>
            <a:pPr algn="ctr"/>
            <a:r>
              <a:rPr lang="en-US" sz="1400" i="1" dirty="0">
                <a:latin typeface="Poor Richard" pitchFamily="18" charset="0"/>
              </a:rPr>
              <a:t>And me of them</a:t>
            </a:r>
          </a:p>
          <a:p>
            <a:pPr algn="ctr"/>
            <a:r>
              <a:rPr lang="en-US" sz="1400" i="1" dirty="0">
                <a:latin typeface="Poor Richard" pitchFamily="18" charset="0"/>
              </a:rPr>
              <a:t>I pick up my life </a:t>
            </a:r>
          </a:p>
          <a:p>
            <a:pPr algn="ctr"/>
            <a:r>
              <a:rPr lang="en-US" sz="1400" i="1" dirty="0">
                <a:latin typeface="Poor Richard" pitchFamily="18" charset="0"/>
              </a:rPr>
              <a:t>And take it away </a:t>
            </a:r>
          </a:p>
          <a:p>
            <a:pPr algn="ctr"/>
            <a:r>
              <a:rPr lang="en-US" sz="1400" i="1" dirty="0">
                <a:latin typeface="Poor Richard" pitchFamily="18" charset="0"/>
              </a:rPr>
              <a:t>On a one-way ticket- </a:t>
            </a:r>
          </a:p>
          <a:p>
            <a:pPr algn="ctr"/>
            <a:r>
              <a:rPr lang="en-US" sz="1400" i="1" dirty="0">
                <a:latin typeface="Poor Richard" pitchFamily="18" charset="0"/>
              </a:rPr>
              <a:t>Gone up North </a:t>
            </a:r>
          </a:p>
          <a:p>
            <a:pPr algn="ctr"/>
            <a:r>
              <a:rPr lang="en-US" sz="1400" i="1" dirty="0">
                <a:latin typeface="Poor Richard" pitchFamily="18" charset="0"/>
              </a:rPr>
              <a:t>Gone out West </a:t>
            </a:r>
          </a:p>
          <a:p>
            <a:pPr algn="ctr"/>
            <a:r>
              <a:rPr lang="en-US" sz="1400" i="1" dirty="0">
                <a:latin typeface="Poor Richard" pitchFamily="18" charset="0"/>
              </a:rPr>
              <a:t>Gone</a:t>
            </a:r>
          </a:p>
        </p:txBody>
      </p:sp>
    </p:spTree>
    <p:extLst>
      <p:ext uri="{BB962C8B-B14F-4D97-AF65-F5344CB8AC3E}">
        <p14:creationId xmlns:p14="http://schemas.microsoft.com/office/powerpoint/2010/main" val="2357399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905232"/>
            <a:ext cx="10896600" cy="4278094"/>
          </a:xfrm>
          <a:prstGeom prst="rect">
            <a:avLst/>
          </a:prstGeom>
        </p:spPr>
        <p:txBody>
          <a:bodyPr wrap="square">
            <a:spAutoFit/>
          </a:bodyPr>
          <a:lstStyle/>
          <a:p>
            <a:r>
              <a:rPr lang="en-US" dirty="0">
                <a:latin typeface="Poor Richard" panose="02080502050505020702" pitchFamily="18" charset="0"/>
                <a:ea typeface="Calibri" panose="020F0502020204030204" pitchFamily="34" charset="0"/>
                <a:cs typeface="Times New Roman" panose="02020603050405020304" pitchFamily="18" charset="0"/>
              </a:rPr>
              <a:t>New York City was home to another notable African American names </a:t>
            </a:r>
            <a:r>
              <a:rPr lang="en-US" b="1" dirty="0">
                <a:latin typeface="Poor Richard" panose="02080502050505020702" pitchFamily="18" charset="0"/>
                <a:ea typeface="Calibri" panose="020F0502020204030204" pitchFamily="34" charset="0"/>
                <a:cs typeface="Times New Roman" panose="02020603050405020304" pitchFamily="18" charset="0"/>
              </a:rPr>
              <a:t>Marcus Garvey</a:t>
            </a:r>
            <a:r>
              <a:rPr lang="en-US" dirty="0">
                <a:latin typeface="Poor Richard" panose="02080502050505020702" pitchFamily="18" charset="0"/>
                <a:ea typeface="Calibri" panose="020F0502020204030204" pitchFamily="34" charset="0"/>
                <a:cs typeface="Times New Roman" panose="02020603050405020304" pitchFamily="18" charset="0"/>
              </a:rPr>
              <a:t>.  He came to NY from Jamaica in 1916 to establish a new headquarters for his </a:t>
            </a:r>
            <a:r>
              <a:rPr lang="en-US" b="1" dirty="0">
                <a:latin typeface="Poor Richard" panose="02080502050505020702" pitchFamily="18" charset="0"/>
                <a:ea typeface="Calibri" panose="020F0502020204030204" pitchFamily="34" charset="0"/>
                <a:cs typeface="Times New Roman" panose="02020603050405020304" pitchFamily="18" charset="0"/>
              </a:rPr>
              <a:t>Universal Negro Improvement Association (UNIA</a:t>
            </a:r>
            <a:r>
              <a:rPr lang="en-US" dirty="0">
                <a:latin typeface="Poor Richard" panose="02080502050505020702" pitchFamily="18" charset="0"/>
                <a:ea typeface="Calibri" panose="020F0502020204030204" pitchFamily="34" charset="0"/>
                <a:cs typeface="Times New Roman" panose="02020603050405020304" pitchFamily="18" charset="0"/>
              </a:rPr>
              <a:t>). This organization sought to build up African Americans’ self-respect. Its message of racial pride attracted masses of followers.  He urged his followers to “Motherland </a:t>
            </a:r>
            <a:r>
              <a:rPr lang="en-US" dirty="0" smtClean="0">
                <a:latin typeface="Poor Richard" panose="02080502050505020702" pitchFamily="18" charset="0"/>
                <a:ea typeface="Calibri" panose="020F0502020204030204" pitchFamily="34" charset="0"/>
                <a:cs typeface="Times New Roman" panose="02020603050405020304" pitchFamily="18" charset="0"/>
              </a:rPr>
              <a:t>Africa” by appealing to the black masses on the basis of racial pride  </a:t>
            </a:r>
            <a:r>
              <a:rPr lang="en-US" dirty="0">
                <a:latin typeface="Poor Richard" panose="02080502050505020702" pitchFamily="18" charset="0"/>
                <a:ea typeface="Calibri" panose="020F0502020204030204" pitchFamily="34" charset="0"/>
                <a:cs typeface="Times New Roman" panose="02020603050405020304" pitchFamily="18" charset="0"/>
              </a:rPr>
              <a:t>He also invested his money in the Black Star steamship line which eventually collapsed. And he was brought up on fraud charges. Despite this failure, Garvey’s ideas remained an inspiration to </a:t>
            </a:r>
            <a:r>
              <a:rPr lang="en-US" b="1" dirty="0">
                <a:latin typeface="Poor Richard" panose="02080502050505020702" pitchFamily="18" charset="0"/>
                <a:ea typeface="Calibri" panose="020F0502020204030204" pitchFamily="34" charset="0"/>
                <a:cs typeface="Times New Roman" panose="02020603050405020304" pitchFamily="18" charset="0"/>
              </a:rPr>
              <a:t>“black pride</a:t>
            </a:r>
            <a:r>
              <a:rPr lang="en-US" dirty="0">
                <a:latin typeface="Poor Richard" panose="02080502050505020702" pitchFamily="18" charset="0"/>
                <a:ea typeface="Calibri" panose="020F0502020204030204" pitchFamily="34" charset="0"/>
                <a:cs typeface="Times New Roman" panose="02020603050405020304" pitchFamily="18" charset="0"/>
              </a:rPr>
              <a:t>” movements</a:t>
            </a:r>
            <a:r>
              <a:rPr lang="en-US" dirty="0" smtClean="0">
                <a:latin typeface="Poor Richard" panose="02080502050505020702" pitchFamily="18" charset="0"/>
                <a:ea typeface="Calibri" panose="020F0502020204030204" pitchFamily="34" charset="0"/>
                <a:cs typeface="Times New Roman" panose="02020603050405020304" pitchFamily="18" charset="0"/>
              </a:rPr>
              <a:t>.; sometimes referred to as the “Back to Africa” Movement.  It would be there in Africa that they would be able to create their own civilization in their own homeland.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dirty="0">
                <a:latin typeface="Poor Richard" panose="02080502050505020702" pitchFamily="18" charset="0"/>
                <a:ea typeface="Calibri" panose="020F0502020204030204" pitchFamily="34" charset="0"/>
                <a:cs typeface="Times New Roman" panose="02020603050405020304" pitchFamily="18" charset="0"/>
              </a:rPr>
              <a:t>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endParaRPr lang="en-US" sz="2400" b="1" dirty="0" smtClean="0">
              <a:latin typeface="Poor Richard" panose="02080502050505020702" pitchFamily="18" charset="0"/>
              <a:ea typeface="Calibri" panose="020F0502020204030204" pitchFamily="34" charset="0"/>
              <a:cs typeface="Times New Roman" panose="02020603050405020304" pitchFamily="18" charset="0"/>
            </a:endParaRPr>
          </a:p>
          <a:p>
            <a:r>
              <a:rPr lang="en-US" sz="2400" b="1" dirty="0" smtClean="0">
                <a:latin typeface="Poor Richard" panose="02080502050505020702" pitchFamily="18" charset="0"/>
                <a:ea typeface="Calibri" panose="020F0502020204030204" pitchFamily="34" charset="0"/>
                <a:cs typeface="Times New Roman" panose="02020603050405020304" pitchFamily="18" charset="0"/>
              </a:rPr>
              <a:t>Closure</a:t>
            </a:r>
            <a:r>
              <a:rPr lang="en-US" sz="2400" b="1" dirty="0">
                <a:latin typeface="Poor Richard" panose="02080502050505020702" pitchFamily="18" charset="0"/>
                <a:ea typeface="Calibri" panose="020F0502020204030204" pitchFamily="34" charset="0"/>
                <a:cs typeface="Times New Roman" panose="02020603050405020304" pitchFamily="18" charset="0"/>
              </a:rPr>
              <a:t>: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2000" dirty="0">
                <a:latin typeface="Poor Richard" panose="02080502050505020702" pitchFamily="18" charset="0"/>
                <a:ea typeface="Calibri" panose="020F0502020204030204" pitchFamily="34" charset="0"/>
                <a:cs typeface="Times New Roman" panose="02020603050405020304" pitchFamily="18" charset="0"/>
              </a:rPr>
              <a:t>Define the Harlem Renaissance</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2000" dirty="0">
                <a:latin typeface="Poor Richard" panose="02080502050505020702" pitchFamily="18" charset="0"/>
                <a:ea typeface="Calibri" panose="020F0502020204030204" pitchFamily="34" charset="0"/>
                <a:cs typeface="Times New Roman" panose="02020603050405020304" pitchFamily="18" charset="0"/>
              </a:rPr>
              <a:t>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2000" dirty="0">
                <a:latin typeface="Poor Richard" panose="02080502050505020702" pitchFamily="18" charset="0"/>
                <a:ea typeface="Calibri" panose="020F0502020204030204" pitchFamily="34" charset="0"/>
                <a:cs typeface="Times New Roman" panose="02020603050405020304" pitchFamily="18" charset="0"/>
              </a:rPr>
              <a:t> </a:t>
            </a:r>
            <a:endParaRPr lang="en-US" sz="1600" dirty="0">
              <a:latin typeface="Comic Sans MS" panose="030F0702030302020204" pitchFamily="66" charset="0"/>
              <a:ea typeface="Calibri" panose="020F0502020204030204" pitchFamily="34" charset="0"/>
              <a:cs typeface="Times New Roman" panose="02020603050405020304" pitchFamily="18" charset="0"/>
            </a:endParaRPr>
          </a:p>
          <a:p>
            <a:r>
              <a:rPr lang="en-US" sz="2000" dirty="0">
                <a:latin typeface="Poor Richard" panose="02080502050505020702" pitchFamily="18" charset="0"/>
                <a:ea typeface="Calibri" panose="020F0502020204030204" pitchFamily="34" charset="0"/>
                <a:cs typeface="Times New Roman" panose="02020603050405020304" pitchFamily="18" charset="0"/>
              </a:rPr>
              <a:t>How might the conditions of this era contribute to the future problems facing African Americans?</a:t>
            </a:r>
            <a:endParaRPr lang="en-US" sz="16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37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940</Words>
  <Application>Microsoft Office PowerPoint</Application>
  <PresentationFormat>Widescreen</PresentationFormat>
  <Paragraphs>129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Comic Sans MS</vt:lpstr>
      <vt:lpstr>Poor Richard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Commack UFSD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Papandrea</dc:creator>
  <cp:lastModifiedBy>AnnMarie D'Orazi</cp:lastModifiedBy>
  <cp:revision>13</cp:revision>
  <dcterms:created xsi:type="dcterms:W3CDTF">2014-03-18T14:24:08Z</dcterms:created>
  <dcterms:modified xsi:type="dcterms:W3CDTF">2018-04-16T16:09:36Z</dcterms:modified>
</cp:coreProperties>
</file>