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39" r:id="rId5"/>
    <p:sldId id="262" r:id="rId6"/>
    <p:sldId id="340" r:id="rId7"/>
    <p:sldId id="341" r:id="rId8"/>
    <p:sldId id="265" r:id="rId9"/>
    <p:sldId id="342" r:id="rId10"/>
    <p:sldId id="266" r:id="rId11"/>
    <p:sldId id="352" r:id="rId12"/>
    <p:sldId id="343" r:id="rId13"/>
    <p:sldId id="344" r:id="rId14"/>
    <p:sldId id="345" r:id="rId15"/>
    <p:sldId id="270" r:id="rId16"/>
    <p:sldId id="279" r:id="rId17"/>
    <p:sldId id="273" r:id="rId18"/>
    <p:sldId id="256" r:id="rId19"/>
    <p:sldId id="347" r:id="rId20"/>
    <p:sldId id="354" r:id="rId21"/>
    <p:sldId id="346" r:id="rId22"/>
    <p:sldId id="271" r:id="rId23"/>
    <p:sldId id="355" r:id="rId24"/>
    <p:sldId id="337" r:id="rId25"/>
    <p:sldId id="269" r:id="rId26"/>
    <p:sldId id="280" r:id="rId27"/>
    <p:sldId id="260" r:id="rId28"/>
    <p:sldId id="356" r:id="rId29"/>
    <p:sldId id="348" r:id="rId30"/>
    <p:sldId id="275" r:id="rId31"/>
    <p:sldId id="276" r:id="rId32"/>
    <p:sldId id="27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00"/>
    <a:srgbClr val="99FF66"/>
    <a:srgbClr val="CC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94660"/>
  </p:normalViewPr>
  <p:slideViewPr>
    <p:cSldViewPr>
      <p:cViewPr varScale="1">
        <p:scale>
          <a:sx n="69" d="100"/>
          <a:sy n="69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15C85-70C7-C641-89A3-362D4A774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291EC-7B5A-E449-9A5B-20FF29AC4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ADE6D-81F7-024E-BAD8-6D3A0CE6A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97041-8271-3B4E-B5AD-D17528A80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43BB4-2782-E549-BC6E-19C0CAF10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146A0-D3D9-E144-8065-0D165C1C6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E266C-3C56-3345-A89C-AD89277DC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E121A-41F3-8946-A1FE-6A85F736D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8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5E93F-8377-9A44-9425-8A5D51873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4A6A5-D1A1-BB49-A206-7E9B46CAA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B50AA-4EE2-9E4E-87A5-AD27E0018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7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38222-9181-0349-937A-C15D44AB1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45B1CC-0754-704A-938A-F10FCFBF97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ved=0ahUKEwiS1-7dkMXLAhVLMj4KHQm9DAgQjRwIBw&amp;url=http://blog.nick-piper.com/&amp;bvm=bv.116954456,d.cWw&amp;psig=AFQjCNEwDAlmsDY7E130LbPpAP6NtUNwow&amp;ust=14582150352852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uact=8&amp;ved=0ahUKEwjF8bvpkcXLAhXB4D4KHbVzAP8QjRwIBw&amp;url=http://www.panoramio.com/photo/108259573&amp;bvm=bv.116954456,d.cWw&amp;psig=AFQjCNEwDAlmsDY7E130LbPpAP6NtUNwow&amp;ust=145821503528526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en.wikipedia.org/wiki/File:Quaidportrait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Papyrus"/>
                <a:cs typeface="Papyrus"/>
              </a:rPr>
              <a:t>Pre-AP World Throwback!</a:t>
            </a:r>
            <a:endParaRPr lang="en-US" sz="5400" b="1" dirty="0">
              <a:latin typeface="Papyrus"/>
              <a:cs typeface="Papyru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41148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44759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askerville Old Face" panose="02020602080505020303" pitchFamily="18" charset="0"/>
                <a:cs typeface="Arial" charset="0"/>
              </a:rPr>
              <a:t>The Indian National Congress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Maiandra GD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58881" cy="45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Indians marching off to war, to help defend the British, WWI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33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“If we would improve our status…it was our duty to win their help by standing by them in their hour of need.” </a:t>
            </a:r>
          </a:p>
          <a:p>
            <a:pPr eaLnBrk="1" hangingPunct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– Mohandas Gandhi, Indian political leader.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305800" cy="40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Baskerville Old Face" panose="02020602080505020303" pitchFamily="18" charset="0"/>
              </a:rPr>
              <a:t>The Amritsar Massacre 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THE SPARK – HRS: Causation </a:t>
            </a:r>
          </a:p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In </a:t>
            </a:r>
            <a:r>
              <a:rPr lang="en-US" dirty="0">
                <a:latin typeface="Baskerville Old Face" panose="02020602080505020303" pitchFamily="18" charset="0"/>
              </a:rPr>
              <a:t>1919, the British responded to cries for Indian independence by passing the </a:t>
            </a:r>
            <a:r>
              <a:rPr lang="en-US" dirty="0" err="1">
                <a:latin typeface="Baskerville Old Face" panose="02020602080505020303" pitchFamily="18" charset="0"/>
              </a:rPr>
              <a:t>Rowlatt</a:t>
            </a:r>
            <a:r>
              <a:rPr lang="en-US" dirty="0">
                <a:latin typeface="Baskerville Old Face" panose="02020602080505020303" pitchFamily="18" charset="0"/>
              </a:rPr>
              <a:t> Acts.  These laws allowed the government to jail protesters without trial for as long as two years.  To Western-educated Indians, denial of a trial by jury violated their individual rights- the same rights that the British supposedly had fought in World War I to protect.  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Baskerville Old Face" panose="02020602080505020303" pitchFamily="18" charset="0"/>
              </a:rPr>
              <a:t>The Amritsar Massacre 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THE EVENT </a:t>
            </a:r>
          </a:p>
          <a:p>
            <a:pPr marL="0" indent="0" algn="ctr">
              <a:buNone/>
            </a:pPr>
            <a:r>
              <a:rPr lang="en-US" b="1" dirty="0">
                <a:latin typeface="Baskerville Old Face" panose="02020602080505020303" pitchFamily="18" charset="0"/>
              </a:rPr>
              <a:t>To </a:t>
            </a:r>
            <a:r>
              <a:rPr lang="en-US" b="1" dirty="0" smtClean="0">
                <a:latin typeface="Baskerville Old Face" panose="02020602080505020303" pitchFamily="18" charset="0"/>
              </a:rPr>
              <a:t>protest the </a:t>
            </a:r>
            <a:r>
              <a:rPr lang="en-US" b="1" dirty="0" err="1" smtClean="0">
                <a:latin typeface="Baskerville Old Face" panose="02020602080505020303" pitchFamily="18" charset="0"/>
              </a:rPr>
              <a:t>Rowlatt</a:t>
            </a:r>
            <a:r>
              <a:rPr lang="en-US" b="1" dirty="0" smtClean="0">
                <a:latin typeface="Baskerville Old Face" panose="02020602080505020303" pitchFamily="18" charset="0"/>
              </a:rPr>
              <a:t> Acts, Hindus</a:t>
            </a:r>
            <a:r>
              <a:rPr lang="en-US" b="1" dirty="0">
                <a:latin typeface="Baskerville Old Face" panose="02020602080505020303" pitchFamily="18" charset="0"/>
              </a:rPr>
              <a:t>, Muslims, </a:t>
            </a:r>
            <a:r>
              <a:rPr lang="en-US" b="1" dirty="0" smtClean="0">
                <a:latin typeface="Baskerville Old Face" panose="02020602080505020303" pitchFamily="18" charset="0"/>
              </a:rPr>
              <a:t>and </a:t>
            </a:r>
            <a:r>
              <a:rPr lang="en-US" b="1" dirty="0" err="1" smtClean="0">
                <a:latin typeface="Baskerville Old Face" panose="02020602080505020303" pitchFamily="18" charset="0"/>
              </a:rPr>
              <a:t>Sihks</a:t>
            </a:r>
            <a:r>
              <a:rPr lang="en-US" b="1" dirty="0" smtClean="0">
                <a:latin typeface="Baskerville Old Face" panose="02020602080505020303" pitchFamily="18" charset="0"/>
              </a:rPr>
              <a:t> </a:t>
            </a:r>
            <a:r>
              <a:rPr lang="en-US" b="1" dirty="0">
                <a:latin typeface="Baskerville Old Face" panose="02020602080505020303" pitchFamily="18" charset="0"/>
              </a:rPr>
              <a:t>flocked to Amritsar, </a:t>
            </a:r>
            <a:r>
              <a:rPr lang="en-US" b="1" dirty="0" smtClean="0">
                <a:latin typeface="Baskerville Old Face" panose="02020602080505020303" pitchFamily="18" charset="0"/>
              </a:rPr>
              <a:t>an Indian </a:t>
            </a:r>
            <a:r>
              <a:rPr lang="en-US" b="1" dirty="0">
                <a:latin typeface="Baskerville Old Face" panose="02020602080505020303" pitchFamily="18" charset="0"/>
              </a:rPr>
              <a:t>city.  </a:t>
            </a:r>
            <a:r>
              <a:rPr lang="en-US" b="1" dirty="0" smtClean="0">
                <a:latin typeface="Baskerville Old Face" panose="02020602080505020303" pitchFamily="18" charset="0"/>
              </a:rPr>
              <a:t>They intended </a:t>
            </a:r>
            <a:r>
              <a:rPr lang="en-US" b="1" dirty="0">
                <a:latin typeface="Baskerville Old Face" panose="02020602080505020303" pitchFamily="18" charset="0"/>
              </a:rPr>
              <a:t>to fast and pray and to listen to political speeches.  The demonstration was viewed as a nationalist outburst by the British, and British troops fired on the crowd without warning.  </a:t>
            </a:r>
            <a:r>
              <a:rPr lang="en-US" dirty="0">
                <a:latin typeface="Baskerville Old Face" panose="02020602080505020303" pitchFamily="18" charset="0"/>
              </a:rPr>
              <a:t>The shooting in the enclosed courtyard continued for ten minutes.  Official reports showed nearly 400 Indians died and about 1,200 were wounded.  </a:t>
            </a: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Baskerville Old Face" panose="02020602080505020303" pitchFamily="18" charset="0"/>
              </a:rPr>
              <a:t>The Amritsar Massacre </a:t>
            </a:r>
            <a:endParaRPr lang="en-US" sz="54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HRS: CCOT</a:t>
            </a: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Baskerville Old Face" panose="02020602080505020303" pitchFamily="18" charset="0"/>
              </a:rPr>
              <a:t>News of the </a:t>
            </a:r>
            <a:r>
              <a:rPr lang="en-US" dirty="0" smtClean="0">
                <a:latin typeface="Baskerville Old Face" panose="02020602080505020303" pitchFamily="18" charset="0"/>
              </a:rPr>
              <a:t>slaughter sparked </a:t>
            </a:r>
            <a:r>
              <a:rPr lang="en-US" dirty="0">
                <a:latin typeface="Baskerville Old Face" panose="02020602080505020303" pitchFamily="18" charset="0"/>
              </a:rPr>
              <a:t>an explosion of anger across India.  </a:t>
            </a:r>
            <a:r>
              <a:rPr lang="en-US" b="1" dirty="0">
                <a:latin typeface="Baskerville Old Face" panose="02020602080505020303" pitchFamily="18" charset="0"/>
              </a:rPr>
              <a:t>Almost overnight, millions of Indians changed from loyal British subjects into nationalists who demanded independence. </a:t>
            </a:r>
          </a:p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askerville Old Face" panose="02020602080505020303" pitchFamily="18" charset="0"/>
                <a:cs typeface="Arial" charset="0"/>
              </a:rPr>
              <a:t>Summary Question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508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52400" y="129540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Baskerville Old Face" panose="02020602080505020303" pitchFamily="18" charset="0"/>
              </a:rPr>
              <a:t>How do you think the independence of India effect global history in the 20</a:t>
            </a:r>
            <a:r>
              <a:rPr lang="en-US" sz="2800" b="1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2800" b="1" dirty="0" smtClean="0">
                <a:latin typeface="Baskerville Old Face" panose="02020602080505020303" pitchFamily="18" charset="0"/>
              </a:rPr>
              <a:t> and 21</a:t>
            </a:r>
            <a:r>
              <a:rPr lang="en-US" sz="2800" b="1" baseline="30000" dirty="0" smtClean="0">
                <a:latin typeface="Baskerville Old Face" panose="02020602080505020303" pitchFamily="18" charset="0"/>
              </a:rPr>
              <a:t>st</a:t>
            </a:r>
            <a:r>
              <a:rPr lang="en-US" sz="2800" b="1" dirty="0" smtClean="0">
                <a:latin typeface="Baskerville Old Face" panose="02020602080505020303" pitchFamily="18" charset="0"/>
              </a:rPr>
              <a:t> centuries?  Try to address at least three of the five AP World Themes in your response.  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Baskerville Old Face" panose="02020602080505020303" pitchFamily="18" charset="0"/>
                <a:cs typeface="Arial" charset="0"/>
              </a:rPr>
              <a:t>The Amritsar Massacre </a:t>
            </a:r>
            <a:r>
              <a:rPr lang="en-US" sz="3200" b="1" dirty="0" smtClean="0">
                <a:latin typeface="Baskerville Old Face" panose="02020602080505020303" pitchFamily="18" charset="0"/>
                <a:cs typeface="Arial" charset="0"/>
              </a:rPr>
              <a:t>ignited </a:t>
            </a:r>
            <a:r>
              <a:rPr lang="en-US" sz="3200" b="1" dirty="0">
                <a:latin typeface="Baskerville Old Face" panose="02020602080505020303" pitchFamily="18" charset="0"/>
                <a:cs typeface="Arial" charset="0"/>
              </a:rPr>
              <a:t>cries for Indian independence. </a:t>
            </a:r>
          </a:p>
        </p:txBody>
      </p:sp>
      <p:pic>
        <p:nvPicPr>
          <p:cNvPr id="7" name="Picture 2" descr="http://blog.nick-piper.com/images/amritsar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73" y="2653143"/>
            <a:ext cx="3682999" cy="342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panoramio.com/photos/large/1082595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043545"/>
            <a:ext cx="4949826" cy="4333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8799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85800" y="38100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>
                <a:solidFill>
                  <a:srgbClr val="000090"/>
                </a:solidFill>
                <a:latin typeface="Comic Sans MS" charset="0"/>
              </a:rPr>
              <a:t>Let’s hop in our time machine and head back to the 1770’s, and to the American 13 Colonies…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1447800"/>
            <a:ext cx="381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800000"/>
                </a:solidFill>
                <a:latin typeface="Comic Sans MS" charset="0"/>
              </a:rPr>
              <a:t>The Colonists sought political change, and complete independence from Great Britain</a:t>
            </a:r>
            <a:r>
              <a:rPr lang="en-US" b="1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6900"/>
            <a:ext cx="6472238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06688"/>
            <a:ext cx="7620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855" y="1454150"/>
            <a:ext cx="55487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800000"/>
                </a:solidFill>
                <a:latin typeface="Comic Sans MS" charset="0"/>
              </a:rPr>
              <a:t>But ultimately the Colonists felt that their approach needed to change…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762000"/>
          </a:xfrm>
        </p:spPr>
        <p:txBody>
          <a:bodyPr/>
          <a:lstStyle/>
          <a:p>
            <a:r>
              <a:rPr lang="en-US" sz="2000" b="1" u="sng" dirty="0">
                <a:solidFill>
                  <a:srgbClr val="000090"/>
                </a:solidFill>
                <a:latin typeface="Baskerville Old Face" panose="02020602080505020303" pitchFamily="18" charset="0"/>
                <a:cs typeface="Arial" charset="0"/>
              </a:rPr>
              <a:t>Essential Question: </a:t>
            </a:r>
            <a:r>
              <a:rPr lang="en-US" sz="2000" b="1" dirty="0">
                <a:solidFill>
                  <a:srgbClr val="000090"/>
                </a:solidFill>
                <a:latin typeface="Baskerville Old Face" panose="02020602080505020303" pitchFamily="18" charset="0"/>
                <a:cs typeface="Arial" charset="0"/>
              </a:rPr>
              <a:t>What is the most effective method for bringing political and social change?</a:t>
            </a:r>
            <a:r>
              <a:rPr lang="en-US" sz="2000" b="1" dirty="0">
                <a:latin typeface="Baskerville Old Face" panose="02020602080505020303" pitchFamily="18" charset="0"/>
                <a:cs typeface="Arial" charset="0"/>
              </a:rPr>
              <a:t/>
            </a:r>
            <a:br>
              <a:rPr lang="en-US" sz="2000" b="1" dirty="0">
                <a:latin typeface="Baskerville Old Face" panose="02020602080505020303" pitchFamily="18" charset="0"/>
                <a:cs typeface="Arial" charset="0"/>
              </a:rPr>
            </a:br>
            <a:r>
              <a:rPr lang="en-US" sz="2000" b="1" dirty="0">
                <a:latin typeface="Baskerville Old Face" panose="02020602080505020303" pitchFamily="18" charset="0"/>
                <a:cs typeface="Arial" charset="0"/>
              </a:rPr>
              <a:t/>
            </a:r>
            <a:br>
              <a:rPr lang="en-US" sz="2000" b="1" dirty="0">
                <a:latin typeface="Baskerville Old Face" panose="02020602080505020303" pitchFamily="18" charset="0"/>
                <a:cs typeface="Arial" charset="0"/>
              </a:rPr>
            </a:br>
            <a:r>
              <a:rPr lang="en-US" sz="2000" b="1" u="sng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  <a:t>Aim</a:t>
            </a:r>
            <a:r>
              <a:rPr lang="en-US" sz="2000" b="1" u="sng" dirty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  <a:t>How 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  <a:t>successful was Gandhi in </a:t>
            </a:r>
            <a:r>
              <a:rPr lang="en-US" sz="2000" b="1" dirty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  <a:t>leading India’s movement for independence?</a:t>
            </a:r>
            <a:br>
              <a:rPr lang="en-US" sz="2000" b="1" dirty="0">
                <a:solidFill>
                  <a:srgbClr val="FF0000"/>
                </a:solidFill>
                <a:latin typeface="Baskerville Old Face" panose="02020602080505020303" pitchFamily="18" charset="0"/>
                <a:cs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Baskerville Old Face" panose="02020602080505020303" pitchFamily="18" charset="0"/>
                <a:cs typeface="Arial" charset="0"/>
              </a:rPr>
              <a:t>Brainstorm </a:t>
            </a:r>
            <a:r>
              <a:rPr lang="en-US" sz="20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charset="0"/>
              </a:rPr>
              <a:t>revolutions that we have studied that have focused on bringing political change.</a:t>
            </a:r>
          </a:p>
        </p:txBody>
      </p:sp>
      <p:pic>
        <p:nvPicPr>
          <p:cNvPr id="13315" name="Picture 6" descr="ANd9GcQWp4A3Lare_iBDvtyBTkg3EBEKwvS-LysxaZCmzYP6GUQEiE2Er-b8p9If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448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436629"/>
            <a:ext cx="8229600" cy="4401205"/>
          </a:xfrm>
          <a:solidFill>
            <a:srgbClr val="99FF99"/>
          </a:solidFill>
        </p:spPr>
        <p:txBody>
          <a:bodyPr anchor="ctr">
            <a:spAutoFit/>
          </a:bodyPr>
          <a:lstStyle/>
          <a:p>
            <a:pPr lvl="0"/>
            <a:r>
              <a:rPr lang="en-US" sz="2800" dirty="0">
                <a:latin typeface="Maiandra GD" panose="020E0502030308020204" pitchFamily="34" charset="0"/>
              </a:rPr>
              <a:t>What made Amritsar a turning point in the Indian nationalist movement?</a:t>
            </a:r>
          </a:p>
          <a:p>
            <a:pPr lvl="0"/>
            <a:r>
              <a:rPr lang="en-US" sz="2800" dirty="0" smtClean="0">
                <a:latin typeface="Maiandra GD" panose="020E0502030308020204" pitchFamily="34" charset="0"/>
              </a:rPr>
              <a:t>What </a:t>
            </a:r>
            <a:r>
              <a:rPr lang="en-US" sz="2800" dirty="0">
                <a:latin typeface="Maiandra GD" panose="020E0502030308020204" pitchFamily="34" charset="0"/>
              </a:rPr>
              <a:t>is civil disobedience</a:t>
            </a:r>
            <a:r>
              <a:rPr lang="en-US" sz="2800" dirty="0" smtClean="0">
                <a:latin typeface="Maiandra GD" panose="020E0502030308020204" pitchFamily="34" charset="0"/>
              </a:rPr>
              <a:t>?</a:t>
            </a:r>
            <a:r>
              <a:rPr lang="en-US" sz="2800" dirty="0">
                <a:latin typeface="Maiandra GD" panose="020E0502030308020204" pitchFamily="34" charset="0"/>
              </a:rPr>
              <a:t> </a:t>
            </a:r>
          </a:p>
          <a:p>
            <a:pPr lvl="0"/>
            <a:r>
              <a:rPr lang="en-US" sz="2800" dirty="0">
                <a:latin typeface="Maiandra GD" panose="020E0502030308020204" pitchFamily="34" charset="0"/>
              </a:rPr>
              <a:t>What types of non-violent actions did Gandhi use during India’s struggle for independence</a:t>
            </a:r>
            <a:r>
              <a:rPr lang="en-US" sz="2800" dirty="0" smtClean="0">
                <a:latin typeface="Maiandra GD" panose="020E0502030308020204" pitchFamily="34" charset="0"/>
              </a:rPr>
              <a:t>? </a:t>
            </a:r>
          </a:p>
          <a:p>
            <a:pPr lvl="0"/>
            <a:r>
              <a:rPr lang="en-US" sz="2800" dirty="0" smtClean="0">
                <a:latin typeface="Maiandra GD" panose="020E0502030308020204" pitchFamily="34" charset="0"/>
              </a:rPr>
              <a:t>Was the civil disobedience campaign successful?</a:t>
            </a:r>
            <a:endParaRPr lang="en-US" sz="2800" dirty="0">
              <a:latin typeface="Maiandra GD" panose="020E0502030308020204" pitchFamily="34" charset="0"/>
            </a:endParaRPr>
          </a:p>
          <a:p>
            <a:pPr lvl="0"/>
            <a:r>
              <a:rPr lang="en-US" sz="2800" dirty="0">
                <a:latin typeface="Maiandra GD" panose="020E0502030308020204" pitchFamily="34" charset="0"/>
              </a:rPr>
              <a:t>What were the similarities between Mohandas Gandhi and Muhammad Ali Jinnah</a:t>
            </a:r>
            <a:r>
              <a:rPr lang="en-US" sz="2800" dirty="0" smtClean="0">
                <a:latin typeface="Maiandra GD" panose="020E0502030308020204" pitchFamily="34" charset="0"/>
              </a:rPr>
              <a:t>?</a:t>
            </a:r>
            <a:endParaRPr lang="en-US" sz="2800" dirty="0">
              <a:latin typeface="Maiandra GD" panose="020E0502030308020204" pitchFamily="34" charset="0"/>
            </a:endParaRPr>
          </a:p>
          <a:p>
            <a:pPr lvl="0"/>
            <a:r>
              <a:rPr lang="en-US" sz="2800" dirty="0">
                <a:latin typeface="Maiandra GD" panose="020E0502030308020204" pitchFamily="34" charset="0"/>
              </a:rPr>
              <a:t>Why was India partitioned? </a:t>
            </a:r>
          </a:p>
        </p:txBody>
      </p:sp>
    </p:spTree>
    <p:extLst>
      <p:ext uri="{BB962C8B-B14F-4D97-AF65-F5344CB8AC3E}">
        <p14:creationId xmlns:p14="http://schemas.microsoft.com/office/powerpoint/2010/main" val="22796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ast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1"/>
            <a:ext cx="502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7239000" cy="838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effectLst>
                  <a:outerShdw blurRad="63500" dist="53882" dir="2700000" algn="ctr" rotWithShape="0">
                    <a:srgbClr val="C0C0C0">
                      <a:alpha val="79999"/>
                    </a:srgbClr>
                  </a:outerShdw>
                </a:effectLst>
                <a:latin typeface="Sylfaen"/>
                <a:ea typeface="Sylfaen"/>
                <a:cs typeface="Sylfaen"/>
              </a:rPr>
              <a:t>The Caste System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4343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Linked to Hindu beliefs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Caste determined by birth</a:t>
            </a:r>
          </a:p>
          <a:p>
            <a:pPr algn="ctr">
              <a:buFontTx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One could strive to be in a   higher caste in their next life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Rules governed every aspect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life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Even though it has inequalities, it helped keep social order.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Gave people a sense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identity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ahatma-gandhi-ji-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13"/>
            <a:ext cx="9144000" cy="72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ndia_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25413"/>
            <a:ext cx="104394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556000"/>
            <a:ext cx="44799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763"/>
            <a:ext cx="4614862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4437"/>
            <a:ext cx="42545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4876800" y="76200"/>
            <a:ext cx="403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Maiandra GD" charset="0"/>
              </a:rPr>
              <a:t>Civil Disobedience: </a:t>
            </a:r>
            <a:r>
              <a:rPr lang="en-US" dirty="0">
                <a:latin typeface="Maiandra GD" charset="0"/>
              </a:rPr>
              <a:t>Deliberately and publically refusing to obey unjust laws, using non violent means</a:t>
            </a:r>
            <a:r>
              <a:rPr lang="en-US" dirty="0" smtClean="0">
                <a:latin typeface="Maiandra GD" charset="0"/>
              </a:rPr>
              <a:t>.  For example, wearing homespun clothing, rather than British produced textiles.  </a:t>
            </a:r>
            <a:endParaRPr lang="en-US" dirty="0">
              <a:latin typeface="Maiandra GD" charset="0"/>
            </a:endParaRPr>
          </a:p>
          <a:p>
            <a:pPr algn="ctr" eaLnBrk="1" hangingPunct="1"/>
            <a:endParaRPr lang="en-US" sz="1200" b="1" dirty="0">
              <a:latin typeface="Maiandra GD" charset="0"/>
            </a:endParaRPr>
          </a:p>
          <a:p>
            <a:pPr algn="ctr" eaLnBrk="1" hangingPunct="1"/>
            <a:r>
              <a:rPr lang="en-US" sz="2400" b="1" dirty="0">
                <a:latin typeface="Maiandra GD" charset="0"/>
              </a:rPr>
              <a:t>Gandhi </a:t>
            </a:r>
            <a:r>
              <a:rPr lang="en-US" sz="2400" b="1" dirty="0" smtClean="0">
                <a:latin typeface="Maiandra GD" charset="0"/>
              </a:rPr>
              <a:t>leads </a:t>
            </a:r>
            <a:r>
              <a:rPr lang="en-US" sz="2400" b="1" dirty="0">
                <a:latin typeface="Maiandra GD" charset="0"/>
              </a:rPr>
              <a:t>the Salt March to boycott the British monopoly on salt production.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582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b="1" smtClean="0">
                <a:latin typeface="Bookman Old Style" panose="02050604050505020204" pitchFamily="18" charset="0"/>
              </a:rPr>
              <a:t>	</a:t>
            </a:r>
            <a:endParaRPr lang="en-US" altLang="en-US" sz="4000" b="1" smtClean="0">
              <a:latin typeface="Bookman Old Style" panose="02050604050505020204" pitchFamily="18" charset="0"/>
            </a:endParaRPr>
          </a:p>
        </p:txBody>
      </p:sp>
      <p:pic>
        <p:nvPicPr>
          <p:cNvPr id="9219" name="Picture 7" descr="gand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423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salt%2520march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7600" y="898236"/>
            <a:ext cx="6908799" cy="5181599"/>
          </a:xfrm>
        </p:spPr>
      </p:pic>
    </p:spTree>
    <p:extLst>
      <p:ext uri="{BB962C8B-B14F-4D97-AF65-F5344CB8AC3E}">
        <p14:creationId xmlns:p14="http://schemas.microsoft.com/office/powerpoint/2010/main" val="3343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latin typeface="Maiandra GD" charset="0"/>
                <a:cs typeface="Arial" charset="0"/>
              </a:rPr>
              <a:t>Who was Mohandas Gandhi?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114800" cy="4525963"/>
          </a:xfrm>
        </p:spPr>
        <p:txBody>
          <a:bodyPr/>
          <a:lstStyle/>
          <a:p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An Indian Hindu</a:t>
            </a: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Studied law in London</a:t>
            </a:r>
          </a:p>
          <a:p>
            <a:pPr marL="0" indent="0">
              <a:buNone/>
            </a:pPr>
            <a:endParaRPr lang="en-US" sz="1800" b="1" dirty="0" smtClean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P</a:t>
            </a:r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racticed law in and advocated civil disobedience in South Africa. </a:t>
            </a:r>
          </a:p>
          <a:p>
            <a:pPr marL="0" indent="0">
              <a:buNone/>
            </a:pPr>
            <a:endParaRPr lang="en-US" sz="1800" b="1" dirty="0" smtClean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Nationalist </a:t>
            </a:r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Leader</a:t>
            </a: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Drew inspiration from all major religions and their teachings.</a:t>
            </a: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Policy of Noncooperation with the British government:</a:t>
            </a:r>
          </a:p>
          <a:p>
            <a:pPr lvl="1"/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Boycott British goods, services, influence.</a:t>
            </a:r>
          </a:p>
          <a:p>
            <a:pPr lvl="1"/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95400"/>
            <a:ext cx="4343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Maiandra GD" charset="0"/>
                <a:cs typeface="Arial" charset="0"/>
              </a:rPr>
              <a:t>Who </a:t>
            </a:r>
            <a:r>
              <a:rPr lang="en-US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Maiandra GD" charset="0"/>
                <a:cs typeface="Arial" charset="0"/>
              </a:rPr>
              <a:t>was Muhammad Ali Jinnah?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latin typeface="Maiandra GD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572000" cy="4525963"/>
          </a:xfrm>
        </p:spPr>
        <p:txBody>
          <a:bodyPr/>
          <a:lstStyle/>
          <a:p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An Indian </a:t>
            </a:r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Muslim</a:t>
            </a:r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Studied law in London</a:t>
            </a:r>
          </a:p>
          <a:p>
            <a:pPr marL="0" indent="0">
              <a:buNone/>
            </a:pPr>
            <a:endParaRPr lang="en-US" sz="1800" b="1" dirty="0" smtClean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Nationalist Leader, who originally advocated Muslim and Hindu unity in achieving Indian independence.  </a:t>
            </a: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However, later rejected the Indian National Congress’s support of Gandhi’s </a:t>
            </a:r>
            <a:r>
              <a:rPr lang="en-US" sz="1800" b="1" i="1" dirty="0" err="1" smtClean="0">
                <a:latin typeface="Papyrus" panose="03070502060502030205" pitchFamily="66" charset="0"/>
                <a:cs typeface="Arial" charset="0"/>
              </a:rPr>
              <a:t>satyagraha</a:t>
            </a:r>
            <a:r>
              <a:rPr lang="en-US" sz="1800" b="1" i="1" dirty="0" smtClean="0">
                <a:latin typeface="Papyrus" panose="03070502060502030205" pitchFamily="66" charset="0"/>
                <a:cs typeface="Arial" charset="0"/>
              </a:rPr>
              <a:t>,</a:t>
            </a:r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 non-violent resistance.</a:t>
            </a:r>
          </a:p>
          <a:p>
            <a:endParaRPr lang="en-US" sz="1800" b="1" dirty="0">
              <a:latin typeface="Papyrus" panose="03070502060502030205" pitchFamily="66" charset="0"/>
              <a:cs typeface="Arial" charset="0"/>
            </a:endParaRPr>
          </a:p>
          <a:p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Therefore, </a:t>
            </a:r>
            <a:r>
              <a:rPr lang="en-US" sz="1800" b="1" dirty="0">
                <a:latin typeface="Papyrus" panose="03070502060502030205" pitchFamily="66" charset="0"/>
                <a:cs typeface="Arial" charset="0"/>
              </a:rPr>
              <a:t>a</a:t>
            </a:r>
            <a:r>
              <a:rPr lang="en-US" sz="1800" b="1" dirty="0" smtClean="0">
                <a:latin typeface="Papyrus" panose="03070502060502030205" pitchFamily="66" charset="0"/>
                <a:cs typeface="Arial" charset="0"/>
              </a:rPr>
              <a:t>dvocated for the creation of a Muslim state- Pakistan, and as the new nation’s first Governor-General, helped to establish the new government.  </a:t>
            </a:r>
            <a:endParaRPr lang="en-US" sz="1800" b="1" dirty="0">
              <a:latin typeface="Papyrus" panose="03070502060502030205" pitchFamily="66" charset="0"/>
              <a:cs typeface="Arial" charset="0"/>
            </a:endParaRPr>
          </a:p>
        </p:txBody>
      </p:sp>
      <p:pic>
        <p:nvPicPr>
          <p:cNvPr id="5122" name="Picture 2" descr="A view of Jinnah's face late in life">
            <a:hlinkClick r:id="rId2" tooltip="A view of Jinnah's face late in lif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79" y="1219200"/>
            <a:ext cx="3890621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9600" y="114156"/>
            <a:ext cx="3200400" cy="6324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b="1" dirty="0" smtClean="0">
                <a:latin typeface="Papyrus" panose="03070502060502030205" pitchFamily="66" charset="0"/>
                <a:cs typeface="Comic Sans MS" charset="0"/>
              </a:rPr>
              <a:t>As India and Pakistan gained </a:t>
            </a:r>
            <a:r>
              <a:rPr lang="en-US" sz="2000" b="1" dirty="0">
                <a:latin typeface="Papyrus" panose="03070502060502030205" pitchFamily="66" charset="0"/>
                <a:cs typeface="Comic Sans MS" charset="0"/>
              </a:rPr>
              <a:t>total independence in 1947.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Papyrus" panose="03070502060502030205" pitchFamily="66" charset="0"/>
                <a:cs typeface="Comic Sans MS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>
                <a:latin typeface="Papyrus" panose="03070502060502030205" pitchFamily="66" charset="0"/>
                <a:cs typeface="Comic Sans MS" charset="0"/>
              </a:rPr>
              <a:t>Tensions between </a:t>
            </a:r>
            <a:r>
              <a:rPr lang="en-US" sz="2000" b="1" dirty="0">
                <a:latin typeface="Papyrus" panose="03070502060502030205" pitchFamily="66" charset="0"/>
                <a:cs typeface="Comic Sans MS" charset="0"/>
              </a:rPr>
              <a:t>Muslims and </a:t>
            </a:r>
            <a:r>
              <a:rPr lang="en-US" sz="2000" b="1" dirty="0" smtClean="0">
                <a:latin typeface="Papyrus" panose="03070502060502030205" pitchFamily="66" charset="0"/>
                <a:cs typeface="Comic Sans MS" charset="0"/>
              </a:rPr>
              <a:t>Hindus existed over representation in government..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dirty="0">
              <a:latin typeface="Papyrus" panose="03070502060502030205" pitchFamily="66" charset="0"/>
              <a:cs typeface="Comic Sans MS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anose="03070502060502030205" pitchFamily="66" charset="0"/>
                <a:cs typeface="Comic Sans MS" charset="0"/>
              </a:rPr>
              <a:t>**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anose="03070502060502030205" pitchFamily="66" charset="0"/>
                <a:cs typeface="Comic Sans MS" charset="0"/>
              </a:rPr>
              <a:t>INDIA WAS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anose="03070502060502030205" pitchFamily="66" charset="0"/>
                <a:cs typeface="Comic Sans MS" charset="0"/>
              </a:rPr>
              <a:t>PARTITIONED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anose="03070502060502030205" pitchFamily="66" charset="0"/>
                <a:cs typeface="Comic Sans MS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anose="03070502060502030205" pitchFamily="66" charset="0"/>
                <a:cs typeface="Comic Sans MS" charset="0"/>
              </a:rPr>
              <a:t>**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dirty="0">
              <a:latin typeface="Papyrus" panose="03070502060502030205" pitchFamily="66" charset="0"/>
              <a:cs typeface="Comic Sans MS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>
                <a:latin typeface="Papyrus" panose="03070502060502030205" pitchFamily="66" charset="0"/>
                <a:cs typeface="Comic Sans MS" charset="0"/>
              </a:rPr>
              <a:t>Pakistan was created as a separate state for Muslims.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dirty="0">
              <a:latin typeface="Papyrus" panose="03070502060502030205" pitchFamily="66" charset="0"/>
              <a:cs typeface="Comic Sans MS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>
                <a:latin typeface="Papyrus" panose="03070502060502030205" pitchFamily="66" charset="0"/>
                <a:cs typeface="Comic Sans MS" charset="0"/>
              </a:rPr>
              <a:t>Gandhi worked to stop the carnage between Hindus and Muslims, but was assassinated by a Hindu extremist. </a:t>
            </a:r>
          </a:p>
        </p:txBody>
      </p:sp>
      <p:pic>
        <p:nvPicPr>
          <p:cNvPr id="4" name="Picture 5" descr="http://www.atlasofbritempire.com/uploads/BE_Individual_Maps_-_Indi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7229"/>
            <a:ext cx="556260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ndia-post%2520par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20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kash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59125"/>
            <a:ext cx="42672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6196" y="228601"/>
          <a:ext cx="8915408" cy="6400799"/>
        </p:xfrm>
        <a:graphic>
          <a:graphicData uri="http://schemas.openxmlformats.org/drawingml/2006/table">
            <a:tbl>
              <a:tblPr/>
              <a:tblGrid>
                <a:gridCol w="111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10346">
                <a:tc>
                  <a:txBody>
                    <a:bodyPr/>
                    <a:lstStyle/>
                    <a:p>
                      <a:r>
                        <a:rPr lang="en-US" sz="1300" dirty="0"/>
                        <a:t>Religious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group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1951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1961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1971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1981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1991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/>
                        <a:t>2001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Population</a:t>
                      </a:r>
                      <a:br>
                        <a:rPr lang="en-US" sz="1300" dirty="0"/>
                      </a:br>
                      <a:r>
                        <a:rPr lang="en-US" sz="1300" dirty="0"/>
                        <a:t>% </a:t>
                      </a:r>
                      <a:r>
                        <a:rPr lang="en-US" sz="1300" b="1" dirty="0" smtClean="0"/>
                        <a:t>2011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Hinduism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84.1%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83.45%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82.73%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82.30%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81.53%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80.46%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79.80%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5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Islam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9.8%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10.69%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11.21%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11.75%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12.61%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13.43%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14.23%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Christianity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2.44%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2.60%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2.44%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2.32%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2.34%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2.30%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5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Sikhism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7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1.79%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1.79%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1.89%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1.92%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1.94%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1.87%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1.72%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Buddhism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0.77%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0.77%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52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Jainism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A2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0.46%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0.46%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0.48%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0.47%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0.40%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0.41%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0.37%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0346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Other religions / No religion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0.43%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0.41%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0.42%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0.44%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0.72%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0.9%</a:t>
                      </a:r>
                    </a:p>
                  </a:txBody>
                  <a:tcPr marL="68575" marR="68575" marT="34288" marB="3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7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5513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8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52400"/>
            <a:ext cx="8610600" cy="1371600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charset="0"/>
              </a:rPr>
              <a:t>In a region with over 1.3 billion people, which problem do you think is the most pressing issue to the </a:t>
            </a:r>
            <a:r>
              <a:rPr lang="en-US" sz="2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charset="0"/>
              </a:rPr>
              <a:t>world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charset="0"/>
              </a:rPr>
              <a:t>?  Explain </a:t>
            </a:r>
            <a:r>
              <a:rPr lang="en-US" sz="2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charset="0"/>
              </a:rPr>
              <a:t>why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Maiandra GD" charset="0"/>
                <a:cs typeface="Arial" charset="0"/>
              </a:rPr>
              <a:t>Overpopulation in India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6096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21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905000" y="21127"/>
            <a:ext cx="72390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Baskerville Old Face" panose="02020602080505020303" pitchFamily="18" charset="0"/>
              </a:rPr>
              <a:t>Choose ONE of the following questions to </a:t>
            </a:r>
            <a:r>
              <a:rPr lang="en-US" sz="2800" b="1" dirty="0" smtClean="0">
                <a:latin typeface="Baskerville Old Face" panose="02020602080505020303" pitchFamily="18" charset="0"/>
              </a:rPr>
              <a:t>answer:</a:t>
            </a:r>
          </a:p>
          <a:p>
            <a:pPr eaLnBrk="1" hangingPunct="1"/>
            <a:r>
              <a:rPr lang="en-US" sz="2800" b="1" dirty="0" smtClean="0">
                <a:latin typeface="Baskerville Old Face" panose="02020602080505020303" pitchFamily="18" charset="0"/>
              </a:rPr>
              <a:t>1)Why </a:t>
            </a:r>
            <a:r>
              <a:rPr lang="en-US" sz="2800" b="1" dirty="0">
                <a:latin typeface="Baskerville Old Face" panose="02020602080505020303" pitchFamily="18" charset="0"/>
              </a:rPr>
              <a:t>do you think Gandhi’s approach of non-violence was successful in achieving independence for </a:t>
            </a:r>
            <a:r>
              <a:rPr lang="en-US" sz="2800" b="1" dirty="0" smtClean="0">
                <a:latin typeface="Baskerville Old Face" panose="02020602080505020303" pitchFamily="18" charset="0"/>
              </a:rPr>
              <a:t>India, when nonviolence was not successful in other revolutionary movements?</a:t>
            </a:r>
            <a:endParaRPr lang="en-US" sz="2800" b="1" dirty="0">
              <a:latin typeface="Baskerville Old Face" panose="02020602080505020303" pitchFamily="18" charset="0"/>
            </a:endParaRPr>
          </a:p>
          <a:p>
            <a:pPr eaLnBrk="1" hangingPunct="1"/>
            <a:endParaRPr lang="en-US" sz="2800" b="1" dirty="0">
              <a:latin typeface="Baskerville Old Face" panose="02020602080505020303" pitchFamily="18" charset="0"/>
            </a:endParaRPr>
          </a:p>
          <a:p>
            <a:pPr eaLnBrk="1" hangingPunct="1"/>
            <a:r>
              <a:rPr lang="en-US" sz="2800" b="1" dirty="0" smtClean="0">
                <a:latin typeface="Baskerville Old Face" panose="02020602080505020303" pitchFamily="18" charset="0"/>
              </a:rPr>
              <a:t>2)Think </a:t>
            </a:r>
            <a:r>
              <a:rPr lang="en-US" sz="2800" b="1" dirty="0">
                <a:latin typeface="Baskerville Old Face" panose="02020602080505020303" pitchFamily="18" charset="0"/>
              </a:rPr>
              <a:t>about other areas of the world that we have studied that have oppressive governments (i.e. China, North Korea).  In your opinion, can nonviolence achieve   </a:t>
            </a:r>
            <a:r>
              <a:rPr lang="en-US" sz="2800" b="1" dirty="0" smtClean="0">
                <a:latin typeface="Baskerville Old Face" panose="02020602080505020303" pitchFamily="18" charset="0"/>
              </a:rPr>
              <a:t>political </a:t>
            </a:r>
            <a:r>
              <a:rPr lang="en-US" sz="2800" b="1" dirty="0">
                <a:latin typeface="Baskerville Old Face" panose="02020602080505020303" pitchFamily="18" charset="0"/>
              </a:rPr>
              <a:t>change </a:t>
            </a:r>
            <a:r>
              <a:rPr lang="en-US" sz="2800" b="1" dirty="0" smtClean="0">
                <a:latin typeface="Baskerville Old Face" panose="02020602080505020303" pitchFamily="18" charset="0"/>
              </a:rPr>
              <a:t>in today’s world?  </a:t>
            </a:r>
            <a:r>
              <a:rPr lang="en-US" sz="2800" b="1" dirty="0">
                <a:latin typeface="Baskerville Old Face" panose="02020602080505020303" pitchFamily="18" charset="0"/>
              </a:rPr>
              <a:t>Explain your answer</a:t>
            </a:r>
            <a:r>
              <a:rPr lang="en-US" sz="2800" b="1" dirty="0" smtClean="0">
                <a:latin typeface="Baskerville Old Face" panose="02020602080505020303" pitchFamily="18" charset="0"/>
              </a:rPr>
              <a:t>.</a:t>
            </a:r>
          </a:p>
          <a:p>
            <a:pPr eaLnBrk="1" hangingPunct="1"/>
            <a:endParaRPr lang="en-US" sz="2800" b="1" dirty="0">
              <a:latin typeface="Baskerville Old Face" panose="02020602080505020303" pitchFamily="18" charset="0"/>
            </a:endParaRPr>
          </a:p>
          <a:p>
            <a:pPr eaLnBrk="1" hangingPunct="1"/>
            <a:r>
              <a:rPr lang="en-US" sz="2800" b="1" dirty="0" smtClean="0">
                <a:latin typeface="Baskerville Old Face" panose="02020602080505020303" pitchFamily="18" charset="0"/>
              </a:rPr>
              <a:t>3) Who was a more in achieving his goals: Mohandas Gandhi or Muhammad Ali Jinnah?</a:t>
            </a:r>
            <a:endParaRPr lang="en-US" sz="2800" b="1" dirty="0">
              <a:latin typeface="Baskerville Old Face" panose="02020602080505020303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latin typeface="Baskerville Old Face" panose="02020602080505020303" pitchFamily="18" charset="0"/>
              </a:rPr>
              <a:t>Review of India</a:t>
            </a:r>
            <a:r>
              <a:rPr lang="en-US" altLang="en-US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600" dirty="0" smtClean="0">
                <a:latin typeface="Baskerville Old Face" panose="02020602080505020303" pitchFamily="18" charset="0"/>
              </a:rPr>
              <a:t>5. Why did England want to imperialize India in the 1800s?</a:t>
            </a:r>
          </a:p>
          <a:p>
            <a:pPr marL="990600" lvl="1" indent="-533400" eaLnBrk="1" hangingPunct="1">
              <a:buFontTx/>
              <a:buChar char="-"/>
            </a:pPr>
            <a:r>
              <a:rPr lang="en-US" altLang="en-US" sz="3200" dirty="0" smtClean="0">
                <a:latin typeface="Baskerville Old Face" panose="02020602080505020303" pitchFamily="18" charset="0"/>
              </a:rPr>
              <a:t>Natural resources/raw materials (ex: tea, opium)</a:t>
            </a:r>
          </a:p>
          <a:p>
            <a:pPr marL="990600" lvl="1" indent="-533400" eaLnBrk="1" hangingPunct="1">
              <a:buFontTx/>
              <a:buChar char="-"/>
            </a:pPr>
            <a:r>
              <a:rPr lang="en-US" altLang="en-US" sz="3200" dirty="0" smtClean="0">
                <a:latin typeface="Baskerville Old Face" panose="02020602080505020303" pitchFamily="18" charset="0"/>
              </a:rPr>
              <a:t>Large market for goods and large labor supply “CROWN JEWEL OF THE BRITISH EMPIRE” </a:t>
            </a:r>
          </a:p>
          <a:p>
            <a:pPr marL="0" indent="0" eaLnBrk="1" hangingPunct="1">
              <a:buNone/>
            </a:pPr>
            <a:endParaRPr lang="en-US" altLang="en-US" dirty="0">
              <a:latin typeface="Baskerville Old Face" panose="02020602080505020303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Baskerville Old Face" panose="02020602080505020303" pitchFamily="18" charset="0"/>
              </a:rPr>
              <a:t>6.  </a:t>
            </a:r>
            <a:r>
              <a:rPr lang="en-US" altLang="en-US" sz="4000" dirty="0" smtClean="0">
                <a:latin typeface="Baskerville Old Face" panose="02020602080505020303" pitchFamily="18" charset="0"/>
              </a:rPr>
              <a:t>What were some positive and negative effects of imperialism on India?</a:t>
            </a:r>
          </a:p>
          <a:p>
            <a:pPr marL="990600" lvl="1" indent="-533400" eaLnBrk="1" hangingPunct="1">
              <a:buFontTx/>
              <a:buNone/>
            </a:pPr>
            <a:endParaRPr lang="en-US" altLang="en-US" sz="40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123" name="Picture 3" descr="http://www.regentsprep.org/Regents/global/themes/imperialism/images/imperial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latin typeface="Maiandra GD" charset="0"/>
              </a:rPr>
              <a:t>“The Jewel of the Crown.”</a:t>
            </a:r>
          </a:p>
          <a:p>
            <a:pPr algn="ctr" eaLnBrk="1" hangingPunct="1"/>
            <a:endParaRPr lang="en-US" sz="2400" b="1">
              <a:latin typeface="Maiandra GD" charset="0"/>
            </a:endParaRPr>
          </a:p>
          <a:p>
            <a:pPr algn="ctr" eaLnBrk="1" hangingPunct="1"/>
            <a:r>
              <a:rPr lang="en-US" sz="2400" b="1">
                <a:latin typeface="Maiandra GD" charset="0"/>
              </a:rPr>
              <a:t>British Mercantilism in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60" name="Group 60"/>
          <p:cNvGraphicFramePr>
            <a:graphicFrameLocks noGrp="1"/>
          </p:cNvGraphicFramePr>
          <p:nvPr/>
        </p:nvGraphicFramePr>
        <p:xfrm>
          <a:off x="0" y="0"/>
          <a:ext cx="9144000" cy="7013575"/>
        </p:xfrm>
        <a:graphic>
          <a:graphicData uri="http://schemas.openxmlformats.org/drawingml/2006/table">
            <a:tbl>
              <a:tblPr/>
              <a:tblGrid>
                <a:gridCol w="237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Government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Economy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Employment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Social Changes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British united India under one government and system of law, similar to Great Britain's.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The British built railroads, roads schools, colleges, and installed telegraph wires.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Many Indians worked for the British government.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However, those that made goods in their own homes lost their jobs to English goods produced in factories.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Other worked long hours for low wages under terrible conditions, to serve their British rulers.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Schools &amp; hospital were built. However, the subjects taught in the schools were those which British thought were important.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cs typeface="Times New Roman" pitchFamily="18" charset="0"/>
                        </a:rPr>
                        <a:t> In general, Indians &amp; Indian culture was treated as inferior to Britain.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latin typeface="Baskerville Old Face" panose="02020602080505020303" pitchFamily="18" charset="0"/>
              </a:rPr>
              <a:t>Review of India</a:t>
            </a:r>
            <a:r>
              <a:rPr lang="en-US" altLang="en-US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" y="609600"/>
            <a:ext cx="9120352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 smtClean="0">
                <a:latin typeface="Baskerville Old Face" panose="02020602080505020303" pitchFamily="18" charset="0"/>
              </a:rPr>
              <a:t>7. What was the purpose of the </a:t>
            </a:r>
            <a:r>
              <a:rPr lang="en-US" altLang="en-US" sz="4000" dirty="0" err="1" smtClean="0">
                <a:latin typeface="Baskerville Old Face" panose="02020602080505020303" pitchFamily="18" charset="0"/>
              </a:rPr>
              <a:t>Sepoy</a:t>
            </a:r>
            <a:r>
              <a:rPr lang="en-US" altLang="en-US" sz="4000" dirty="0" smtClean="0">
                <a:latin typeface="Baskerville Old Face" panose="02020602080505020303" pitchFamily="18" charset="0"/>
              </a:rPr>
              <a:t> Mutiny? Was it successful? Why or why not? </a:t>
            </a:r>
          </a:p>
          <a:p>
            <a:pPr marL="609600" indent="-609600" eaLnBrk="1" hangingPunct="1">
              <a:buNone/>
            </a:pPr>
            <a:r>
              <a:rPr lang="en-US" sz="3600" dirty="0" smtClean="0">
                <a:latin typeface="Baskerville Old Face" panose="02020602080505020303" pitchFamily="18" charset="0"/>
              </a:rPr>
              <a:t>	A </a:t>
            </a:r>
            <a:r>
              <a:rPr lang="en-US" sz="3600" dirty="0">
                <a:latin typeface="Baskerville Old Face" panose="02020602080505020303" pitchFamily="18" charset="0"/>
              </a:rPr>
              <a:t>rebellion of Hindu and Muslim soldiers against the British in India.  The rebellion was unsuccessful- but forced Britain to take direct control of India, transferring control away from the British East India Company, and establishing the </a:t>
            </a:r>
            <a:r>
              <a:rPr lang="en-US" sz="3600" b="1" dirty="0">
                <a:latin typeface="Baskerville Old Face" panose="02020602080505020303" pitchFamily="18" charset="0"/>
              </a:rPr>
              <a:t>British Raj.  </a:t>
            </a:r>
            <a:endParaRPr lang="en-US" sz="3600" b="1" u="sng" dirty="0">
              <a:latin typeface="Baskerville Old Face" panose="02020602080505020303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4000" dirty="0" smtClean="0">
              <a:latin typeface="Baskerville Old Face" panose="02020602080505020303" pitchFamily="18" charset="0"/>
            </a:endParaRPr>
          </a:p>
          <a:p>
            <a:pPr marL="609600" indent="-609600" eaLnBrk="1" hangingPunct="1"/>
            <a:endParaRPr lang="en-US" altLang="en-US" sz="44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838200"/>
            <a:ext cx="9144000" cy="495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Review of India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9014"/>
            <a:ext cx="9067799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8.  Why was the Indian National Congress created?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  <a:cs typeface="Arial" charset="0"/>
              </a:rPr>
              <a:t>A group of Indian people </a:t>
            </a:r>
            <a:r>
              <a:rPr lang="en-US" dirty="0" smtClean="0">
                <a:latin typeface="Baskerville Old Face" panose="02020602080505020303" pitchFamily="18" charset="0"/>
                <a:cs typeface="Arial" charset="0"/>
              </a:rPr>
              <a:t>were </a:t>
            </a:r>
            <a:r>
              <a:rPr lang="en-US" dirty="0">
                <a:latin typeface="Baskerville Old Face" panose="02020602080505020303" pitchFamily="18" charset="0"/>
                <a:cs typeface="Arial" charset="0"/>
              </a:rPr>
              <a:t>unhappy with British rule established </a:t>
            </a:r>
            <a:r>
              <a:rPr lang="en-US" dirty="0" smtClean="0">
                <a:latin typeface="Baskerville Old Face" panose="02020602080505020303" pitchFamily="18" charset="0"/>
                <a:cs typeface="Arial" charset="0"/>
              </a:rPr>
              <a:t>the INC in 1885.  </a:t>
            </a:r>
            <a:r>
              <a:rPr lang="en-US" dirty="0">
                <a:latin typeface="Baskerville Old Face" panose="02020602080505020303" pitchFamily="18" charset="0"/>
                <a:cs typeface="Arial" charset="0"/>
              </a:rPr>
              <a:t>The Congress demanded a greater voice in government and better job opportunities for the Indian people.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These demands were not met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0"/>
                <a:cs typeface="Arial" charset="0"/>
              </a:rPr>
              <a:t>T</a:t>
            </a:r>
            <a:r>
              <a:rPr lang="en-US" dirty="0" smtClean="0">
                <a:latin typeface="Baskerville Old Face" panose="02020602080505020303" pitchFamily="18" charset="0"/>
                <a:cs typeface="Arial" charset="0"/>
              </a:rPr>
              <a:t>he </a:t>
            </a:r>
            <a:r>
              <a:rPr lang="en-US" dirty="0">
                <a:latin typeface="Baskerville Old Face" panose="02020602080505020303" pitchFamily="18" charset="0"/>
                <a:cs typeface="Arial" charset="0"/>
              </a:rPr>
              <a:t>British continued to hold high positions in the government, and the major businesses remained under their control.  </a:t>
            </a:r>
            <a:r>
              <a:rPr lang="en-US" b="1" dirty="0">
                <a:latin typeface="Baskerville Old Face" panose="02020602080505020303" pitchFamily="18" charset="0"/>
                <a:cs typeface="Arial" charset="0"/>
              </a:rPr>
              <a:t>Frustrated and angry, some of the leaders of the Indian National Congress came to the conclusion that India had no choice but to seek self-government and independence.  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1180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Baskerville Old Face</vt:lpstr>
      <vt:lpstr>Bookman Old Style</vt:lpstr>
      <vt:lpstr>Comic Sans MS</vt:lpstr>
      <vt:lpstr>Maiandra GD</vt:lpstr>
      <vt:lpstr>Papyrus</vt:lpstr>
      <vt:lpstr>Sylfaen</vt:lpstr>
      <vt:lpstr>Symbol</vt:lpstr>
      <vt:lpstr>Times New Roman</vt:lpstr>
      <vt:lpstr>Default Design</vt:lpstr>
      <vt:lpstr>Pre-AP World Throwback!</vt:lpstr>
      <vt:lpstr>PowerPoint Presentation</vt:lpstr>
      <vt:lpstr>PowerPoint Presentation</vt:lpstr>
      <vt:lpstr>Review of India </vt:lpstr>
      <vt:lpstr>PowerPoint Presentation</vt:lpstr>
      <vt:lpstr>PowerPoint Presentation</vt:lpstr>
      <vt:lpstr>Review of India </vt:lpstr>
      <vt:lpstr>PowerPoint Presentation</vt:lpstr>
      <vt:lpstr>Review of India </vt:lpstr>
      <vt:lpstr>The Indian National Congress</vt:lpstr>
      <vt:lpstr>Indians marching off to war, to help defend the British, WWI</vt:lpstr>
      <vt:lpstr>The Amritsar Massacre </vt:lpstr>
      <vt:lpstr>The Amritsar Massacre </vt:lpstr>
      <vt:lpstr>The Amritsar Massacre </vt:lpstr>
      <vt:lpstr>Summary Question</vt:lpstr>
      <vt:lpstr>The Amritsar Massacre ignited cries for Indian independence. </vt:lpstr>
      <vt:lpstr>PowerPoint Presentation</vt:lpstr>
      <vt:lpstr>Essential Question: What is the most effective method for bringing political and social change?  Aim: How successful was Gandhi in leading India’s movement for independence?  Brainstorm revolutions that we have studied that have focused on bringing political change.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was Mohandas Gandhi?</vt:lpstr>
      <vt:lpstr>Who was Muhammad Ali Jinnah?</vt:lpstr>
      <vt:lpstr>PowerPoint Presentation</vt:lpstr>
      <vt:lpstr>PowerPoint Presentation</vt:lpstr>
      <vt:lpstr>PowerPoint Presentation</vt:lpstr>
      <vt:lpstr>PowerPoint Presentation</vt:lpstr>
      <vt:lpstr>Overpopulation in India</vt:lpstr>
      <vt:lpstr>PowerPoint Presentation</vt:lpstr>
    </vt:vector>
  </TitlesOfParts>
  <Company>HUFSD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did Gandhi Become a national hero?</dc:title>
  <dc:creator>reisenhardt</dc:creator>
  <cp:lastModifiedBy>Holly Bellisari</cp:lastModifiedBy>
  <cp:revision>99</cp:revision>
  <dcterms:created xsi:type="dcterms:W3CDTF">2012-01-25T18:18:04Z</dcterms:created>
  <dcterms:modified xsi:type="dcterms:W3CDTF">2019-03-14T16:09:48Z</dcterms:modified>
</cp:coreProperties>
</file>