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2" r:id="rId8"/>
    <p:sldId id="257" r:id="rId9"/>
    <p:sldId id="258" r:id="rId10"/>
    <p:sldId id="259" r:id="rId11"/>
    <p:sldId id="260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CC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279D-35B4-4674-B8F3-595C4CDB532B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BE3F-D168-4D68-8BF1-359988983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279D-35B4-4674-B8F3-595C4CDB532B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BE3F-D168-4D68-8BF1-359988983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279D-35B4-4674-B8F3-595C4CDB532B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BE3F-D168-4D68-8BF1-359988983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84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279D-35B4-4674-B8F3-595C4CDB532B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BE3F-D168-4D68-8BF1-359988983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2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279D-35B4-4674-B8F3-595C4CDB532B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BE3F-D168-4D68-8BF1-359988983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35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279D-35B4-4674-B8F3-595C4CDB532B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BE3F-D168-4D68-8BF1-359988983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63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279D-35B4-4674-B8F3-595C4CDB532B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BE3F-D168-4D68-8BF1-359988983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5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279D-35B4-4674-B8F3-595C4CDB532B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BE3F-D168-4D68-8BF1-359988983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8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279D-35B4-4674-B8F3-595C4CDB532B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BE3F-D168-4D68-8BF1-359988983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7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279D-35B4-4674-B8F3-595C4CDB532B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BE3F-D168-4D68-8BF1-359988983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8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279D-35B4-4674-B8F3-595C4CDB532B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BE3F-D168-4D68-8BF1-359988983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6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7279D-35B4-4674-B8F3-595C4CDB532B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6BE3F-D168-4D68-8BF1-359988983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0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855" y="34636"/>
            <a:ext cx="9144000" cy="1905000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solidFill>
                  <a:srgbClr val="0070C0"/>
                </a:solidFill>
              </a:rPr>
              <a:t>Monday, 11/26/18</a:t>
            </a:r>
            <a:br>
              <a:rPr lang="en-US" sz="3400" b="1" dirty="0" smtClean="0">
                <a:solidFill>
                  <a:srgbClr val="0070C0"/>
                </a:solidFill>
              </a:rPr>
            </a:br>
            <a:r>
              <a:rPr lang="en-US" sz="3400" b="1" u="sng" dirty="0" smtClean="0">
                <a:solidFill>
                  <a:schemeClr val="accent1"/>
                </a:solidFill>
              </a:rPr>
              <a:t/>
            </a:r>
            <a:br>
              <a:rPr lang="en-US" sz="3400" b="1" u="sng" dirty="0" smtClean="0">
                <a:solidFill>
                  <a:schemeClr val="accent1"/>
                </a:solidFill>
              </a:rPr>
            </a:br>
            <a:r>
              <a:rPr lang="en-US" sz="3400" b="1" dirty="0" smtClean="0">
                <a:solidFill>
                  <a:srgbClr val="C00000"/>
                </a:solidFill>
              </a:rPr>
              <a:t>AIM: Why did labor unions emerge during the Industrial Revolution?</a:t>
            </a:r>
            <a:endParaRPr lang="en-US" sz="3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36" y="2057400"/>
            <a:ext cx="9109364" cy="46482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3300" b="1" u="sng" dirty="0" smtClean="0">
                <a:solidFill>
                  <a:srgbClr val="6600CC"/>
                </a:solidFill>
              </a:rPr>
              <a:t>DO NOW</a:t>
            </a:r>
            <a:r>
              <a:rPr lang="en-US" sz="3300" b="1" dirty="0" smtClean="0">
                <a:solidFill>
                  <a:srgbClr val="6600CC"/>
                </a:solidFill>
              </a:rPr>
              <a:t>:  We’re going to get into groups for an activity about labor unions!  For now, just sit in your regular seat and prepare to relocate!</a:t>
            </a:r>
            <a:endParaRPr lang="en-US" sz="3300" b="1" dirty="0">
              <a:solidFill>
                <a:srgbClr val="6600CC"/>
              </a:solidFill>
            </a:endParaRPr>
          </a:p>
          <a:p>
            <a:pPr algn="l">
              <a:spcBef>
                <a:spcPts val="0"/>
              </a:spcBef>
            </a:pPr>
            <a:endParaRPr lang="en-US" sz="3300" b="1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300" b="1" dirty="0" smtClean="0">
                <a:solidFill>
                  <a:srgbClr val="CC00CC"/>
                </a:solidFill>
              </a:rPr>
              <a:t>Extra Help TOMORROW in room 251 from </a:t>
            </a:r>
          </a:p>
          <a:p>
            <a:pPr algn="l">
              <a:spcBef>
                <a:spcPts val="0"/>
              </a:spcBef>
            </a:pPr>
            <a:r>
              <a:rPr lang="en-US" sz="3300" b="1" dirty="0" smtClean="0">
                <a:solidFill>
                  <a:srgbClr val="CC00CC"/>
                </a:solidFill>
              </a:rPr>
              <a:t>     6:45-7:15AM and 2:30-3PM</a:t>
            </a:r>
            <a:endParaRPr lang="en-US" sz="3300" b="1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300" b="1" dirty="0" smtClean="0">
                <a:solidFill>
                  <a:srgbClr val="00B050"/>
                </a:solidFill>
              </a:rPr>
              <a:t>5Q MC QUIZ ON FRIDAY: Everything on Industrial Revolution through Command Economy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300" b="1" dirty="0" smtClean="0">
                <a:solidFill>
                  <a:srgbClr val="0000CC"/>
                </a:solidFill>
              </a:rPr>
              <a:t>Unit Exam next Tues-Weds</a:t>
            </a:r>
            <a:endParaRPr lang="en-US" sz="33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99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" y="0"/>
            <a:ext cx="9144000" cy="478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8585" y="4800600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Who are the workers in this cartoon?   Who is the employer?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Why are the reindeer protesting?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What tactics might the reindeer use to get their demands met?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What do we call the negotiations between the reindeer and the Santa?</a:t>
            </a:r>
          </a:p>
          <a:p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1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1643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B050"/>
                </a:solidFill>
              </a:rPr>
              <a:t>It’s time for some collective bargaining!</a:t>
            </a:r>
            <a:endParaRPr lang="en-US" b="1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357" y="1295400"/>
            <a:ext cx="9144000" cy="5410200"/>
          </a:xfrm>
        </p:spPr>
        <p:txBody>
          <a:bodyPr>
            <a:normAutofit/>
          </a:bodyPr>
          <a:lstStyle/>
          <a:p>
            <a:r>
              <a:rPr lang="en-US" b="1" dirty="0" smtClean="0"/>
              <a:t>You will be working in groups of 4-5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b="1" u="sng" dirty="0" smtClean="0">
                <a:solidFill>
                  <a:srgbClr val="7030A0"/>
                </a:solidFill>
              </a:rPr>
              <a:t>2-4 </a:t>
            </a:r>
            <a:r>
              <a:rPr lang="en-US" sz="3200" b="1" u="sng" dirty="0" smtClean="0">
                <a:solidFill>
                  <a:srgbClr val="7030A0"/>
                </a:solidFill>
              </a:rPr>
              <a:t>Workers</a:t>
            </a:r>
            <a:r>
              <a:rPr lang="en-US" sz="3200" b="1" dirty="0" smtClean="0">
                <a:solidFill>
                  <a:srgbClr val="7030A0"/>
                </a:solidFill>
              </a:rPr>
              <a:t>:  </a:t>
            </a:r>
            <a:r>
              <a:rPr lang="en-US" sz="3200" b="1" dirty="0" smtClean="0"/>
              <a:t>You are labor union representatives are speaking on behalf of your coworkers. You are trying to get better working conditions. </a:t>
            </a:r>
          </a:p>
          <a:p>
            <a:pPr marL="457200" lvl="1" indent="0">
              <a:buNone/>
            </a:pPr>
            <a:endParaRPr lang="en-US" sz="3200" b="1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b="1" u="sng" dirty="0" smtClean="0">
                <a:solidFill>
                  <a:srgbClr val="7030A0"/>
                </a:solidFill>
              </a:rPr>
              <a:t>1-2 Employers</a:t>
            </a:r>
            <a:r>
              <a:rPr lang="en-US" sz="3200" b="1" dirty="0" smtClean="0">
                <a:solidFill>
                  <a:srgbClr val="7030A0"/>
                </a:solidFill>
              </a:rPr>
              <a:t>: </a:t>
            </a:r>
            <a:r>
              <a:rPr lang="en-US" sz="3200" b="1" dirty="0" smtClean="0"/>
              <a:t>You are trying to meet </a:t>
            </a:r>
            <a:r>
              <a:rPr lang="en-US" sz="3200" b="1" i="1" u="sng" dirty="0" smtClean="0"/>
              <a:t>some</a:t>
            </a:r>
            <a:r>
              <a:rPr lang="en-US" sz="3200" b="1" dirty="0" smtClean="0"/>
              <a:t> demands of your workers while also continuing to make profit $. 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6400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7030A0"/>
                </a:solidFill>
              </a:rPr>
              <a:t>Closing Task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067800" cy="4525963"/>
          </a:xfrm>
        </p:spPr>
        <p:txBody>
          <a:bodyPr/>
          <a:lstStyle/>
          <a:p>
            <a:pPr lvl="0"/>
            <a:r>
              <a:rPr lang="en-US" b="1" dirty="0"/>
              <a:t>Why did labor unions emerge during the period of industrialization</a:t>
            </a:r>
            <a:r>
              <a:rPr lang="en-US" b="1" dirty="0" smtClean="0"/>
              <a:t>?  Explain.</a:t>
            </a:r>
          </a:p>
          <a:p>
            <a:pPr marL="0" lvl="0" indent="0">
              <a:buNone/>
            </a:pPr>
            <a:endParaRPr lang="en-US" b="1" dirty="0"/>
          </a:p>
          <a:p>
            <a:pPr lvl="0"/>
            <a:r>
              <a:rPr lang="en-US" b="1" dirty="0"/>
              <a:t>Describe two effects that labor unions have had on the world today.</a:t>
            </a:r>
          </a:p>
        </p:txBody>
      </p:sp>
    </p:spTree>
    <p:extLst>
      <p:ext uri="{BB962C8B-B14F-4D97-AF65-F5344CB8AC3E}">
        <p14:creationId xmlns:p14="http://schemas.microsoft.com/office/powerpoint/2010/main" val="102902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14288"/>
            <a:ext cx="9144000" cy="1325562"/>
          </a:xfrm>
        </p:spPr>
        <p:txBody>
          <a:bodyPr/>
          <a:lstStyle/>
          <a:p>
            <a:pPr algn="ctr" eaLnBrk="1" hangingPunct="1"/>
            <a:r>
              <a:rPr lang="en-US" altLang="en-US" b="1" u="sng" dirty="0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Groups--Period 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385024"/>
              </p:ext>
            </p:extLst>
          </p:nvPr>
        </p:nvGraphicFramePr>
        <p:xfrm>
          <a:off x="0" y="1219200"/>
          <a:ext cx="9144000" cy="34750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0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3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173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1</a:t>
                      </a:r>
                      <a:endParaRPr lang="en-US" sz="3200" b="1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Darian, John Y, Brady</a:t>
                      </a:r>
                      <a:r>
                        <a:rPr lang="en-US" sz="3200" b="1" baseline="0" dirty="0" smtClean="0"/>
                        <a:t>, Regina</a:t>
                      </a:r>
                      <a:endParaRPr lang="en-US" sz="3200" b="1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73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2</a:t>
                      </a:r>
                      <a:endParaRPr lang="en-US" sz="3200" b="1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Sierra, Jessica R, Oscar, Josh, Evan</a:t>
                      </a:r>
                      <a:endParaRPr lang="en-US" sz="3200" b="1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73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3</a:t>
                      </a:r>
                      <a:endParaRPr lang="en-US" sz="3200" b="1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Michael, Robby,</a:t>
                      </a:r>
                      <a:r>
                        <a:rPr lang="en-US" sz="3200" b="1" baseline="0" dirty="0" smtClean="0"/>
                        <a:t> Emily, </a:t>
                      </a:r>
                      <a:r>
                        <a:rPr lang="en-US" sz="3200" b="1" baseline="0" dirty="0" smtClean="0"/>
                        <a:t>Jess H</a:t>
                      </a:r>
                      <a:endParaRPr lang="en-US" sz="3200" b="1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73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4</a:t>
                      </a:r>
                      <a:endParaRPr lang="en-US" sz="3200" b="1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Elliot, </a:t>
                      </a:r>
                      <a:r>
                        <a:rPr lang="en-US" sz="3200" b="1" dirty="0" smtClean="0"/>
                        <a:t>Danielle,</a:t>
                      </a:r>
                      <a:r>
                        <a:rPr lang="en-US" sz="3200" b="1" baseline="0" dirty="0" smtClean="0"/>
                        <a:t> </a:t>
                      </a:r>
                      <a:r>
                        <a:rPr lang="en-US" sz="3200" b="1" baseline="0" dirty="0" smtClean="0"/>
                        <a:t>Johnny, Yasmine</a:t>
                      </a:r>
                      <a:endParaRPr lang="en-US" sz="3200" b="1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73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5</a:t>
                      </a:r>
                      <a:endParaRPr lang="en-US" sz="3200" b="1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Richie, Emma, Louis, Amanda, Alex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73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6</a:t>
                      </a:r>
                      <a:endParaRPr lang="en-US" sz="3200" b="1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Joe, Madison, Carly, </a:t>
                      </a:r>
                      <a:r>
                        <a:rPr lang="en-US" sz="3200" b="1" dirty="0" err="1" smtClean="0"/>
                        <a:t>Gio</a:t>
                      </a:r>
                      <a:r>
                        <a:rPr lang="en-US" sz="3200" b="1" dirty="0" smtClean="0"/>
                        <a:t>, Nick</a:t>
                      </a:r>
                      <a:endParaRPr lang="en-US" sz="3200" b="1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57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415433"/>
              </p:ext>
            </p:extLst>
          </p:nvPr>
        </p:nvGraphicFramePr>
        <p:xfrm>
          <a:off x="-6350" y="1143000"/>
          <a:ext cx="9144000" cy="34752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211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1</a:t>
                      </a:r>
                      <a:endParaRPr lang="en-US" sz="3200" b="1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Emily</a:t>
                      </a:r>
                      <a:r>
                        <a:rPr lang="en-US" sz="3200" b="1" baseline="0" dirty="0" smtClean="0"/>
                        <a:t>, Tristan, Ryan L, Josh, Craig</a:t>
                      </a:r>
                      <a:endParaRPr lang="en-US" sz="3200" b="1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211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2</a:t>
                      </a:r>
                      <a:endParaRPr lang="en-US" sz="3200" b="1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Jamie,</a:t>
                      </a:r>
                      <a:r>
                        <a:rPr lang="en-US" sz="3200" b="1" baseline="0" dirty="0" smtClean="0"/>
                        <a:t> Cassie, Bella, Claire, </a:t>
                      </a:r>
                      <a:r>
                        <a:rPr lang="en-US" sz="3200" b="1" baseline="0" dirty="0" err="1" smtClean="0"/>
                        <a:t>Jaspreet</a:t>
                      </a:r>
                      <a:endParaRPr lang="en-US" sz="3200" b="1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211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3</a:t>
                      </a:r>
                      <a:endParaRPr lang="en-US" sz="3200" b="1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Thomas, Samantha,</a:t>
                      </a:r>
                      <a:r>
                        <a:rPr lang="en-US" sz="3200" b="1" baseline="0" dirty="0" smtClean="0"/>
                        <a:t> </a:t>
                      </a:r>
                      <a:r>
                        <a:rPr lang="en-US" sz="3200" b="1" dirty="0" smtClean="0"/>
                        <a:t>Stef </a:t>
                      </a:r>
                      <a:r>
                        <a:rPr lang="en-US" sz="3200" b="1" dirty="0" err="1" smtClean="0"/>
                        <a:t>Stalzer</a:t>
                      </a:r>
                      <a:r>
                        <a:rPr lang="en-US" sz="3200" b="1" dirty="0" smtClean="0"/>
                        <a:t>, Jake</a:t>
                      </a:r>
                      <a:endParaRPr lang="en-US" sz="3200" b="1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211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4</a:t>
                      </a:r>
                      <a:endParaRPr lang="en-US" sz="3200" b="1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Lily, Valerie, Steph, Erika, Ben Y</a:t>
                      </a:r>
                      <a:endParaRPr lang="en-US" sz="3200" b="1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211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5</a:t>
                      </a:r>
                      <a:endParaRPr lang="en-US" sz="3200" b="1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Ava, Ryan E, Julia A,</a:t>
                      </a:r>
                      <a:r>
                        <a:rPr lang="en-US" sz="3200" b="1" baseline="0" dirty="0" smtClean="0"/>
                        <a:t> Dylan</a:t>
                      </a:r>
                      <a:endParaRPr lang="en-US" sz="3200" b="1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211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6</a:t>
                      </a:r>
                      <a:endParaRPr lang="en-US" sz="3200" b="1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Annalise, Julia C,</a:t>
                      </a:r>
                      <a:r>
                        <a:rPr lang="en-US" sz="3200" b="1" baseline="0" dirty="0" smtClean="0"/>
                        <a:t> Ben S, JJ, Shannon</a:t>
                      </a:r>
                      <a:endParaRPr lang="en-US" sz="3200" b="1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2921905974"/>
                  </a:ext>
                </a:extLst>
              </a:tr>
            </a:tbl>
          </a:graphicData>
        </a:graphic>
      </p:graphicFrame>
      <p:sp>
        <p:nvSpPr>
          <p:cNvPr id="13340" name="Title 1"/>
          <p:cNvSpPr txBox="1">
            <a:spLocks/>
          </p:cNvSpPr>
          <p:nvPr/>
        </p:nvSpPr>
        <p:spPr bwMode="auto">
          <a:xfrm>
            <a:off x="-6350" y="-76200"/>
            <a:ext cx="91440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u="sng" dirty="0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Groups-</a:t>
            </a:r>
            <a:r>
              <a:rPr lang="en-US" altLang="en-US" sz="5400" b="1" u="sng" dirty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-Period 3</a:t>
            </a:r>
          </a:p>
        </p:txBody>
      </p:sp>
    </p:spTree>
    <p:extLst>
      <p:ext uri="{BB962C8B-B14F-4D97-AF65-F5344CB8AC3E}">
        <p14:creationId xmlns:p14="http://schemas.microsoft.com/office/powerpoint/2010/main" val="357514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703460"/>
              </p:ext>
            </p:extLst>
          </p:nvPr>
        </p:nvGraphicFramePr>
        <p:xfrm>
          <a:off x="0" y="1295400"/>
          <a:ext cx="91440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0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3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1</a:t>
                      </a:r>
                      <a:endParaRPr lang="en-US" sz="3600" b="1" dirty="0"/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Ava, Michael,</a:t>
                      </a:r>
                      <a:r>
                        <a:rPr lang="en-US" sz="3600" b="1" baseline="0" dirty="0" smtClean="0"/>
                        <a:t> Charlie, Grace</a:t>
                      </a:r>
                      <a:endParaRPr lang="en-US" sz="3600" b="1" dirty="0"/>
                    </a:p>
                  </a:txBody>
                  <a:tcPr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2</a:t>
                      </a:r>
                      <a:endParaRPr lang="en-US" sz="3600" b="1" dirty="0"/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/>
                        <a:t>Nawar</a:t>
                      </a:r>
                      <a:r>
                        <a:rPr lang="en-US" sz="3600" b="1" dirty="0" smtClean="0"/>
                        <a:t>, Hailey, James, Collin</a:t>
                      </a:r>
                      <a:endParaRPr lang="en-US" sz="3600" b="1" dirty="0"/>
                    </a:p>
                  </a:txBody>
                  <a:tcPr marT="45701" marB="457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3</a:t>
                      </a:r>
                      <a:endParaRPr lang="en-US" sz="3600" b="1" dirty="0"/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b="1" dirty="0" smtClean="0"/>
                        <a:t>Dennis, Kayla, Chris,</a:t>
                      </a:r>
                      <a:r>
                        <a:rPr lang="en-US" sz="3600" b="1" baseline="0" dirty="0" smtClean="0"/>
                        <a:t> </a:t>
                      </a:r>
                      <a:r>
                        <a:rPr lang="en-US" sz="3600" b="1" dirty="0" smtClean="0"/>
                        <a:t>Katie</a:t>
                      </a:r>
                      <a:endParaRPr lang="en-US" sz="3600" b="1" dirty="0"/>
                    </a:p>
                  </a:txBody>
                  <a:tcPr marT="45701" marB="457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4</a:t>
                      </a:r>
                      <a:endParaRPr lang="en-US" sz="3600" b="1" dirty="0"/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Nick, Natalie, Taylor, Darian, Sarah</a:t>
                      </a:r>
                      <a:endParaRPr lang="en-US" sz="3600" b="1" dirty="0"/>
                    </a:p>
                  </a:txBody>
                  <a:tcPr marT="45701" marB="457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5</a:t>
                      </a:r>
                      <a:endParaRPr lang="en-US" sz="3600" b="1" dirty="0"/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/>
                        <a:t>Jesee</a:t>
                      </a:r>
                      <a:r>
                        <a:rPr lang="en-US" sz="3600" b="1" dirty="0" smtClean="0"/>
                        <a:t>,</a:t>
                      </a:r>
                      <a:r>
                        <a:rPr lang="en-US" sz="3600" b="1" baseline="0" dirty="0" smtClean="0"/>
                        <a:t> Justin, Austin, </a:t>
                      </a:r>
                      <a:r>
                        <a:rPr lang="en-US" sz="3600" b="1" baseline="0" dirty="0" err="1" smtClean="0"/>
                        <a:t>Sarika</a:t>
                      </a:r>
                      <a:endParaRPr lang="en-US" sz="3600" b="1" dirty="0"/>
                    </a:p>
                  </a:txBody>
                  <a:tcPr marT="45701" marB="4570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358" name="Title 1"/>
          <p:cNvSpPr>
            <a:spLocks noGrp="1"/>
          </p:cNvSpPr>
          <p:nvPr>
            <p:ph type="title"/>
          </p:nvPr>
        </p:nvSpPr>
        <p:spPr>
          <a:xfrm>
            <a:off x="0" y="14288"/>
            <a:ext cx="9144000" cy="1325562"/>
          </a:xfrm>
        </p:spPr>
        <p:txBody>
          <a:bodyPr/>
          <a:lstStyle/>
          <a:p>
            <a:pPr algn="ctr" eaLnBrk="1" hangingPunct="1"/>
            <a:r>
              <a:rPr lang="en-US" altLang="en-US" b="1" u="sng" dirty="0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Groups--Period 4</a:t>
            </a:r>
          </a:p>
        </p:txBody>
      </p:sp>
    </p:spTree>
    <p:extLst>
      <p:ext uri="{BB962C8B-B14F-4D97-AF65-F5344CB8AC3E}">
        <p14:creationId xmlns:p14="http://schemas.microsoft.com/office/powerpoint/2010/main" val="224030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489779"/>
              </p:ext>
            </p:extLst>
          </p:nvPr>
        </p:nvGraphicFramePr>
        <p:xfrm>
          <a:off x="0" y="1417638"/>
          <a:ext cx="9144000" cy="249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r>
                        <a:rPr lang="en-US" sz="3500" b="1" dirty="0" smtClean="0"/>
                        <a:t>1</a:t>
                      </a:r>
                      <a:endParaRPr lang="en-US" sz="3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b="1" dirty="0" err="1" smtClean="0"/>
                        <a:t>Albulena</a:t>
                      </a:r>
                      <a:r>
                        <a:rPr lang="en-US" sz="3500" b="1" dirty="0" smtClean="0"/>
                        <a:t>, James, Ryan, Shaina, Alyssa</a:t>
                      </a:r>
                      <a:endParaRPr lang="en-US" sz="3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3500" b="1" dirty="0" smtClean="0"/>
                        <a:t>2</a:t>
                      </a:r>
                      <a:endParaRPr lang="en-US" sz="3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b="1" dirty="0" smtClean="0"/>
                        <a:t>Sarah, Nick, Riley,</a:t>
                      </a:r>
                      <a:r>
                        <a:rPr lang="en-US" sz="3500" b="1" baseline="0" dirty="0" smtClean="0"/>
                        <a:t> Claire, Kevin</a:t>
                      </a:r>
                      <a:endParaRPr lang="en-US" sz="3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3500" b="1" dirty="0" smtClean="0"/>
                        <a:t>3</a:t>
                      </a:r>
                      <a:endParaRPr lang="en-US" sz="3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b="1" dirty="0" smtClean="0"/>
                        <a:t>Thomas, Ariana, Isabella, Matt</a:t>
                      </a:r>
                      <a:r>
                        <a:rPr lang="en-US" sz="3500" b="1" baseline="0" dirty="0" smtClean="0"/>
                        <a:t> D, Ally C</a:t>
                      </a:r>
                      <a:endParaRPr lang="en-US" sz="3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3500" b="1" dirty="0" smtClean="0"/>
                        <a:t>4</a:t>
                      </a:r>
                      <a:endParaRPr lang="en-US" sz="3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b="1" dirty="0" smtClean="0"/>
                        <a:t>Matt R, Madison, Allie M, Holly</a:t>
                      </a:r>
                      <a:endParaRPr lang="en-US" sz="3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382" name="Title 1"/>
          <p:cNvSpPr>
            <a:spLocks noGrp="1"/>
          </p:cNvSpPr>
          <p:nvPr>
            <p:ph type="title"/>
          </p:nvPr>
        </p:nvSpPr>
        <p:spPr>
          <a:xfrm>
            <a:off x="0" y="14288"/>
            <a:ext cx="9144000" cy="1325562"/>
          </a:xfrm>
        </p:spPr>
        <p:txBody>
          <a:bodyPr/>
          <a:lstStyle/>
          <a:p>
            <a:pPr algn="ctr" eaLnBrk="1" hangingPunct="1"/>
            <a:r>
              <a:rPr lang="en-US" altLang="en-US" b="1" u="sng" dirty="0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Groups--Period 6</a:t>
            </a:r>
          </a:p>
        </p:txBody>
      </p:sp>
    </p:spTree>
    <p:extLst>
      <p:ext uri="{BB962C8B-B14F-4D97-AF65-F5344CB8AC3E}">
        <p14:creationId xmlns:p14="http://schemas.microsoft.com/office/powerpoint/2010/main" val="23229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614769"/>
              </p:ext>
            </p:extLst>
          </p:nvPr>
        </p:nvGraphicFramePr>
        <p:xfrm>
          <a:off x="0" y="1417638"/>
          <a:ext cx="9144000" cy="34750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1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173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1</a:t>
                      </a:r>
                      <a:endParaRPr lang="en-US" sz="3200" b="1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Dev,</a:t>
                      </a:r>
                      <a:r>
                        <a:rPr lang="en-US" sz="3200" b="1" baseline="0" dirty="0" smtClean="0"/>
                        <a:t> Tyler, Ellie, Lorraine</a:t>
                      </a:r>
                      <a:endParaRPr lang="en-US" sz="3200" b="1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73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2</a:t>
                      </a:r>
                      <a:endParaRPr lang="en-US" sz="3200" b="1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Chris B, Renee,</a:t>
                      </a:r>
                      <a:r>
                        <a:rPr lang="en-US" sz="3200" b="1" baseline="0" dirty="0" smtClean="0"/>
                        <a:t> Jason, Nicole</a:t>
                      </a:r>
                      <a:endParaRPr lang="en-US" sz="3200" b="1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73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3</a:t>
                      </a:r>
                      <a:endParaRPr lang="en-US" sz="3200" b="1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Chris M, Sam, Caitlyn,</a:t>
                      </a:r>
                      <a:r>
                        <a:rPr lang="en-US" sz="3200" b="1" baseline="0" dirty="0" smtClean="0"/>
                        <a:t> Jacob</a:t>
                      </a:r>
                      <a:endParaRPr lang="en-US" sz="3200" b="1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73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4</a:t>
                      </a:r>
                      <a:endParaRPr lang="en-US" sz="3200" b="1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JJ, Nick, Antonio,</a:t>
                      </a:r>
                      <a:r>
                        <a:rPr lang="en-US" sz="3200" b="1" baseline="0" dirty="0" smtClean="0"/>
                        <a:t> Connor P</a:t>
                      </a:r>
                      <a:endParaRPr lang="en-US" sz="3200" b="1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73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5</a:t>
                      </a:r>
                      <a:endParaRPr lang="en-US" sz="3200" b="1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Vinny, Jessica, Ryan, </a:t>
                      </a:r>
                      <a:r>
                        <a:rPr lang="en-US" sz="3200" b="1" dirty="0" err="1" smtClean="0"/>
                        <a:t>Brendyn</a:t>
                      </a:r>
                      <a:endParaRPr lang="en-US" sz="3200" b="1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73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6</a:t>
                      </a:r>
                      <a:endParaRPr lang="en-US" sz="3200" b="1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Paul, Connor D, Erik, Paige</a:t>
                      </a:r>
                      <a:endParaRPr lang="en-US" sz="3200" b="1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409" name="Title 1"/>
          <p:cNvSpPr>
            <a:spLocks noGrp="1"/>
          </p:cNvSpPr>
          <p:nvPr>
            <p:ph type="title"/>
          </p:nvPr>
        </p:nvSpPr>
        <p:spPr>
          <a:xfrm>
            <a:off x="0" y="14288"/>
            <a:ext cx="9144000" cy="1325562"/>
          </a:xfrm>
        </p:spPr>
        <p:txBody>
          <a:bodyPr/>
          <a:lstStyle/>
          <a:p>
            <a:pPr algn="ctr" eaLnBrk="1" hangingPunct="1"/>
            <a:r>
              <a:rPr lang="en-US" altLang="en-US" b="1" u="sng" dirty="0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Groups--Period 8</a:t>
            </a:r>
          </a:p>
        </p:txBody>
      </p:sp>
    </p:spTree>
    <p:extLst>
      <p:ext uri="{BB962C8B-B14F-4D97-AF65-F5344CB8AC3E}">
        <p14:creationId xmlns:p14="http://schemas.microsoft.com/office/powerpoint/2010/main" val="132361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55" y="31423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DO NOW Scenario </a:t>
            </a:r>
            <a:r>
              <a:rPr lang="en-US" b="1" u="sng" dirty="0" smtClean="0"/>
              <a:t>Question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74423"/>
            <a:ext cx="89154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Scenario</a:t>
            </a:r>
            <a:r>
              <a:rPr lang="en-US" b="1" u="sng" dirty="0"/>
              <a:t>:</a:t>
            </a:r>
            <a:r>
              <a:rPr lang="en-US" dirty="0"/>
              <a:t> Imagine that you work at a restaurant and your boss has just decided to decrease your salary </a:t>
            </a:r>
            <a:r>
              <a:rPr lang="en-US" dirty="0" smtClean="0"/>
              <a:t>from $12 to $9 per hour and </a:t>
            </a:r>
            <a:r>
              <a:rPr lang="en-US" dirty="0"/>
              <a:t>shorten your lunch </a:t>
            </a:r>
            <a:r>
              <a:rPr lang="en-US" dirty="0" smtClean="0"/>
              <a:t>break from 1 hour to 30 minutes.  </a:t>
            </a:r>
            <a:r>
              <a:rPr lang="en-US" b="1" i="1" dirty="0" smtClean="0"/>
              <a:t>What </a:t>
            </a:r>
            <a:r>
              <a:rPr lang="en-US" b="1" i="1" dirty="0"/>
              <a:t>would you do?</a:t>
            </a:r>
            <a:r>
              <a:rPr lang="en-US" dirty="0"/>
              <a:t>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utoShape 2" descr="Image result for what would you 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9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71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Labor Unions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219200"/>
          </a:xfrm>
        </p:spPr>
        <p:txBody>
          <a:bodyPr/>
          <a:lstStyle/>
          <a:p>
            <a:r>
              <a:rPr lang="en-US" dirty="0" smtClean="0"/>
              <a:t>Groups of workers at the same job who join together to get better working conditions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99381" y="2915156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do labor unions achieve more rights?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004101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Collective Bargaining</a:t>
            </a:r>
            <a:r>
              <a:rPr lang="en-US" sz="3200" b="1" dirty="0" smtClean="0"/>
              <a:t>: Negotiations between the labor union (workers) and the employer (boss)</a:t>
            </a:r>
            <a:endParaRPr lang="en-U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" y="2590800"/>
            <a:ext cx="923925" cy="123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06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What if Collective Bargaining doesn’t work?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3456"/>
            <a:ext cx="8976361" cy="4525963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1"/>
                </a:solidFill>
              </a:rPr>
              <a:t>Strike</a:t>
            </a:r>
            <a:r>
              <a:rPr lang="en-US" b="1" dirty="0" smtClean="0"/>
              <a:t>: Workers  go on strike by refusing to work until their terms are met by their employer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70524"/>
            <a:ext cx="6205537" cy="418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" y="0"/>
            <a:ext cx="822961" cy="109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81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584</Words>
  <Application>Microsoft Office PowerPoint</Application>
  <PresentationFormat>On-screen Show (4:3)</PresentationFormat>
  <Paragraphs>88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Monday, 11/26/18  AIM: Why did labor unions emerge during the Industrial Revolution?</vt:lpstr>
      <vt:lpstr>Groups--Period 1</vt:lpstr>
      <vt:lpstr>PowerPoint Presentation</vt:lpstr>
      <vt:lpstr>Groups--Period 4</vt:lpstr>
      <vt:lpstr>Groups--Period 6</vt:lpstr>
      <vt:lpstr>Groups--Period 8</vt:lpstr>
      <vt:lpstr>DO NOW Scenario Question</vt:lpstr>
      <vt:lpstr>Labor Unions</vt:lpstr>
      <vt:lpstr>What if Collective Bargaining doesn’t work?</vt:lpstr>
      <vt:lpstr>PowerPoint Presentation</vt:lpstr>
      <vt:lpstr>It’s time for some collective bargaining!</vt:lpstr>
      <vt:lpstr>Closing Task</vt:lpstr>
    </vt:vector>
  </TitlesOfParts>
  <Company>NYCDOE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Why did labor unions emerge during the Industrial Revolution in England?</dc:title>
  <dc:creator>teacher</dc:creator>
  <cp:lastModifiedBy>Candice Newman</cp:lastModifiedBy>
  <cp:revision>25</cp:revision>
  <dcterms:created xsi:type="dcterms:W3CDTF">2014-11-18T18:08:58Z</dcterms:created>
  <dcterms:modified xsi:type="dcterms:W3CDTF">2018-11-26T13:09:29Z</dcterms:modified>
</cp:coreProperties>
</file>