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9" r:id="rId6"/>
    <p:sldId id="270" r:id="rId7"/>
    <p:sldId id="271" r:id="rId8"/>
    <p:sldId id="272" r:id="rId9"/>
    <p:sldId id="273" r:id="rId10"/>
    <p:sldId id="275" r:id="rId11"/>
    <p:sldId id="276" r:id="rId12"/>
    <p:sldId id="277" r:id="rId13"/>
    <p:sldId id="278" r:id="rId14"/>
    <p:sldId id="279" r:id="rId15"/>
    <p:sldId id="260" r:id="rId16"/>
    <p:sldId id="259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8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6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5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1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1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6D457-6C50-466D-8D95-5390A80D8EC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CD82B-A74F-4798-AE1A-83FEF8639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1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png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png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wpTj_Z9v-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WW4KogocfQ" TargetMode="External"/><Relationship Id="rId2" Type="http://schemas.openxmlformats.org/officeDocument/2006/relationships/hyperlink" Target="http://www.youtube.com/watch?v=WO4tIrjBDk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EOOZDbMrg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dobe Garamond Pro" panose="02020502060506020403" pitchFamily="18" charset="0"/>
                <a:ea typeface="Adobe Fan Heiti Std B" panose="020B0700000000000000" pitchFamily="34" charset="-128"/>
              </a:rPr>
              <a:t>Motivation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>
                <a:latin typeface="Adobe Garamond Pro" panose="02020502060506020403" pitchFamily="18" charset="0"/>
              </a:rPr>
              <a:t>On the index card, write down a time when someone in your life really motivated you to do something that you wouldn’t ordinarily do.</a:t>
            </a:r>
          </a:p>
          <a:p>
            <a:pPr lvl="1"/>
            <a:r>
              <a:rPr lang="en-US" sz="4400" dirty="0">
                <a:latin typeface="Adobe Garamond Pro" panose="02020502060506020403" pitchFamily="18" charset="0"/>
              </a:rPr>
              <a:t>What did that person do to motivate you and why do you believed it worked?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0668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Intrinsic and Extrinsic Motivation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en-US" b="1" smtClean="0">
                <a:ea typeface="ＭＳ Ｐゴシック" panose="020B0600070205080204" pitchFamily="34" charset="-128"/>
              </a:rPr>
              <a:t>Intrinsic </a:t>
            </a:r>
            <a:r>
              <a:rPr lang="en-US" altLang="en-US" smtClean="0">
                <a:ea typeface="ＭＳ Ｐゴシック" panose="020B0600070205080204" pitchFamily="34" charset="-128"/>
              </a:rPr>
              <a:t>– motivated by inherent nature of an activity (ie: make oneself feel good)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Affected by how praise is given</a:t>
            </a:r>
          </a:p>
          <a:p>
            <a:endParaRPr lang="en-US" altLang="en-US" sz="1600" smtClean="0">
              <a:ea typeface="ＭＳ Ｐゴシック" panose="020B0600070205080204" pitchFamily="34" charset="-128"/>
            </a:endParaRPr>
          </a:p>
          <a:p>
            <a:r>
              <a:rPr lang="en-US" altLang="en-US" b="1" smtClean="0">
                <a:ea typeface="ＭＳ Ｐゴシック" panose="020B0600070205080204" pitchFamily="34" charset="-128"/>
              </a:rPr>
              <a:t>Extrinsic</a:t>
            </a:r>
            <a:r>
              <a:rPr lang="en-US" altLang="en-US" smtClean="0">
                <a:ea typeface="ＭＳ Ｐゴシック" panose="020B0600070205080204" pitchFamily="34" charset="-128"/>
              </a:rPr>
              <a:t> – motivation is external to the activity, not inherent (get a raise in pay)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Must be desired by the person to be a motivator</a:t>
            </a:r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76200" y="7620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none"/>
              <a:t>Motivation and Emotion</a:t>
            </a:r>
          </a:p>
        </p:txBody>
      </p:sp>
    </p:spTree>
    <p:extLst>
      <p:ext uri="{BB962C8B-B14F-4D97-AF65-F5344CB8AC3E}">
        <p14:creationId xmlns:p14="http://schemas.microsoft.com/office/powerpoint/2010/main" val="331810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914400"/>
          </a:xfrm>
        </p:spPr>
        <p:txBody>
          <a:bodyPr/>
          <a:lstStyle/>
          <a:p>
            <a:r>
              <a:rPr lang="en-US" altLang="en-US" dirty="0" smtClean="0">
                <a:latin typeface="Adobe Garamond Pro"/>
                <a:ea typeface="ＭＳ Ｐゴシック" panose="020B0600070205080204" pitchFamily="34" charset="-128"/>
              </a:rPr>
              <a:t>Emotions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038600"/>
          </a:xfrm>
        </p:spPr>
        <p:txBody>
          <a:bodyPr/>
          <a:lstStyle/>
          <a:p>
            <a:r>
              <a:rPr lang="en-US" altLang="en-US" dirty="0" smtClean="0">
                <a:latin typeface="Adobe Garamond Pro"/>
                <a:ea typeface="ＭＳ Ｐゴシック" panose="020B0600070205080204" pitchFamily="34" charset="-128"/>
              </a:rPr>
              <a:t>Experiences giving color, meaning, and intensity to life</a:t>
            </a:r>
          </a:p>
        </p:txBody>
      </p:sp>
    </p:spTree>
    <p:extLst>
      <p:ext uri="{BB962C8B-B14F-4D97-AF65-F5344CB8AC3E}">
        <p14:creationId xmlns:p14="http://schemas.microsoft.com/office/powerpoint/2010/main" val="3025388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 rot="2200318">
            <a:off x="284163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720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400800" y="76200"/>
            <a:ext cx="1828800" cy="1371600"/>
          </a:xfrm>
          <a:prstGeom prst="rect">
            <a:avLst/>
          </a:prstGeom>
          <a:solidFill>
            <a:srgbClr val="EAEAFA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7200">
              <a:solidFill>
                <a:schemeClr val="tx1"/>
              </a:solidFill>
            </a:endParaRP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393700" y="635000"/>
            <a:ext cx="8216900" cy="5765800"/>
            <a:chOff x="248" y="400"/>
            <a:chExt cx="5176" cy="3632"/>
          </a:xfrm>
        </p:grpSpPr>
        <p:graphicFrame>
          <p:nvGraphicFramePr>
            <p:cNvPr id="19462" name="Object 2"/>
            <p:cNvGraphicFramePr>
              <a:graphicFrameLocks noChangeAspect="1"/>
            </p:cNvGraphicFramePr>
            <p:nvPr/>
          </p:nvGraphicFramePr>
          <p:xfrm>
            <a:off x="1016" y="1024"/>
            <a:ext cx="3888" cy="2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Bitmap Image" r:id="rId3" imgW="5649114" imgH="3943901" progId="Paint.Picture">
                    <p:embed/>
                  </p:oleObj>
                </mc:Choice>
                <mc:Fallback>
                  <p:oleObj name="Bitmap Image" r:id="rId3" imgW="5649114" imgH="3943901" progId="Paint.Picture">
                    <p:embed/>
                    <p:pic>
                      <p:nvPicPr>
                        <p:cNvPr id="1946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6" y="1024"/>
                          <a:ext cx="3888" cy="27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3" name="Oval 6"/>
            <p:cNvSpPr>
              <a:spLocks noChangeArrowheads="1"/>
            </p:cNvSpPr>
            <p:nvPr/>
          </p:nvSpPr>
          <p:spPr bwMode="auto">
            <a:xfrm flipH="1" flipV="1">
              <a:off x="2360" y="22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7200">
                <a:solidFill>
                  <a:schemeClr val="tx1"/>
                </a:solidFill>
              </a:endParaRPr>
            </a:p>
          </p:txBody>
        </p:sp>
        <p:sp>
          <p:nvSpPr>
            <p:cNvPr id="19464" name="Oval 7"/>
            <p:cNvSpPr>
              <a:spLocks noChangeArrowheads="1"/>
            </p:cNvSpPr>
            <p:nvPr/>
          </p:nvSpPr>
          <p:spPr bwMode="auto">
            <a:xfrm flipH="1" flipV="1">
              <a:off x="2120" y="136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7200">
                <a:solidFill>
                  <a:schemeClr val="tx1"/>
                </a:solidFill>
              </a:endParaRPr>
            </a:p>
          </p:txBody>
        </p:sp>
        <p:sp>
          <p:nvSpPr>
            <p:cNvPr id="19465" name="Oval 8"/>
            <p:cNvSpPr>
              <a:spLocks noChangeArrowheads="1"/>
            </p:cNvSpPr>
            <p:nvPr/>
          </p:nvSpPr>
          <p:spPr bwMode="auto">
            <a:xfrm flipH="1" flipV="1">
              <a:off x="4088" y="260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7200">
                <a:solidFill>
                  <a:schemeClr val="tx1"/>
                </a:solidFill>
              </a:endParaRPr>
            </a:p>
          </p:txBody>
        </p:sp>
        <p:sp>
          <p:nvSpPr>
            <p:cNvPr id="19466" name="Oval 9"/>
            <p:cNvSpPr>
              <a:spLocks noChangeArrowheads="1"/>
            </p:cNvSpPr>
            <p:nvPr/>
          </p:nvSpPr>
          <p:spPr bwMode="auto">
            <a:xfrm flipH="1" flipV="1">
              <a:off x="3704" y="179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7200">
                <a:solidFill>
                  <a:schemeClr val="tx1"/>
                </a:solidFill>
              </a:endParaRPr>
            </a:p>
          </p:txBody>
        </p:sp>
        <p:sp>
          <p:nvSpPr>
            <p:cNvPr id="19467" name="Oval 10"/>
            <p:cNvSpPr>
              <a:spLocks noChangeArrowheads="1"/>
            </p:cNvSpPr>
            <p:nvPr/>
          </p:nvSpPr>
          <p:spPr bwMode="auto">
            <a:xfrm flipH="1" flipV="1">
              <a:off x="2792" y="136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7200">
                <a:solidFill>
                  <a:schemeClr val="tx1"/>
                </a:solidFill>
              </a:endParaRPr>
            </a:p>
          </p:txBody>
        </p:sp>
        <p:sp>
          <p:nvSpPr>
            <p:cNvPr id="19468" name="Oval 11"/>
            <p:cNvSpPr>
              <a:spLocks noChangeArrowheads="1"/>
            </p:cNvSpPr>
            <p:nvPr/>
          </p:nvSpPr>
          <p:spPr bwMode="auto">
            <a:xfrm flipH="1" flipV="1">
              <a:off x="1688" y="22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7200">
                <a:solidFill>
                  <a:schemeClr val="tx1"/>
                </a:solidFill>
              </a:endParaRPr>
            </a:p>
          </p:txBody>
        </p:sp>
        <p:sp>
          <p:nvSpPr>
            <p:cNvPr id="19469" name="Text Box 12"/>
            <p:cNvSpPr txBox="1">
              <a:spLocks noChangeArrowheads="1"/>
            </p:cNvSpPr>
            <p:nvPr/>
          </p:nvSpPr>
          <p:spPr bwMode="auto">
            <a:xfrm>
              <a:off x="1104" y="816"/>
              <a:ext cx="86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u="none">
                  <a:solidFill>
                    <a:schemeClr val="tx1"/>
                  </a:solidFill>
                </a:rPr>
                <a:t>High Positive Emotion</a:t>
              </a:r>
            </a:p>
          </p:txBody>
        </p:sp>
        <p:sp>
          <p:nvSpPr>
            <p:cNvPr id="19470" name="Text Box 13"/>
            <p:cNvSpPr txBox="1">
              <a:spLocks noChangeArrowheads="1"/>
            </p:cNvSpPr>
            <p:nvPr/>
          </p:nvSpPr>
          <p:spPr bwMode="auto">
            <a:xfrm>
              <a:off x="3752" y="3472"/>
              <a:ext cx="86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u="none">
                  <a:solidFill>
                    <a:schemeClr val="tx1"/>
                  </a:solidFill>
                </a:rPr>
                <a:t>Low Positive Emotion</a:t>
              </a:r>
            </a:p>
          </p:txBody>
        </p:sp>
        <p:sp>
          <p:nvSpPr>
            <p:cNvPr id="19471" name="Text Box 14"/>
            <p:cNvSpPr txBox="1">
              <a:spLocks noChangeArrowheads="1"/>
            </p:cNvSpPr>
            <p:nvPr/>
          </p:nvSpPr>
          <p:spPr bwMode="auto">
            <a:xfrm>
              <a:off x="1400" y="3512"/>
              <a:ext cx="1008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u="none">
                  <a:solidFill>
                    <a:schemeClr val="tx1"/>
                  </a:solidFill>
                </a:rPr>
                <a:t>Low Negative Emotion</a:t>
              </a:r>
            </a:p>
          </p:txBody>
        </p:sp>
        <p:sp>
          <p:nvSpPr>
            <p:cNvPr id="19472" name="Text Box 15"/>
            <p:cNvSpPr txBox="1">
              <a:spLocks noChangeArrowheads="1"/>
            </p:cNvSpPr>
            <p:nvPr/>
          </p:nvSpPr>
          <p:spPr bwMode="auto">
            <a:xfrm>
              <a:off x="2016" y="2060"/>
              <a:ext cx="81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Relaxed</a:t>
              </a:r>
            </a:p>
          </p:txBody>
        </p:sp>
        <p:sp>
          <p:nvSpPr>
            <p:cNvPr id="19473" name="Text Box 16"/>
            <p:cNvSpPr txBox="1">
              <a:spLocks noChangeArrowheads="1"/>
            </p:cNvSpPr>
            <p:nvPr/>
          </p:nvSpPr>
          <p:spPr bwMode="auto">
            <a:xfrm>
              <a:off x="3416" y="1888"/>
              <a:ext cx="72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Sad</a:t>
              </a:r>
            </a:p>
          </p:txBody>
        </p:sp>
        <p:sp>
          <p:nvSpPr>
            <p:cNvPr id="19474" name="Text Box 17"/>
            <p:cNvSpPr txBox="1">
              <a:spLocks noChangeArrowheads="1"/>
            </p:cNvSpPr>
            <p:nvPr/>
          </p:nvSpPr>
          <p:spPr bwMode="auto">
            <a:xfrm>
              <a:off x="1352" y="2028"/>
              <a:ext cx="72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Happy</a:t>
              </a:r>
            </a:p>
          </p:txBody>
        </p:sp>
        <p:sp>
          <p:nvSpPr>
            <p:cNvPr id="19475" name="Text Box 18"/>
            <p:cNvSpPr txBox="1">
              <a:spLocks noChangeArrowheads="1"/>
            </p:cNvSpPr>
            <p:nvPr/>
          </p:nvSpPr>
          <p:spPr bwMode="auto">
            <a:xfrm>
              <a:off x="3752" y="2416"/>
              <a:ext cx="72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Sluggish</a:t>
              </a:r>
            </a:p>
          </p:txBody>
        </p:sp>
        <p:sp>
          <p:nvSpPr>
            <p:cNvPr id="19476" name="Text Box 19"/>
            <p:cNvSpPr txBox="1">
              <a:spLocks noChangeArrowheads="1"/>
            </p:cNvSpPr>
            <p:nvPr/>
          </p:nvSpPr>
          <p:spPr bwMode="auto">
            <a:xfrm>
              <a:off x="2592" y="1152"/>
              <a:ext cx="72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Fearful</a:t>
              </a:r>
            </a:p>
          </p:txBody>
        </p:sp>
        <p:sp>
          <p:nvSpPr>
            <p:cNvPr id="19477" name="Text Box 20"/>
            <p:cNvSpPr txBox="1">
              <a:spLocks noChangeArrowheads="1"/>
            </p:cNvSpPr>
            <p:nvPr/>
          </p:nvSpPr>
          <p:spPr bwMode="auto">
            <a:xfrm>
              <a:off x="2304" y="1436"/>
              <a:ext cx="72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Surprised </a:t>
              </a:r>
            </a:p>
          </p:txBody>
        </p:sp>
        <p:sp>
          <p:nvSpPr>
            <p:cNvPr id="19478" name="Text Box 21"/>
            <p:cNvSpPr txBox="1">
              <a:spLocks noChangeArrowheads="1"/>
            </p:cNvSpPr>
            <p:nvPr/>
          </p:nvSpPr>
          <p:spPr bwMode="auto">
            <a:xfrm>
              <a:off x="1688" y="1456"/>
              <a:ext cx="72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Elated</a:t>
              </a:r>
            </a:p>
          </p:txBody>
        </p:sp>
        <p:sp>
          <p:nvSpPr>
            <p:cNvPr id="19479" name="Text Box 22"/>
            <p:cNvSpPr txBox="1">
              <a:spLocks noChangeArrowheads="1"/>
            </p:cNvSpPr>
            <p:nvPr/>
          </p:nvSpPr>
          <p:spPr bwMode="auto">
            <a:xfrm>
              <a:off x="2736" y="1552"/>
              <a:ext cx="72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Angry</a:t>
              </a:r>
            </a:p>
          </p:txBody>
        </p:sp>
        <p:sp>
          <p:nvSpPr>
            <p:cNvPr id="19480" name="Text Box 23"/>
            <p:cNvSpPr txBox="1">
              <a:spLocks noChangeArrowheads="1"/>
            </p:cNvSpPr>
            <p:nvPr/>
          </p:nvSpPr>
          <p:spPr bwMode="auto">
            <a:xfrm>
              <a:off x="3800" y="784"/>
              <a:ext cx="86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u="none">
                  <a:solidFill>
                    <a:schemeClr val="tx1"/>
                  </a:solidFill>
                </a:rPr>
                <a:t>High Negative Emotion</a:t>
              </a:r>
            </a:p>
          </p:txBody>
        </p:sp>
        <p:graphicFrame>
          <p:nvGraphicFramePr>
            <p:cNvPr id="19481" name="Object 3"/>
            <p:cNvGraphicFramePr>
              <a:graphicFrameLocks noChangeAspect="1"/>
            </p:cNvGraphicFramePr>
            <p:nvPr/>
          </p:nvGraphicFramePr>
          <p:xfrm>
            <a:off x="396" y="928"/>
            <a:ext cx="852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Bitmap Image" r:id="rId5" imgW="1352381" imgH="1276190" progId="Paint.Picture">
                    <p:embed/>
                  </p:oleObj>
                </mc:Choice>
                <mc:Fallback>
                  <p:oleObj name="Bitmap Image" r:id="rId5" imgW="1352381" imgH="1276190" progId="Paint.Picture">
                    <p:embed/>
                    <p:pic>
                      <p:nvPicPr>
                        <p:cNvPr id="19481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" y="928"/>
                          <a:ext cx="852" cy="8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2" name="Object 4"/>
            <p:cNvGraphicFramePr>
              <a:graphicFrameLocks noChangeAspect="1"/>
            </p:cNvGraphicFramePr>
            <p:nvPr/>
          </p:nvGraphicFramePr>
          <p:xfrm>
            <a:off x="248" y="2032"/>
            <a:ext cx="796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Bitmap Image" r:id="rId7" imgW="1552792" imgH="1781424" progId="Paint.Picture">
                    <p:embed/>
                  </p:oleObj>
                </mc:Choice>
                <mc:Fallback>
                  <p:oleObj name="Bitmap Image" r:id="rId7" imgW="1552792" imgH="1781424" progId="Paint.Picture">
                    <p:embed/>
                    <p:pic>
                      <p:nvPicPr>
                        <p:cNvPr id="19482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" y="2032"/>
                          <a:ext cx="796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3" name="Object 5"/>
            <p:cNvGraphicFramePr>
              <a:graphicFrameLocks noChangeAspect="1"/>
            </p:cNvGraphicFramePr>
            <p:nvPr/>
          </p:nvGraphicFramePr>
          <p:xfrm>
            <a:off x="4687" y="1066"/>
            <a:ext cx="697" cy="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Bitmap Image" r:id="rId9" imgW="1171429" imgH="1380952" progId="Paint.Picture">
                    <p:embed/>
                  </p:oleObj>
                </mc:Choice>
                <mc:Fallback>
                  <p:oleObj name="Bitmap Image" r:id="rId9" imgW="1171429" imgH="1380952" progId="Paint.Picture">
                    <p:embed/>
                    <p:pic>
                      <p:nvPicPr>
                        <p:cNvPr id="19483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" y="1066"/>
                          <a:ext cx="697" cy="8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4" name="Object 6"/>
            <p:cNvGraphicFramePr>
              <a:graphicFrameLocks noChangeAspect="1"/>
            </p:cNvGraphicFramePr>
            <p:nvPr/>
          </p:nvGraphicFramePr>
          <p:xfrm>
            <a:off x="4904" y="2230"/>
            <a:ext cx="520" cy="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Bitmap Image" r:id="rId11" imgW="885949" imgH="1133633" progId="Paint.Picture">
                    <p:embed/>
                  </p:oleObj>
                </mc:Choice>
                <mc:Fallback>
                  <p:oleObj name="Bitmap Image" r:id="rId11" imgW="885949" imgH="1133633" progId="Paint.Picture">
                    <p:embed/>
                    <p:pic>
                      <p:nvPicPr>
                        <p:cNvPr id="19484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4" y="2230"/>
                          <a:ext cx="520" cy="6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5" name="Object 7"/>
            <p:cNvGraphicFramePr>
              <a:graphicFrameLocks noChangeAspect="1"/>
            </p:cNvGraphicFramePr>
            <p:nvPr/>
          </p:nvGraphicFramePr>
          <p:xfrm>
            <a:off x="680" y="3088"/>
            <a:ext cx="626" cy="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Bitmap Image" r:id="rId13" imgW="1057423" imgH="1267002" progId="Paint.Picture">
                    <p:embed/>
                  </p:oleObj>
                </mc:Choice>
                <mc:Fallback>
                  <p:oleObj name="Bitmap Image" r:id="rId13" imgW="1057423" imgH="1267002" progId="Paint.Picture">
                    <p:embed/>
                    <p:pic>
                      <p:nvPicPr>
                        <p:cNvPr id="1948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" y="3088"/>
                          <a:ext cx="626" cy="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6" name="Object 8"/>
            <p:cNvGraphicFramePr>
              <a:graphicFrameLocks noChangeAspect="1"/>
            </p:cNvGraphicFramePr>
            <p:nvPr/>
          </p:nvGraphicFramePr>
          <p:xfrm>
            <a:off x="1872" y="496"/>
            <a:ext cx="469" cy="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Bitmap Image" r:id="rId15" imgW="847843" imgH="1247619" progId="Paint.Picture">
                    <p:embed/>
                  </p:oleObj>
                </mc:Choice>
                <mc:Fallback>
                  <p:oleObj name="Bitmap Image" r:id="rId15" imgW="847843" imgH="1247619" progId="Paint.Picture">
                    <p:embed/>
                    <p:pic>
                      <p:nvPicPr>
                        <p:cNvPr id="1948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496"/>
                          <a:ext cx="469" cy="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7" name="Object 9"/>
            <p:cNvGraphicFramePr>
              <a:graphicFrameLocks noChangeAspect="1"/>
            </p:cNvGraphicFramePr>
            <p:nvPr/>
          </p:nvGraphicFramePr>
          <p:xfrm>
            <a:off x="2650" y="400"/>
            <a:ext cx="478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Bitmap Image" r:id="rId17" imgW="866896" imgH="1219370" progId="Paint.Picture">
                    <p:embed/>
                  </p:oleObj>
                </mc:Choice>
                <mc:Fallback>
                  <p:oleObj name="Bitmap Image" r:id="rId17" imgW="866896" imgH="1219370" progId="Paint.Picture">
                    <p:embed/>
                    <p:pic>
                      <p:nvPicPr>
                        <p:cNvPr id="1948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0" y="400"/>
                          <a:ext cx="478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8" name="Object 10"/>
            <p:cNvGraphicFramePr>
              <a:graphicFrameLocks noChangeAspect="1"/>
            </p:cNvGraphicFramePr>
            <p:nvPr/>
          </p:nvGraphicFramePr>
          <p:xfrm>
            <a:off x="3389" y="496"/>
            <a:ext cx="451" cy="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Bitmap Image" r:id="rId19" imgW="819048" imgH="1209524" progId="Paint.Picture">
                    <p:embed/>
                  </p:oleObj>
                </mc:Choice>
                <mc:Fallback>
                  <p:oleObj name="Bitmap Image" r:id="rId19" imgW="819048" imgH="1209524" progId="Paint.Picture">
                    <p:embed/>
                    <p:pic>
                      <p:nvPicPr>
                        <p:cNvPr id="19488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9" y="496"/>
                          <a:ext cx="451" cy="6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9" name="Line 32"/>
            <p:cNvSpPr>
              <a:spLocks noChangeShapeType="1"/>
            </p:cNvSpPr>
            <p:nvPr/>
          </p:nvSpPr>
          <p:spPr bwMode="auto">
            <a:xfrm flipH="1">
              <a:off x="1296" y="1392"/>
              <a:ext cx="8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33"/>
            <p:cNvSpPr>
              <a:spLocks noChangeShapeType="1"/>
            </p:cNvSpPr>
            <p:nvPr/>
          </p:nvSpPr>
          <p:spPr bwMode="auto">
            <a:xfrm flipH="1">
              <a:off x="960" y="2304"/>
              <a:ext cx="720" cy="2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34"/>
            <p:cNvSpPr>
              <a:spLocks noChangeShapeType="1"/>
            </p:cNvSpPr>
            <p:nvPr/>
          </p:nvSpPr>
          <p:spPr bwMode="auto">
            <a:xfrm flipH="1">
              <a:off x="1248" y="2304"/>
              <a:ext cx="1104" cy="9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35"/>
            <p:cNvSpPr>
              <a:spLocks noChangeShapeType="1"/>
            </p:cNvSpPr>
            <p:nvPr/>
          </p:nvSpPr>
          <p:spPr bwMode="auto">
            <a:xfrm flipH="1">
              <a:off x="2400" y="1392"/>
              <a:ext cx="38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36"/>
            <p:cNvSpPr>
              <a:spLocks noChangeShapeType="1"/>
            </p:cNvSpPr>
            <p:nvPr/>
          </p:nvSpPr>
          <p:spPr bwMode="auto">
            <a:xfrm flipH="1" flipV="1">
              <a:off x="2208" y="1152"/>
              <a:ext cx="192" cy="2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37"/>
            <p:cNvSpPr>
              <a:spLocks noChangeShapeType="1"/>
            </p:cNvSpPr>
            <p:nvPr/>
          </p:nvSpPr>
          <p:spPr bwMode="auto">
            <a:xfrm flipH="1" flipV="1">
              <a:off x="3072" y="912"/>
              <a:ext cx="192" cy="3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Oval 38"/>
            <p:cNvSpPr>
              <a:spLocks noChangeArrowheads="1"/>
            </p:cNvSpPr>
            <p:nvPr/>
          </p:nvSpPr>
          <p:spPr bwMode="auto">
            <a:xfrm flipH="1" flipV="1">
              <a:off x="3216" y="1216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7200">
                <a:solidFill>
                  <a:schemeClr val="tx1"/>
                </a:solidFill>
              </a:endParaRPr>
            </a:p>
          </p:txBody>
        </p:sp>
        <p:sp>
          <p:nvSpPr>
            <p:cNvPr id="19496" name="Line 39"/>
            <p:cNvSpPr>
              <a:spLocks noChangeShapeType="1"/>
            </p:cNvSpPr>
            <p:nvPr/>
          </p:nvSpPr>
          <p:spPr bwMode="auto">
            <a:xfrm flipV="1">
              <a:off x="3360" y="1152"/>
              <a:ext cx="192" cy="4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Oval 40"/>
            <p:cNvSpPr>
              <a:spLocks noChangeArrowheads="1"/>
            </p:cNvSpPr>
            <p:nvPr/>
          </p:nvSpPr>
          <p:spPr bwMode="auto">
            <a:xfrm flipH="1" flipV="1">
              <a:off x="3312" y="1536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7200">
                <a:solidFill>
                  <a:schemeClr val="tx1"/>
                </a:solidFill>
              </a:endParaRPr>
            </a:p>
          </p:txBody>
        </p:sp>
        <p:sp>
          <p:nvSpPr>
            <p:cNvPr id="19498" name="Line 41"/>
            <p:cNvSpPr>
              <a:spLocks noChangeShapeType="1"/>
            </p:cNvSpPr>
            <p:nvPr/>
          </p:nvSpPr>
          <p:spPr bwMode="auto">
            <a:xfrm flipV="1">
              <a:off x="3792" y="1536"/>
              <a:ext cx="912" cy="2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Line 42"/>
            <p:cNvSpPr>
              <a:spLocks noChangeShapeType="1"/>
            </p:cNvSpPr>
            <p:nvPr/>
          </p:nvSpPr>
          <p:spPr bwMode="auto">
            <a:xfrm>
              <a:off x="4176" y="2640"/>
              <a:ext cx="7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Text Box 43"/>
          <p:cNvSpPr txBox="1">
            <a:spLocks noChangeArrowheads="1"/>
          </p:cNvSpPr>
          <p:nvPr/>
        </p:nvSpPr>
        <p:spPr bwMode="auto">
          <a:xfrm>
            <a:off x="1447800" y="762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 u="none"/>
              <a:t>Watson and Tellegen’s emotional map</a:t>
            </a:r>
          </a:p>
        </p:txBody>
      </p:sp>
    </p:spTree>
    <p:extLst>
      <p:ext uri="{BB962C8B-B14F-4D97-AF65-F5344CB8AC3E}">
        <p14:creationId xmlns:p14="http://schemas.microsoft.com/office/powerpoint/2010/main" val="2459208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848600" cy="10668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Role of Learning and Culture 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in Emotions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4196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Most believe basic emotions are inborn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Children born blind and deaf show normal emotional reactions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Two ways culture affects emotions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Learning influences emotional expressions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Culture influences interpretation of different situations; reactions correspond accordingly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Cultural differences are important</a:t>
            </a:r>
          </a:p>
        </p:txBody>
      </p:sp>
    </p:spTree>
    <p:extLst>
      <p:ext uri="{BB962C8B-B14F-4D97-AF65-F5344CB8AC3E}">
        <p14:creationId xmlns:p14="http://schemas.microsoft.com/office/powerpoint/2010/main" val="6709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 rot="2200318">
            <a:off x="284163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7200">
              <a:solidFill>
                <a:schemeClr val="tx1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47512"/>
            <a:ext cx="723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 u="none" dirty="0"/>
              <a:t>Maslow’s hierarchy of motives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39634" y="626950"/>
            <a:ext cx="8499566" cy="6087359"/>
            <a:chOff x="432" y="668"/>
            <a:chExt cx="5136" cy="3220"/>
          </a:xfrm>
        </p:grpSpPr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432" y="668"/>
              <a:ext cx="5136" cy="3220"/>
              <a:chOff x="432" y="668"/>
              <a:chExt cx="5136" cy="3220"/>
            </a:xfrm>
          </p:grpSpPr>
          <p:graphicFrame>
            <p:nvGraphicFramePr>
              <p:cNvPr id="13321" name="Object 2"/>
              <p:cNvGraphicFramePr>
                <a:graphicFrameLocks noChangeAspect="1"/>
              </p:cNvGraphicFramePr>
              <p:nvPr/>
            </p:nvGraphicFramePr>
            <p:xfrm>
              <a:off x="768" y="668"/>
              <a:ext cx="4083" cy="3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8" name="Bitmap Image" r:id="rId3" imgW="5495238" imgH="4048690" progId="Paint.Picture">
                      <p:embed/>
                    </p:oleObj>
                  </mc:Choice>
                  <mc:Fallback>
                    <p:oleObj name="Bitmap Image" r:id="rId3" imgW="5495238" imgH="4048690" progId="Paint.Picture">
                      <p:embed/>
                      <p:pic>
                        <p:nvPicPr>
                          <p:cNvPr id="13321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668"/>
                            <a:ext cx="4083" cy="3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322" name="Line 8"/>
              <p:cNvSpPr>
                <a:spLocks noChangeShapeType="1"/>
              </p:cNvSpPr>
              <p:nvPr/>
            </p:nvSpPr>
            <p:spPr bwMode="auto">
              <a:xfrm flipV="1">
                <a:off x="4896" y="30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Text Box 9"/>
              <p:cNvSpPr txBox="1">
                <a:spLocks noChangeArrowheads="1"/>
              </p:cNvSpPr>
              <p:nvPr/>
            </p:nvSpPr>
            <p:spPr bwMode="auto">
              <a:xfrm>
                <a:off x="4128" y="3404"/>
                <a:ext cx="139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 u="none">
                    <a:solidFill>
                      <a:schemeClr val="tx1"/>
                    </a:solidFill>
                  </a:rPr>
                  <a:t>Biological</a:t>
                </a:r>
                <a:r>
                  <a:rPr lang="en-US" altLang="en-US" sz="2000" u="none">
                    <a:solidFill>
                      <a:schemeClr val="tx1"/>
                    </a:solidFill>
                  </a:rPr>
                  <a:t> (food, water, sleep, sex)</a:t>
                </a:r>
              </a:p>
            </p:txBody>
          </p:sp>
          <p:sp>
            <p:nvSpPr>
              <p:cNvPr id="13324" name="Text Box 10"/>
              <p:cNvSpPr txBox="1">
                <a:spLocks noChangeArrowheads="1"/>
              </p:cNvSpPr>
              <p:nvPr/>
            </p:nvSpPr>
            <p:spPr bwMode="auto">
              <a:xfrm>
                <a:off x="768" y="1056"/>
                <a:ext cx="16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 u="none">
                    <a:solidFill>
                      <a:schemeClr val="tx1"/>
                    </a:solidFill>
                  </a:rPr>
                  <a:t>Self-esteem </a:t>
                </a:r>
                <a:r>
                  <a:rPr lang="en-US" altLang="en-US" sz="2000" u="none">
                    <a:solidFill>
                      <a:schemeClr val="tx1"/>
                    </a:solidFill>
                  </a:rPr>
                  <a:t> (accepting of self as you are)</a:t>
                </a:r>
              </a:p>
            </p:txBody>
          </p:sp>
          <p:sp>
            <p:nvSpPr>
              <p:cNvPr id="13325" name="Text Box 11"/>
              <p:cNvSpPr txBox="1">
                <a:spLocks noChangeArrowheads="1"/>
              </p:cNvSpPr>
              <p:nvPr/>
            </p:nvSpPr>
            <p:spPr bwMode="auto">
              <a:xfrm>
                <a:off x="432" y="1872"/>
                <a:ext cx="124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 u="none">
                    <a:solidFill>
                      <a:schemeClr val="tx1"/>
                    </a:solidFill>
                  </a:rPr>
                  <a:t>Safety </a:t>
                </a:r>
                <a:r>
                  <a:rPr lang="en-US" altLang="en-US" sz="2000" u="none">
                    <a:solidFill>
                      <a:schemeClr val="tx1"/>
                    </a:solidFill>
                  </a:rPr>
                  <a:t> (low risk of physical harm)</a:t>
                </a:r>
              </a:p>
            </p:txBody>
          </p:sp>
          <p:sp>
            <p:nvSpPr>
              <p:cNvPr id="13326" name="Line 12"/>
              <p:cNvSpPr>
                <a:spLocks noChangeShapeType="1"/>
              </p:cNvSpPr>
              <p:nvPr/>
            </p:nvSpPr>
            <p:spPr bwMode="auto">
              <a:xfrm flipH="1">
                <a:off x="4272" y="302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Line 13"/>
              <p:cNvSpPr>
                <a:spLocks noChangeShapeType="1"/>
              </p:cNvSpPr>
              <p:nvPr/>
            </p:nvSpPr>
            <p:spPr bwMode="auto">
              <a:xfrm flipH="1">
                <a:off x="3648" y="2108"/>
                <a:ext cx="8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Line 14"/>
              <p:cNvSpPr>
                <a:spLocks noChangeShapeType="1"/>
              </p:cNvSpPr>
              <p:nvPr/>
            </p:nvSpPr>
            <p:spPr bwMode="auto">
              <a:xfrm>
                <a:off x="1056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15"/>
              <p:cNvSpPr>
                <a:spLocks noChangeShapeType="1"/>
              </p:cNvSpPr>
              <p:nvPr/>
            </p:nvSpPr>
            <p:spPr bwMode="auto">
              <a:xfrm>
                <a:off x="1056" y="254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Line 16"/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17"/>
              <p:cNvSpPr>
                <a:spLocks noChangeShapeType="1"/>
              </p:cNvSpPr>
              <p:nvPr/>
            </p:nvSpPr>
            <p:spPr bwMode="auto">
              <a:xfrm>
                <a:off x="1584" y="1728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Text Box 18"/>
              <p:cNvSpPr txBox="1">
                <a:spLocks noChangeArrowheads="1"/>
              </p:cNvSpPr>
              <p:nvPr/>
            </p:nvSpPr>
            <p:spPr bwMode="auto">
              <a:xfrm>
                <a:off x="4416" y="1916"/>
                <a:ext cx="1152" cy="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 u="none">
                    <a:solidFill>
                      <a:schemeClr val="tx1"/>
                    </a:solidFill>
                  </a:rPr>
                  <a:t>Love and belonging </a:t>
                </a:r>
                <a:r>
                  <a:rPr lang="en-US" altLang="en-US" sz="2000" u="none">
                    <a:solidFill>
                      <a:schemeClr val="tx1"/>
                    </a:solidFill>
                  </a:rPr>
                  <a:t>(loving, being loved, social relationships)</a:t>
                </a:r>
                <a:r>
                  <a:rPr lang="en-US" altLang="en-US" sz="2000" b="1" u="none">
                    <a:solidFill>
                      <a:schemeClr val="tx1"/>
                    </a:solidFill>
                  </a:rPr>
                  <a:t> </a:t>
                </a:r>
                <a:endParaRPr lang="en-US" altLang="en-US" sz="2000" u="non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19" name="Text Box 19"/>
            <p:cNvSpPr txBox="1">
              <a:spLocks noChangeArrowheads="1"/>
            </p:cNvSpPr>
            <p:nvPr/>
          </p:nvSpPr>
          <p:spPr bwMode="auto">
            <a:xfrm>
              <a:off x="3504" y="903"/>
              <a:ext cx="1728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000" b="1" u="none">
                  <a:solidFill>
                    <a:schemeClr val="tx1"/>
                  </a:solidFill>
                </a:rPr>
                <a:t>Self-actualization </a:t>
              </a:r>
              <a:r>
                <a:rPr lang="en-US" altLang="en-US" sz="2000" u="none">
                  <a:solidFill>
                    <a:schemeClr val="tx1"/>
                  </a:solidFill>
                </a:rPr>
                <a:t>(ethics, philosophical and artistic expression)</a:t>
              </a:r>
              <a:r>
                <a:rPr lang="en-US" altLang="en-US" sz="2000" b="1" u="none">
                  <a:solidFill>
                    <a:schemeClr val="tx1"/>
                  </a:solidFill>
                </a:rPr>
                <a:t> </a:t>
              </a:r>
              <a:endParaRPr lang="en-US" altLang="en-US" sz="2000" u="none">
                <a:solidFill>
                  <a:schemeClr val="tx1"/>
                </a:solidFill>
              </a:endParaRPr>
            </a:p>
          </p:txBody>
        </p:sp>
        <p:sp>
          <p:nvSpPr>
            <p:cNvPr id="13320" name="Line 20"/>
            <p:cNvSpPr>
              <a:spLocks noChangeShapeType="1"/>
            </p:cNvSpPr>
            <p:nvPr/>
          </p:nvSpPr>
          <p:spPr bwMode="auto">
            <a:xfrm flipH="1">
              <a:off x="2880" y="110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637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As you listen to the speech, think about what Kurt Russell’s </a:t>
            </a:r>
            <a:r>
              <a:rPr lang="en-US" b="1" dirty="0"/>
              <a:t>character </a:t>
            </a:r>
            <a:r>
              <a:rPr lang="en-US" b="1" dirty="0" smtClean="0"/>
              <a:t>is trying </a:t>
            </a:r>
            <a:r>
              <a:rPr lang="en-US" b="1" dirty="0"/>
              <a:t>to do in his speech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altLang="en-US" b="1" dirty="0">
                <a:ea typeface="ＭＳ Ｐゴシック" panose="020B0600070205080204" pitchFamily="34" charset="-128"/>
                <a:hlinkClick r:id="rId2"/>
              </a:rPr>
              <a:t>http://www.youtube.com/watch?v=vwpTj_Z9v-c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01925" y="905774"/>
            <a:ext cx="8842075" cy="784915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which level of needs these speeches are drawing </a:t>
            </a:r>
            <a:br>
              <a:rPr lang="en-US" dirty="0"/>
            </a:br>
            <a:r>
              <a:rPr lang="en-US" dirty="0"/>
              <a:t>on to motivate their intended audience</a:t>
            </a:r>
            <a:br>
              <a:rPr lang="en-US" dirty="0"/>
            </a:br>
            <a:endParaRPr lang="en-US" alt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93519" y="1904003"/>
            <a:ext cx="7886700" cy="4351338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www.youtube.com/watch?v=WO4tIrjBDkk</a:t>
            </a:r>
            <a:endParaRPr lang="en-US" b="1" dirty="0" smtClean="0"/>
          </a:p>
          <a:p>
            <a:pPr marL="0" indent="0">
              <a:buFontTx/>
              <a:buNone/>
              <a:defRPr/>
            </a:pPr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b="1" dirty="0" smtClean="0">
                <a:ea typeface="ＭＳ Ｐゴシック" panose="020B0600070205080204" pitchFamily="34" charset="-128"/>
                <a:hlinkClick r:id="rId3"/>
              </a:rPr>
              <a:t>http://www.youtube.com/watch?v=FWW4KogocfQ</a:t>
            </a:r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b="1" dirty="0" smtClean="0">
                <a:ea typeface="ＭＳ Ｐゴシック" panose="020B0600070205080204" pitchFamily="34" charset="-128"/>
                <a:hlinkClick r:id="rId4"/>
              </a:rPr>
              <a:t>https</a:t>
            </a:r>
            <a:r>
              <a:rPr lang="en-US" altLang="en-US" b="1" dirty="0">
                <a:ea typeface="ＭＳ Ｐゴシック" panose="020B0600070205080204" pitchFamily="34" charset="-128"/>
                <a:hlinkClick r:id="rId4"/>
              </a:rPr>
              <a:t>://</a:t>
            </a:r>
            <a:r>
              <a:rPr lang="en-US" altLang="en-US" b="1" dirty="0" smtClean="0">
                <a:ea typeface="ＭＳ Ｐゴシック" panose="020B0600070205080204" pitchFamily="34" charset="-128"/>
                <a:hlinkClick r:id="rId4"/>
              </a:rPr>
              <a:t>www.youtube.com/watch?v=lEOOZDbMrgE</a:t>
            </a:r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728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dobe Garamond Pro" panose="02020502060506020403" pitchFamily="18" charset="0"/>
              </a:rPr>
              <a:t>Key Terms and Ideas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2" y="1596028"/>
            <a:ext cx="10515600" cy="47423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Motivation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Primary Motive or Drive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 Secondary(Acquired) Motive or Drive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Affiliation Motive  (Need for Affiliation)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Need for Approval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Need for Achievement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Need for Power 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Yerkes-Dodson Law 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Intrinsic Motivation</a:t>
            </a:r>
          </a:p>
          <a:p>
            <a:pPr marL="0" indent="0">
              <a:buNone/>
            </a:pPr>
            <a:r>
              <a:rPr lang="en-US" sz="3500" dirty="0">
                <a:latin typeface="Adobe Garamond Pro" panose="02020502060506020403" pitchFamily="18" charset="0"/>
              </a:rPr>
              <a:t>Extrinsic Motivation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5400" dirty="0" smtClean="0">
                <a:latin typeface="Adobe Garamond Pro" panose="02020502060506020403"/>
                <a:ea typeface="ＭＳ Ｐゴシック" panose="020B0600070205080204" pitchFamily="34" charset="-128"/>
              </a:rPr>
              <a:t>Motivation and Emotion</a:t>
            </a:r>
          </a:p>
        </p:txBody>
      </p:sp>
    </p:spTree>
    <p:extLst>
      <p:ext uri="{BB962C8B-B14F-4D97-AF65-F5344CB8AC3E}">
        <p14:creationId xmlns:p14="http://schemas.microsoft.com/office/powerpoint/2010/main" val="5963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914400"/>
          </a:xfrm>
        </p:spPr>
        <p:txBody>
          <a:bodyPr/>
          <a:lstStyle/>
          <a:p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Definitions</a:t>
            </a:r>
            <a:r>
              <a:rPr lang="en-US" altLang="en-US" b="0" dirty="0" smtClean="0">
                <a:latin typeface="Adobe Garamond Pro" panose="02020502060506020403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343400"/>
          </a:xfrm>
        </p:spPr>
        <p:txBody>
          <a:bodyPr/>
          <a:lstStyle/>
          <a:p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Motivation</a:t>
            </a:r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 – </a:t>
            </a:r>
            <a:r>
              <a:rPr lang="en-US" altLang="en-US" u="sng" dirty="0" smtClean="0">
                <a:latin typeface="Adobe Garamond Pro" panose="02020502060506020403"/>
                <a:ea typeface="ＭＳ Ｐゴシック" panose="020B0600070205080204" pitchFamily="34" charset="-128"/>
              </a:rPr>
              <a:t>internal</a:t>
            </a:r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 state that activate and gives direction to thoughts</a:t>
            </a:r>
          </a:p>
          <a:p>
            <a:pPr lvl="1"/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Biological: internal physiological state </a:t>
            </a:r>
          </a:p>
          <a:p>
            <a:pPr lvl="2"/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Internal factors and </a:t>
            </a:r>
            <a:r>
              <a:rPr lang="en-US" altLang="en-US" u="sng" dirty="0" smtClean="0">
                <a:latin typeface="Adobe Garamond Pro" panose="02020502060506020403"/>
                <a:ea typeface="ＭＳ Ｐゴシック" panose="020B0600070205080204" pitchFamily="34" charset="-128"/>
              </a:rPr>
              <a:t>external cues</a:t>
            </a:r>
          </a:p>
          <a:p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Emotion</a:t>
            </a:r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 – positive or negative feelings</a:t>
            </a:r>
          </a:p>
          <a:p>
            <a:pPr lvl="1"/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Biological changes (physiological arousal) and characteristic behavior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" y="7620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none" dirty="0"/>
              <a:t>Motivation and Emotion</a:t>
            </a:r>
          </a:p>
        </p:txBody>
      </p:sp>
    </p:spTree>
    <p:extLst>
      <p:ext uri="{BB962C8B-B14F-4D97-AF65-F5344CB8AC3E}">
        <p14:creationId xmlns:p14="http://schemas.microsoft.com/office/powerpoint/2010/main" val="404117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914400"/>
          </a:xfrm>
        </p:spPr>
        <p:txBody>
          <a:bodyPr/>
          <a:lstStyle/>
          <a:p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Primary Motives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Biological needs</a:t>
            </a:r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Food, water, warmth, safety, and sex</a:t>
            </a:r>
          </a:p>
          <a:p>
            <a:pPr lvl="1"/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Homeostasis – biological thermostats regulated by </a:t>
            </a:r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homeostasis mechanisms</a:t>
            </a:r>
          </a:p>
          <a:p>
            <a:pPr lvl="2"/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Hunger – regulation of food intake</a:t>
            </a:r>
          </a:p>
          <a:p>
            <a:pPr lvl="3"/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Hypothalamus </a:t>
            </a:r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(</a:t>
            </a:r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lateral, ventromedial, </a:t>
            </a:r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and</a:t>
            </a:r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 paraventricular</a:t>
            </a:r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408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914400"/>
          </a:xfrm>
        </p:spPr>
        <p:txBody>
          <a:bodyPr/>
          <a:lstStyle/>
          <a:p>
            <a:r>
              <a:rPr lang="en-US" altLang="en-US" dirty="0" smtClean="0">
                <a:latin typeface="Adobe Garamond Pro" panose="02020502060506020403"/>
                <a:ea typeface="ＭＳ Ｐゴシック" panose="020B0600070205080204" pitchFamily="34" charset="-128"/>
              </a:rPr>
              <a:t>Psychological Motives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Affiliation motivation</a:t>
            </a:r>
          </a:p>
          <a:p>
            <a:pPr lvl="1"/>
            <a:r>
              <a:rPr lang="en-US" altLang="en-US" b="1" dirty="0">
                <a:latin typeface="Adobe Garamond Pro" panose="02020502060506020403"/>
                <a:ea typeface="ＭＳ Ｐゴシック" panose="020B0600070205080204" pitchFamily="34" charset="-128"/>
              </a:rPr>
              <a:t>All humans have need to be social</a:t>
            </a:r>
          </a:p>
          <a:p>
            <a:pPr lvl="1"/>
            <a:r>
              <a:rPr lang="en-US" altLang="en-US" dirty="0">
                <a:latin typeface="Adobe Garamond Pro" panose="02020502060506020403"/>
                <a:ea typeface="ＭＳ Ｐゴシック" panose="020B0600070205080204" pitchFamily="34" charset="-128"/>
              </a:rPr>
              <a:t>Theories on need for affiliation</a:t>
            </a:r>
          </a:p>
          <a:p>
            <a:pPr lvl="2"/>
            <a:r>
              <a:rPr lang="en-US" altLang="en-US" dirty="0">
                <a:latin typeface="Adobe Garamond Pro" panose="02020502060506020403"/>
                <a:ea typeface="ＭＳ Ｐゴシック" panose="020B0600070205080204" pitchFamily="34" charset="-128"/>
              </a:rPr>
              <a:t>Need gained through learning experiences</a:t>
            </a:r>
          </a:p>
          <a:p>
            <a:pPr lvl="2"/>
            <a:r>
              <a:rPr lang="en-US" altLang="en-US" dirty="0">
                <a:latin typeface="Adobe Garamond Pro" panose="02020502060506020403"/>
                <a:ea typeface="ＭＳ Ｐゴシック" panose="020B0600070205080204" pitchFamily="34" charset="-128"/>
              </a:rPr>
              <a:t>Affiliative behaviors positively reinforced</a:t>
            </a:r>
          </a:p>
          <a:p>
            <a:pPr lvl="2"/>
            <a:r>
              <a:rPr lang="en-US" altLang="en-US" dirty="0">
                <a:latin typeface="Adobe Garamond Pro" panose="02020502060506020403"/>
                <a:ea typeface="ＭＳ Ｐゴシック" panose="020B0600070205080204" pitchFamily="34" charset="-128"/>
              </a:rPr>
              <a:t>Need for emotional comfort in trying times</a:t>
            </a:r>
          </a:p>
          <a:p>
            <a:pPr marL="0" indent="0">
              <a:buNone/>
            </a:pPr>
            <a:endParaRPr lang="en-US" altLang="en-US" b="1" dirty="0" smtClean="0">
              <a:latin typeface="Adobe Garamond Pro" panose="02020502060506020403"/>
              <a:ea typeface="ＭＳ Ｐゴシック" panose="020B0600070205080204" pitchFamily="34" charset="-128"/>
            </a:endParaRPr>
          </a:p>
          <a:p>
            <a:r>
              <a:rPr lang="en-US" altLang="en-US" b="1" dirty="0">
                <a:latin typeface="Adobe Garamond Pro" panose="02020502060506020403"/>
                <a:ea typeface="ＭＳ Ｐゴシック" panose="020B0600070205080204" pitchFamily="34" charset="-128"/>
              </a:rPr>
              <a:t>Arousal and performance</a:t>
            </a:r>
          </a:p>
          <a:p>
            <a:pPr lvl="1"/>
            <a:r>
              <a:rPr lang="en-US" altLang="en-US" b="1" dirty="0">
                <a:latin typeface="Adobe Garamond Pro" panose="02020502060506020403"/>
                <a:ea typeface="ＭＳ Ｐゴシック" panose="020B0600070205080204" pitchFamily="34" charset="-128"/>
              </a:rPr>
              <a:t>Yerkes-Dodson </a:t>
            </a:r>
            <a:r>
              <a:rPr lang="en-US" altLang="en-US" b="1" dirty="0" smtClean="0">
                <a:latin typeface="Adobe Garamond Pro" panose="02020502060506020403"/>
                <a:ea typeface="ＭＳ Ｐゴシック" panose="020B0600070205080204" pitchFamily="34" charset="-128"/>
              </a:rPr>
              <a:t>Law - </a:t>
            </a:r>
            <a:r>
              <a:rPr lang="en-US" altLang="en-US" b="1" dirty="0">
                <a:solidFill>
                  <a:srgbClr val="000000"/>
                </a:solidFill>
                <a:latin typeface="Adobe Garamond Pro" panose="02020502060506020403"/>
              </a:rPr>
              <a:t>If arousal is too low, performance will be inadequate; if it’s too high, performance may become disrupted and disorganized</a:t>
            </a:r>
            <a:r>
              <a:rPr lang="en-US" altLang="en-US" sz="2800" dirty="0">
                <a:solidFill>
                  <a:srgbClr val="000000"/>
                </a:solidFill>
                <a:latin typeface="Adobe Garamond Pro" panose="02020502060506020403"/>
              </a:rPr>
              <a:t>.</a:t>
            </a:r>
          </a:p>
          <a:p>
            <a:pPr lvl="1"/>
            <a:endParaRPr lang="en-US" altLang="en-US" b="1" dirty="0">
              <a:ea typeface="ＭＳ Ｐゴシック" panose="020B0600070205080204" pitchFamily="34" charset="-128"/>
            </a:endParaRPr>
          </a:p>
          <a:p>
            <a:endParaRPr lang="en-US" altLang="en-US" b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52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 rot="2200318">
            <a:off x="284163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7200">
              <a:solidFill>
                <a:schemeClr val="tx1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" y="76200"/>
            <a:ext cx="419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u="none"/>
              <a:t>Cognition, Language, and Intelligence</a:t>
            </a:r>
          </a:p>
        </p:txBody>
      </p:sp>
      <p:sp>
        <p:nvSpPr>
          <p:cNvPr id="12292" name="Text Box 22"/>
          <p:cNvSpPr txBox="1">
            <a:spLocks noChangeArrowheads="1"/>
          </p:cNvSpPr>
          <p:nvPr/>
        </p:nvSpPr>
        <p:spPr bwMode="auto">
          <a:xfrm>
            <a:off x="1066800" y="5619749"/>
            <a:ext cx="769620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u="none" dirty="0">
                <a:solidFill>
                  <a:srgbClr val="000000"/>
                </a:solidFill>
              </a:rPr>
              <a:t>If arousal is too low, performance will be inadequate; if it’s too high, performance may become disrupted and disorganized</a:t>
            </a:r>
            <a:r>
              <a:rPr lang="en-US" altLang="en-US" sz="2400" u="none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293" name="Rectangle 23"/>
          <p:cNvSpPr>
            <a:spLocks noChangeArrowheads="1"/>
          </p:cNvSpPr>
          <p:nvPr/>
        </p:nvSpPr>
        <p:spPr bwMode="auto">
          <a:xfrm>
            <a:off x="6400800" y="76200"/>
            <a:ext cx="1828800" cy="1371600"/>
          </a:xfrm>
          <a:prstGeom prst="rect">
            <a:avLst/>
          </a:prstGeom>
          <a:solidFill>
            <a:srgbClr val="EAEAFA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7200">
              <a:solidFill>
                <a:schemeClr val="tx1"/>
              </a:solidFill>
            </a:endParaRPr>
          </a:p>
        </p:txBody>
      </p:sp>
      <p:sp>
        <p:nvSpPr>
          <p:cNvPr id="12294" name="Text Box 24"/>
          <p:cNvSpPr txBox="1">
            <a:spLocks noChangeArrowheads="1"/>
          </p:cNvSpPr>
          <p:nvPr/>
        </p:nvSpPr>
        <p:spPr bwMode="auto">
          <a:xfrm>
            <a:off x="3733800" y="258763"/>
            <a:ext cx="464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 u="none"/>
              <a:t>Yerkes-Dodson Law</a:t>
            </a:r>
          </a:p>
        </p:txBody>
      </p:sp>
      <p:grpSp>
        <p:nvGrpSpPr>
          <p:cNvPr id="12295" name="Group 25"/>
          <p:cNvGrpSpPr>
            <a:grpSpLocks/>
          </p:cNvGrpSpPr>
          <p:nvPr/>
        </p:nvGrpSpPr>
        <p:grpSpPr bwMode="auto">
          <a:xfrm>
            <a:off x="685800" y="990600"/>
            <a:ext cx="7693025" cy="4405313"/>
            <a:chOff x="434" y="969"/>
            <a:chExt cx="4846" cy="2775"/>
          </a:xfrm>
        </p:grpSpPr>
        <p:graphicFrame>
          <p:nvGraphicFramePr>
            <p:cNvPr id="12296" name="Object 2"/>
            <p:cNvGraphicFramePr>
              <a:graphicFrameLocks noChangeAspect="1"/>
            </p:cNvGraphicFramePr>
            <p:nvPr/>
          </p:nvGraphicFramePr>
          <p:xfrm>
            <a:off x="3415" y="1305"/>
            <a:ext cx="1865" cy="2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Bitmap Image" r:id="rId3" imgW="2553056" imgH="2857899" progId="Paint.Picture">
                    <p:embed/>
                  </p:oleObj>
                </mc:Choice>
                <mc:Fallback>
                  <p:oleObj name="Bitmap Image" r:id="rId3" imgW="2553056" imgH="2857899" progId="Paint.Picture">
                    <p:embed/>
                    <p:pic>
                      <p:nvPicPr>
                        <p:cNvPr id="1229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5" y="1305"/>
                          <a:ext cx="1865" cy="2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3"/>
            <p:cNvGraphicFramePr>
              <a:graphicFrameLocks noChangeAspect="1"/>
            </p:cNvGraphicFramePr>
            <p:nvPr/>
          </p:nvGraphicFramePr>
          <p:xfrm>
            <a:off x="846" y="1305"/>
            <a:ext cx="1866" cy="2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Bitmap Image" r:id="rId5" imgW="2553056" imgH="2847619" progId="Paint.Picture">
                    <p:embed/>
                  </p:oleObj>
                </mc:Choice>
                <mc:Fallback>
                  <p:oleObj name="Bitmap Image" r:id="rId5" imgW="2553056" imgH="2847619" progId="Paint.Picture">
                    <p:embed/>
                    <p:pic>
                      <p:nvPicPr>
                        <p:cNvPr id="1229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6" y="1305"/>
                          <a:ext cx="1866" cy="20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8" name="Text Box 28"/>
            <p:cNvSpPr txBox="1">
              <a:spLocks noChangeArrowheads="1"/>
            </p:cNvSpPr>
            <p:nvPr/>
          </p:nvSpPr>
          <p:spPr bwMode="auto">
            <a:xfrm>
              <a:off x="3072" y="3186"/>
              <a:ext cx="5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Low </a:t>
              </a:r>
            </a:p>
          </p:txBody>
        </p:sp>
        <p:sp>
          <p:nvSpPr>
            <p:cNvPr id="12299" name="Text Box 29"/>
            <p:cNvSpPr txBox="1">
              <a:spLocks noChangeArrowheads="1"/>
            </p:cNvSpPr>
            <p:nvPr/>
          </p:nvSpPr>
          <p:spPr bwMode="auto">
            <a:xfrm>
              <a:off x="3072" y="1218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High</a:t>
              </a:r>
              <a:r>
                <a:rPr lang="en-US" altLang="en-US" sz="1800" b="1" u="none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300" name="Text Box 30"/>
            <p:cNvSpPr txBox="1">
              <a:spLocks noChangeArrowheads="1"/>
            </p:cNvSpPr>
            <p:nvPr/>
          </p:nvSpPr>
          <p:spPr bwMode="auto">
            <a:xfrm>
              <a:off x="3504" y="3330"/>
              <a:ext cx="5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Low </a:t>
              </a:r>
            </a:p>
          </p:txBody>
        </p:sp>
        <p:sp>
          <p:nvSpPr>
            <p:cNvPr id="12301" name="Text Box 31"/>
            <p:cNvSpPr txBox="1">
              <a:spLocks noChangeArrowheads="1"/>
            </p:cNvSpPr>
            <p:nvPr/>
          </p:nvSpPr>
          <p:spPr bwMode="auto">
            <a:xfrm>
              <a:off x="480" y="1218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High</a:t>
              </a:r>
              <a:r>
                <a:rPr lang="en-US" altLang="en-US" sz="1800" b="1" u="none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302" name="Text Box 32"/>
            <p:cNvSpPr txBox="1">
              <a:spLocks noChangeArrowheads="1"/>
            </p:cNvSpPr>
            <p:nvPr/>
          </p:nvSpPr>
          <p:spPr bwMode="auto">
            <a:xfrm>
              <a:off x="528" y="3186"/>
              <a:ext cx="5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Low </a:t>
              </a:r>
            </a:p>
          </p:txBody>
        </p:sp>
        <p:sp>
          <p:nvSpPr>
            <p:cNvPr id="12303" name="Text Box 33"/>
            <p:cNvSpPr txBox="1">
              <a:spLocks noChangeArrowheads="1"/>
            </p:cNvSpPr>
            <p:nvPr/>
          </p:nvSpPr>
          <p:spPr bwMode="auto">
            <a:xfrm>
              <a:off x="4752" y="3330"/>
              <a:ext cx="5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High </a:t>
              </a:r>
            </a:p>
          </p:txBody>
        </p:sp>
        <p:sp>
          <p:nvSpPr>
            <p:cNvPr id="12304" name="Text Box 34"/>
            <p:cNvSpPr txBox="1">
              <a:spLocks noChangeArrowheads="1"/>
            </p:cNvSpPr>
            <p:nvPr/>
          </p:nvSpPr>
          <p:spPr bwMode="auto">
            <a:xfrm>
              <a:off x="3552" y="3513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Level of arousal</a:t>
              </a:r>
            </a:p>
          </p:txBody>
        </p:sp>
        <p:sp>
          <p:nvSpPr>
            <p:cNvPr id="12305" name="Text Box 35"/>
            <p:cNvSpPr txBox="1">
              <a:spLocks noChangeArrowheads="1"/>
            </p:cNvSpPr>
            <p:nvPr/>
          </p:nvSpPr>
          <p:spPr bwMode="auto">
            <a:xfrm>
              <a:off x="2208" y="3330"/>
              <a:ext cx="5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High </a:t>
              </a:r>
            </a:p>
          </p:txBody>
        </p:sp>
        <p:sp>
          <p:nvSpPr>
            <p:cNvPr id="12306" name="Text Box 36"/>
            <p:cNvSpPr txBox="1">
              <a:spLocks noChangeArrowheads="1"/>
            </p:cNvSpPr>
            <p:nvPr/>
          </p:nvSpPr>
          <p:spPr bwMode="auto">
            <a:xfrm>
              <a:off x="960" y="3330"/>
              <a:ext cx="5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Low </a:t>
              </a:r>
            </a:p>
          </p:txBody>
        </p:sp>
        <p:sp>
          <p:nvSpPr>
            <p:cNvPr id="12307" name="Text Box 37"/>
            <p:cNvSpPr txBox="1">
              <a:spLocks noChangeArrowheads="1"/>
            </p:cNvSpPr>
            <p:nvPr/>
          </p:nvSpPr>
          <p:spPr bwMode="auto">
            <a:xfrm rot="-5400000">
              <a:off x="145" y="2122"/>
              <a:ext cx="912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Efficiency of performance</a:t>
              </a:r>
            </a:p>
          </p:txBody>
        </p:sp>
        <p:sp>
          <p:nvSpPr>
            <p:cNvPr id="12308" name="Text Box 38"/>
            <p:cNvSpPr txBox="1">
              <a:spLocks noChangeArrowheads="1"/>
            </p:cNvSpPr>
            <p:nvPr/>
          </p:nvSpPr>
          <p:spPr bwMode="auto">
            <a:xfrm>
              <a:off x="3600" y="969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 u="none">
                  <a:solidFill>
                    <a:schemeClr val="tx1"/>
                  </a:solidFill>
                </a:rPr>
                <a:t>Complex task</a:t>
              </a:r>
            </a:p>
          </p:txBody>
        </p:sp>
        <p:sp>
          <p:nvSpPr>
            <p:cNvPr id="12309" name="Text Box 39"/>
            <p:cNvSpPr txBox="1">
              <a:spLocks noChangeArrowheads="1"/>
            </p:cNvSpPr>
            <p:nvPr/>
          </p:nvSpPr>
          <p:spPr bwMode="auto">
            <a:xfrm rot="-5400000">
              <a:off x="2735" y="2122"/>
              <a:ext cx="912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Efficiency of performance</a:t>
              </a:r>
            </a:p>
          </p:txBody>
        </p:sp>
        <p:sp>
          <p:nvSpPr>
            <p:cNvPr id="12310" name="Text Box 40"/>
            <p:cNvSpPr txBox="1">
              <a:spLocks noChangeArrowheads="1"/>
            </p:cNvSpPr>
            <p:nvPr/>
          </p:nvSpPr>
          <p:spPr bwMode="auto">
            <a:xfrm>
              <a:off x="1056" y="3513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u="none">
                  <a:solidFill>
                    <a:schemeClr val="tx1"/>
                  </a:solidFill>
                </a:rPr>
                <a:t>Level of arousal</a:t>
              </a:r>
            </a:p>
          </p:txBody>
        </p:sp>
        <p:sp>
          <p:nvSpPr>
            <p:cNvPr id="12311" name="Text Box 41"/>
            <p:cNvSpPr txBox="1">
              <a:spLocks noChangeArrowheads="1"/>
            </p:cNvSpPr>
            <p:nvPr/>
          </p:nvSpPr>
          <p:spPr bwMode="auto">
            <a:xfrm>
              <a:off x="1056" y="969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 u="none">
                  <a:solidFill>
                    <a:schemeClr val="tx1"/>
                  </a:solidFill>
                </a:rPr>
                <a:t>Simple task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115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 rot="2200318">
            <a:off x="284163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7200">
              <a:solidFill>
                <a:schemeClr val="tx1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47512"/>
            <a:ext cx="723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0066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 u="none" dirty="0"/>
              <a:t>Maslow’s hierarchy of motives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39634" y="626950"/>
            <a:ext cx="8499566" cy="6087359"/>
            <a:chOff x="432" y="668"/>
            <a:chExt cx="5136" cy="3220"/>
          </a:xfrm>
        </p:grpSpPr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432" y="668"/>
              <a:ext cx="5136" cy="3220"/>
              <a:chOff x="432" y="668"/>
              <a:chExt cx="5136" cy="3220"/>
            </a:xfrm>
          </p:grpSpPr>
          <p:graphicFrame>
            <p:nvGraphicFramePr>
              <p:cNvPr id="13321" name="Object 2"/>
              <p:cNvGraphicFramePr>
                <a:graphicFrameLocks noChangeAspect="1"/>
              </p:cNvGraphicFramePr>
              <p:nvPr/>
            </p:nvGraphicFramePr>
            <p:xfrm>
              <a:off x="768" y="668"/>
              <a:ext cx="4083" cy="3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2" name="Bitmap Image" r:id="rId3" imgW="5495238" imgH="4048690" progId="Paint.Picture">
                      <p:embed/>
                    </p:oleObj>
                  </mc:Choice>
                  <mc:Fallback>
                    <p:oleObj name="Bitmap Image" r:id="rId3" imgW="5495238" imgH="4048690" progId="Paint.Picture">
                      <p:embed/>
                      <p:pic>
                        <p:nvPicPr>
                          <p:cNvPr id="13321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668"/>
                            <a:ext cx="4083" cy="3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322" name="Line 8"/>
              <p:cNvSpPr>
                <a:spLocks noChangeShapeType="1"/>
              </p:cNvSpPr>
              <p:nvPr/>
            </p:nvSpPr>
            <p:spPr bwMode="auto">
              <a:xfrm flipV="1">
                <a:off x="4896" y="3020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Text Box 9"/>
              <p:cNvSpPr txBox="1">
                <a:spLocks noChangeArrowheads="1"/>
              </p:cNvSpPr>
              <p:nvPr/>
            </p:nvSpPr>
            <p:spPr bwMode="auto">
              <a:xfrm>
                <a:off x="4128" y="3404"/>
                <a:ext cx="139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 u="none">
                    <a:solidFill>
                      <a:schemeClr val="tx1"/>
                    </a:solidFill>
                  </a:rPr>
                  <a:t>Biological</a:t>
                </a:r>
                <a:r>
                  <a:rPr lang="en-US" altLang="en-US" sz="2000" u="none">
                    <a:solidFill>
                      <a:schemeClr val="tx1"/>
                    </a:solidFill>
                  </a:rPr>
                  <a:t> (food, water, sleep, sex)</a:t>
                </a:r>
              </a:p>
            </p:txBody>
          </p:sp>
          <p:sp>
            <p:nvSpPr>
              <p:cNvPr id="13324" name="Text Box 10"/>
              <p:cNvSpPr txBox="1">
                <a:spLocks noChangeArrowheads="1"/>
              </p:cNvSpPr>
              <p:nvPr/>
            </p:nvSpPr>
            <p:spPr bwMode="auto">
              <a:xfrm>
                <a:off x="768" y="1056"/>
                <a:ext cx="16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 u="none">
                    <a:solidFill>
                      <a:schemeClr val="tx1"/>
                    </a:solidFill>
                  </a:rPr>
                  <a:t>Self-esteem </a:t>
                </a:r>
                <a:r>
                  <a:rPr lang="en-US" altLang="en-US" sz="2000" u="none">
                    <a:solidFill>
                      <a:schemeClr val="tx1"/>
                    </a:solidFill>
                  </a:rPr>
                  <a:t> (accepting of self as you are)</a:t>
                </a:r>
              </a:p>
            </p:txBody>
          </p:sp>
          <p:sp>
            <p:nvSpPr>
              <p:cNvPr id="13325" name="Text Box 11"/>
              <p:cNvSpPr txBox="1">
                <a:spLocks noChangeArrowheads="1"/>
              </p:cNvSpPr>
              <p:nvPr/>
            </p:nvSpPr>
            <p:spPr bwMode="auto">
              <a:xfrm>
                <a:off x="432" y="1872"/>
                <a:ext cx="124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 u="none">
                    <a:solidFill>
                      <a:schemeClr val="tx1"/>
                    </a:solidFill>
                  </a:rPr>
                  <a:t>Safety </a:t>
                </a:r>
                <a:r>
                  <a:rPr lang="en-US" altLang="en-US" sz="2000" u="none">
                    <a:solidFill>
                      <a:schemeClr val="tx1"/>
                    </a:solidFill>
                  </a:rPr>
                  <a:t> (low risk of physical harm)</a:t>
                </a:r>
              </a:p>
            </p:txBody>
          </p:sp>
          <p:sp>
            <p:nvSpPr>
              <p:cNvPr id="13326" name="Line 12"/>
              <p:cNvSpPr>
                <a:spLocks noChangeShapeType="1"/>
              </p:cNvSpPr>
              <p:nvPr/>
            </p:nvSpPr>
            <p:spPr bwMode="auto">
              <a:xfrm flipH="1">
                <a:off x="4272" y="302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Line 13"/>
              <p:cNvSpPr>
                <a:spLocks noChangeShapeType="1"/>
              </p:cNvSpPr>
              <p:nvPr/>
            </p:nvSpPr>
            <p:spPr bwMode="auto">
              <a:xfrm flipH="1">
                <a:off x="3648" y="2108"/>
                <a:ext cx="8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Line 14"/>
              <p:cNvSpPr>
                <a:spLocks noChangeShapeType="1"/>
              </p:cNvSpPr>
              <p:nvPr/>
            </p:nvSpPr>
            <p:spPr bwMode="auto">
              <a:xfrm>
                <a:off x="1056" y="225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15"/>
              <p:cNvSpPr>
                <a:spLocks noChangeShapeType="1"/>
              </p:cNvSpPr>
              <p:nvPr/>
            </p:nvSpPr>
            <p:spPr bwMode="auto">
              <a:xfrm>
                <a:off x="1056" y="254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Line 16"/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17"/>
              <p:cNvSpPr>
                <a:spLocks noChangeShapeType="1"/>
              </p:cNvSpPr>
              <p:nvPr/>
            </p:nvSpPr>
            <p:spPr bwMode="auto">
              <a:xfrm>
                <a:off x="1584" y="1728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Text Box 18"/>
              <p:cNvSpPr txBox="1">
                <a:spLocks noChangeArrowheads="1"/>
              </p:cNvSpPr>
              <p:nvPr/>
            </p:nvSpPr>
            <p:spPr bwMode="auto">
              <a:xfrm>
                <a:off x="4416" y="1916"/>
                <a:ext cx="1152" cy="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800">
                    <a:solidFill>
                      <a:srgbClr val="000066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 u="none">
                    <a:solidFill>
                      <a:schemeClr val="tx1"/>
                    </a:solidFill>
                  </a:rPr>
                  <a:t>Love and belonging </a:t>
                </a:r>
                <a:r>
                  <a:rPr lang="en-US" altLang="en-US" sz="2000" u="none">
                    <a:solidFill>
                      <a:schemeClr val="tx1"/>
                    </a:solidFill>
                  </a:rPr>
                  <a:t>(loving, being loved, social relationships)</a:t>
                </a:r>
                <a:r>
                  <a:rPr lang="en-US" altLang="en-US" sz="2000" b="1" u="none">
                    <a:solidFill>
                      <a:schemeClr val="tx1"/>
                    </a:solidFill>
                  </a:rPr>
                  <a:t> </a:t>
                </a:r>
                <a:endParaRPr lang="en-US" altLang="en-US" sz="2000" u="non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19" name="Text Box 19"/>
            <p:cNvSpPr txBox="1">
              <a:spLocks noChangeArrowheads="1"/>
            </p:cNvSpPr>
            <p:nvPr/>
          </p:nvSpPr>
          <p:spPr bwMode="auto">
            <a:xfrm>
              <a:off x="3504" y="903"/>
              <a:ext cx="1728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000" b="1" u="none">
                  <a:solidFill>
                    <a:schemeClr val="tx1"/>
                  </a:solidFill>
                </a:rPr>
                <a:t>Self-actualization </a:t>
              </a:r>
              <a:r>
                <a:rPr lang="en-US" altLang="en-US" sz="2000" u="none">
                  <a:solidFill>
                    <a:schemeClr val="tx1"/>
                  </a:solidFill>
                </a:rPr>
                <a:t>(ethics, philosophical and artistic expression)</a:t>
              </a:r>
              <a:r>
                <a:rPr lang="en-US" altLang="en-US" sz="2000" b="1" u="none">
                  <a:solidFill>
                    <a:schemeClr val="tx1"/>
                  </a:solidFill>
                </a:rPr>
                <a:t> </a:t>
              </a:r>
              <a:endParaRPr lang="en-US" altLang="en-US" sz="2000" u="none">
                <a:solidFill>
                  <a:schemeClr val="tx1"/>
                </a:solidFill>
              </a:endParaRPr>
            </a:p>
          </p:txBody>
        </p:sp>
        <p:sp>
          <p:nvSpPr>
            <p:cNvPr id="13320" name="Line 20"/>
            <p:cNvSpPr>
              <a:spLocks noChangeShapeType="1"/>
            </p:cNvSpPr>
            <p:nvPr/>
          </p:nvSpPr>
          <p:spPr bwMode="auto">
            <a:xfrm flipH="1">
              <a:off x="2880" y="110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075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9144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Adobe Garamond Pro"/>
                <a:ea typeface="ＭＳ Ｐゴシック" panose="020B0600070205080204" pitchFamily="34" charset="-128"/>
              </a:rPr>
              <a:t>Maslow’s Hierarchy of Motives</a:t>
            </a:r>
            <a:r>
              <a:rPr lang="en-US" altLang="en-US" b="0" dirty="0" smtClean="0">
                <a:latin typeface="Adobe Garamond Pro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91000"/>
          </a:xfrm>
        </p:spPr>
        <p:txBody>
          <a:bodyPr/>
          <a:lstStyle/>
          <a:p>
            <a:r>
              <a:rPr lang="en-US" altLang="en-US" dirty="0" smtClean="0">
                <a:latin typeface="Adobe Garamond Pro"/>
                <a:ea typeface="ＭＳ Ｐゴシック" panose="020B0600070205080204" pitchFamily="34" charset="-128"/>
              </a:rPr>
              <a:t>Human needs organized; arranged from most basic to personal and advanced needs</a:t>
            </a:r>
          </a:p>
          <a:p>
            <a:endParaRPr lang="en-US" altLang="en-US" sz="1600" dirty="0" smtClean="0">
              <a:latin typeface="Adobe Garamond Pro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Adobe Garamond Pro"/>
                <a:ea typeface="ＭＳ Ｐゴシック" panose="020B0600070205080204" pitchFamily="34" charset="-128"/>
              </a:rPr>
              <a:t>Lower needs must be met first or higher needs cannot operate</a:t>
            </a:r>
          </a:p>
          <a:p>
            <a:endParaRPr lang="en-US" altLang="en-US" sz="1600" dirty="0" smtClean="0">
              <a:latin typeface="Adobe Garamond Pro"/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latin typeface="Adobe Garamond Pro"/>
                <a:ea typeface="ＭＳ Ｐゴシック" panose="020B0600070205080204" pitchFamily="34" charset="-128"/>
              </a:rPr>
              <a:t>Exceptions to hierarchy</a:t>
            </a:r>
          </a:p>
          <a:p>
            <a:pPr lvl="1"/>
            <a:r>
              <a:rPr lang="en-US" altLang="en-US" dirty="0" smtClean="0">
                <a:latin typeface="Adobe Garamond Pro"/>
                <a:ea typeface="ＭＳ Ｐゴシック" panose="020B0600070205080204" pitchFamily="34" charset="-128"/>
              </a:rPr>
              <a:t>Cannot explain suicide bombers and martyrs</a:t>
            </a:r>
          </a:p>
        </p:txBody>
      </p:sp>
    </p:spTree>
    <p:extLst>
      <p:ext uri="{BB962C8B-B14F-4D97-AF65-F5344CB8AC3E}">
        <p14:creationId xmlns:p14="http://schemas.microsoft.com/office/powerpoint/2010/main" val="125797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914400"/>
          </a:xfrm>
        </p:spPr>
        <p:txBody>
          <a:bodyPr/>
          <a:lstStyle/>
          <a:p>
            <a:r>
              <a:rPr lang="en-US" altLang="en-US" dirty="0" smtClean="0">
                <a:latin typeface="Adobe Garamond Pro"/>
                <a:ea typeface="ＭＳ Ｐゴシック" panose="020B0600070205080204" pitchFamily="34" charset="-128"/>
              </a:rPr>
              <a:t>Achievement Motivation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Psychological need to succeed in school, work, and other areas of life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Controversy on how individuals define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success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Elliot and Church’s study</a:t>
            </a:r>
          </a:p>
          <a:p>
            <a:pPr lvl="2">
              <a:lnSpc>
                <a:spcPct val="90000"/>
              </a:lnSpc>
            </a:pPr>
            <a:r>
              <a:rPr lang="en-US" altLang="en-US" b="1" u="sng" dirty="0" smtClean="0">
                <a:ea typeface="ＭＳ Ｐゴシック" panose="020B0600070205080204" pitchFamily="34" charset="-128"/>
              </a:rPr>
              <a:t>Mastery goals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(intrinsically motivated)</a:t>
            </a:r>
          </a:p>
          <a:p>
            <a:pPr lvl="2">
              <a:lnSpc>
                <a:spcPct val="90000"/>
              </a:lnSpc>
            </a:pPr>
            <a:r>
              <a:rPr lang="en-US" altLang="en-US" b="1" u="sng" dirty="0" smtClean="0">
                <a:ea typeface="ＭＳ Ｐゴシック" panose="020B0600070205080204" pitchFamily="34" charset="-128"/>
              </a:rPr>
              <a:t>Performance-approach goals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(work harder to gain respect of others)</a:t>
            </a:r>
          </a:p>
          <a:p>
            <a:pPr lvl="2">
              <a:lnSpc>
                <a:spcPct val="90000"/>
              </a:lnSpc>
            </a:pPr>
            <a:r>
              <a:rPr lang="en-US" altLang="en-US" b="1" u="sng" dirty="0" smtClean="0">
                <a:ea typeface="ＭＳ Ｐゴシック" panose="020B0600070205080204" pitchFamily="34" charset="-128"/>
              </a:rPr>
              <a:t>Performance-avoidance goals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(worker harder to avoid being looked down on by others)</a:t>
            </a:r>
          </a:p>
        </p:txBody>
      </p:sp>
    </p:spTree>
    <p:extLst>
      <p:ext uri="{BB962C8B-B14F-4D97-AF65-F5344CB8AC3E}">
        <p14:creationId xmlns:p14="http://schemas.microsoft.com/office/powerpoint/2010/main" val="174363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654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Adobe Fan Heiti Std B</vt:lpstr>
      <vt:lpstr>Adobe Garamond Pro</vt:lpstr>
      <vt:lpstr>Arial</vt:lpstr>
      <vt:lpstr>Calibri</vt:lpstr>
      <vt:lpstr>Calibri Light</vt:lpstr>
      <vt:lpstr>Times New Roman</vt:lpstr>
      <vt:lpstr>Office Theme</vt:lpstr>
      <vt:lpstr>Bitmap Image</vt:lpstr>
      <vt:lpstr>Motivation </vt:lpstr>
      <vt:lpstr>Motivation and Emotion</vt:lpstr>
      <vt:lpstr>Definitions </vt:lpstr>
      <vt:lpstr>Primary Motives</vt:lpstr>
      <vt:lpstr>Psychological Motives</vt:lpstr>
      <vt:lpstr>PowerPoint Presentation</vt:lpstr>
      <vt:lpstr>PowerPoint Presentation</vt:lpstr>
      <vt:lpstr>Maslow’s Hierarchy of Motives </vt:lpstr>
      <vt:lpstr>Achievement Motivation</vt:lpstr>
      <vt:lpstr>Intrinsic and Extrinsic Motivation</vt:lpstr>
      <vt:lpstr>Emotions</vt:lpstr>
      <vt:lpstr>PowerPoint Presentation</vt:lpstr>
      <vt:lpstr>Role of Learning and Culture  in Emotions</vt:lpstr>
      <vt:lpstr>PowerPoint Presentation</vt:lpstr>
      <vt:lpstr>PowerPoint Presentation</vt:lpstr>
      <vt:lpstr>Identify which level of needs these speeches are drawing  on to motivate their intended audience </vt:lpstr>
      <vt:lpstr>Key Terms and Ideas 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Holly Bellisari</dc:creator>
  <cp:lastModifiedBy>Holly Bellisari</cp:lastModifiedBy>
  <cp:revision>10</cp:revision>
  <dcterms:created xsi:type="dcterms:W3CDTF">2017-03-16T18:02:56Z</dcterms:created>
  <dcterms:modified xsi:type="dcterms:W3CDTF">2018-11-07T18:35:42Z</dcterms:modified>
</cp:coreProperties>
</file>