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Montserrat"/>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Montserrat-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437d90f297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437d90f297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37d90f297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437d90f297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437d90f297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437d90f297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437d90f297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437d90f297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437d90f297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37d90f297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437d90f297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437d90f297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437d90f297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437d90f297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437d90f297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437d90f297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437d90f297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437d90f297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37d90f297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37d90f297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437d90f297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437d90f297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37d90f297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37d90f297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11325" y="1523725"/>
            <a:ext cx="53307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850">
                <a:solidFill>
                  <a:srgbClr val="EBEBEB"/>
                </a:solidFill>
                <a:latin typeface="Arial"/>
                <a:ea typeface="Arial"/>
                <a:cs typeface="Arial"/>
                <a:sym typeface="Arial"/>
              </a:rPr>
              <a:t>OBJECTIONS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2"/>
          <p:cNvSpPr txBox="1"/>
          <p:nvPr>
            <p:ph type="title"/>
          </p:nvPr>
        </p:nvSpPr>
        <p:spPr>
          <a:xfrm>
            <a:off x="860125" y="164000"/>
            <a:ext cx="1654800" cy="44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VOIR DIRE</a:t>
            </a:r>
            <a:endParaRPr/>
          </a:p>
        </p:txBody>
      </p:sp>
      <p:sp>
        <p:nvSpPr>
          <p:cNvPr id="186" name="Google Shape;186;p22"/>
          <p:cNvSpPr txBox="1"/>
          <p:nvPr>
            <p:ph idx="1" type="body"/>
          </p:nvPr>
        </p:nvSpPr>
        <p:spPr>
          <a:xfrm>
            <a:off x="0" y="604100"/>
            <a:ext cx="9144000" cy="4539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solidFill>
                  <a:srgbClr val="FFFFFF"/>
                </a:solidFill>
                <a:latin typeface="Arial"/>
                <a:ea typeface="Arial"/>
                <a:cs typeface="Arial"/>
                <a:sym typeface="Arial"/>
              </a:rPr>
              <a:t>VOIR DIRE OF A WITNESS. When an item of physical evidence is sought to be introduced under a doctrine that normally excludes that type of evidence (e.g., a document which purports to fall under the business record exception to the Hearsay Rule), or when a witness is offered as an expert, an opponent may interrupt the direct examination to request the judge’s permission to make limited inquiry of the witness, which is called “voir dire.” The opponent may use leading questions to conduct the voir dire but it must be remembered that the voir dire’s limited purpose is to test the competency of the witness or evidence and the opponent is not entitled to conduct a general cross-examination on the merits of the case. The voir dire must be limited to three questions.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3"/>
          <p:cNvSpPr txBox="1"/>
          <p:nvPr>
            <p:ph type="title"/>
          </p:nvPr>
        </p:nvSpPr>
        <p:spPr>
          <a:xfrm>
            <a:off x="1106150" y="0"/>
            <a:ext cx="1654800" cy="41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EVIDANCE</a:t>
            </a:r>
            <a:endParaRPr/>
          </a:p>
        </p:txBody>
      </p:sp>
      <p:sp>
        <p:nvSpPr>
          <p:cNvPr id="192" name="Google Shape;192;p23"/>
          <p:cNvSpPr txBox="1"/>
          <p:nvPr>
            <p:ph idx="1" type="body"/>
          </p:nvPr>
        </p:nvSpPr>
        <p:spPr>
          <a:xfrm>
            <a:off x="-82000" y="412800"/>
            <a:ext cx="9225900" cy="4730700"/>
          </a:xfrm>
          <a:prstGeom prst="rect">
            <a:avLst/>
          </a:prstGeom>
        </p:spPr>
        <p:txBody>
          <a:bodyPr anchorCtr="0" anchor="t" bIns="91425" lIns="91425" spcFirstLastPara="1" rIns="91425" wrap="square" tIns="91425">
            <a:noAutofit/>
          </a:bodyPr>
          <a:lstStyle/>
          <a:p>
            <a:pPr indent="-311150" lvl="0" marL="647700" rtl="0" algn="l">
              <a:spcBef>
                <a:spcPts val="0"/>
              </a:spcBef>
              <a:spcAft>
                <a:spcPts val="0"/>
              </a:spcAft>
              <a:buClr>
                <a:srgbClr val="FFFFFF"/>
              </a:buClr>
              <a:buSzPts val="1300"/>
              <a:buFont typeface="Arial"/>
              <a:buChar char="●"/>
            </a:pPr>
            <a:r>
              <a:rPr lang="en">
                <a:solidFill>
                  <a:srgbClr val="FFFFFF"/>
                </a:solidFill>
                <a:latin typeface="Arial"/>
                <a:ea typeface="Arial"/>
                <a:cs typeface="Arial"/>
                <a:sym typeface="Arial"/>
              </a:rPr>
              <a:t>INTRODUCTION OF PHYSICAL EVIDENCE. ​</a:t>
            </a:r>
            <a:endParaRPr>
              <a:solidFill>
                <a:srgbClr val="FFFFFF"/>
              </a:solidFill>
              <a:latin typeface="Arial"/>
              <a:ea typeface="Arial"/>
              <a:cs typeface="Arial"/>
              <a:sym typeface="Arial"/>
            </a:endParaRPr>
          </a:p>
          <a:p>
            <a:pPr indent="0" lvl="0" marL="0" rtl="0" algn="l">
              <a:spcBef>
                <a:spcPts val="0"/>
              </a:spcBef>
              <a:spcAft>
                <a:spcPts val="0"/>
              </a:spcAft>
              <a:buNone/>
            </a:pPr>
            <a:r>
              <a:rPr lang="en">
                <a:solidFill>
                  <a:srgbClr val="FFFFFF"/>
                </a:solidFill>
                <a:latin typeface="Arial"/>
                <a:ea typeface="Arial"/>
                <a:cs typeface="Arial"/>
                <a:sym typeface="Arial"/>
              </a:rPr>
              <a:t>Physical evidence may be introduced if it is relevant to the case. Physical evidence will not be admitted into evidence until it has been identified and shown to be authentic or its identification and/or authenticity have been stipulated to. That a document is “authentic” means only that it is what it appears to be, not that the statements in the document are necessarily true.​</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PROCEDURE FOR INTRODUCING EVIDENCE: ​</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Physical evidence need only be introduced once. The proper procedure to use when introducing a physical object or document for identification and/or use as evidence is: Have exhibit marked for identification. “Your Honor, please mark this as Plaintiff’s Exhibit 1 (or Defense Exhibit A) for identification.” ​</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a. Ask witness to identify the exhibit. “I now hand you what is marked as Plaintiff’s Exhibit 1 (or Defense Exhibit A). Would you identify it, please?” ​</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b. Ask witness questions about the exhibit, establishing its relevancy, and other pertinent questions.  Offer the exhibit into evidence. “Your Honor, we offer Plaintiff’s Exhibit 1 (or Defense Exhibit A) into evidence at this time.” ​</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d. Show the exhibit to opposing counsel, who may make an objection to the offering. ​</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e. The Judge will ask opposing counsel whether there is any objection, rule on any objection, admit or not admit the exhibit. ​</a:t>
            </a:r>
            <a:endParaRPr>
              <a:solidFill>
                <a:srgbClr val="FFFFFF"/>
              </a:solidFill>
              <a:latin typeface="Arial"/>
              <a:ea typeface="Arial"/>
              <a:cs typeface="Arial"/>
              <a:sym typeface="Arial"/>
            </a:endParaRPr>
          </a:p>
          <a:p>
            <a:pPr indent="-190500" lvl="0" marL="190500" rtl="0" algn="l">
              <a:spcBef>
                <a:spcPts val="0"/>
              </a:spcBef>
              <a:spcAft>
                <a:spcPts val="0"/>
              </a:spcAft>
              <a:buNone/>
            </a:pPr>
            <a:r>
              <a:rPr lang="en">
                <a:solidFill>
                  <a:srgbClr val="FFFFFF"/>
                </a:solidFill>
                <a:latin typeface="Arial"/>
                <a:ea typeface="Arial"/>
                <a:cs typeface="Arial"/>
                <a:sym typeface="Arial"/>
              </a:rPr>
              <a:t>f. If an exhibit is a document, hand it to the judge. NOTE: After an affidavit has been marked for identification, a witness may be asked questions about his or her affidavit without its introduction into evidence. In order to read directly from an affidavit or submit it to the judge, it must first be admitted into evidence.</a:t>
            </a:r>
            <a:endParaRPr>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4"/>
          <p:cNvSpPr txBox="1"/>
          <p:nvPr>
            <p:ph type="title"/>
          </p:nvPr>
        </p:nvSpPr>
        <p:spPr>
          <a:xfrm>
            <a:off x="520625" y="0"/>
            <a:ext cx="1609200" cy="4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Opening</a:t>
            </a:r>
            <a:endParaRPr/>
          </a:p>
        </p:txBody>
      </p:sp>
      <p:sp>
        <p:nvSpPr>
          <p:cNvPr id="198" name="Google Shape;198;p24"/>
          <p:cNvSpPr txBox="1"/>
          <p:nvPr>
            <p:ph idx="1" type="body"/>
          </p:nvPr>
        </p:nvSpPr>
        <p:spPr>
          <a:xfrm>
            <a:off x="0" y="1178725"/>
            <a:ext cx="9144000" cy="396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An opening statement should introduce the case to the judge and give them an </a:t>
            </a:r>
            <a:r>
              <a:rPr lang="en" sz="1600"/>
              <a:t>understanding</a:t>
            </a:r>
            <a:r>
              <a:rPr lang="en" sz="1600"/>
              <a:t> of your argument while not giving away to much because you want your direct and cross to improve your arguments.</a:t>
            </a:r>
            <a:endParaRPr sz="1600"/>
          </a:p>
          <a:p>
            <a:pPr indent="0" lvl="0" marL="0" rtl="0" algn="l">
              <a:spcBef>
                <a:spcPts val="1600"/>
              </a:spcBef>
              <a:spcAft>
                <a:spcPts val="1600"/>
              </a:spcAft>
              <a:buNone/>
            </a:pPr>
            <a:r>
              <a:rPr lang="en" sz="1600" u="sng"/>
              <a:t>Objections during opening statements and closing arguments are NOT permitted.</a:t>
            </a:r>
            <a:r>
              <a:rPr lang="en" sz="1600" u="sng"/>
              <a:t> </a:t>
            </a:r>
            <a:endParaRPr sz="1600" u="sng"/>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5"/>
          <p:cNvSpPr txBox="1"/>
          <p:nvPr>
            <p:ph type="title"/>
          </p:nvPr>
        </p:nvSpPr>
        <p:spPr>
          <a:xfrm>
            <a:off x="895650" y="0"/>
            <a:ext cx="1448400" cy="49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Closing</a:t>
            </a:r>
            <a:endParaRPr/>
          </a:p>
        </p:txBody>
      </p:sp>
      <p:sp>
        <p:nvSpPr>
          <p:cNvPr id="204" name="Google Shape;204;p25"/>
          <p:cNvSpPr txBox="1"/>
          <p:nvPr>
            <p:ph idx="1" type="body"/>
          </p:nvPr>
        </p:nvSpPr>
        <p:spPr>
          <a:xfrm>
            <a:off x="0" y="1591225"/>
            <a:ext cx="9144000" cy="233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Closing should summarize your arguments and have a logical sense to what was brought up to make your argument that much stronger.</a:t>
            </a:r>
            <a:endParaRPr sz="1600"/>
          </a:p>
          <a:p>
            <a:pPr indent="0" lvl="0" marL="0" rtl="0" algn="l">
              <a:spcBef>
                <a:spcPts val="1600"/>
              </a:spcBef>
              <a:spcAft>
                <a:spcPts val="1600"/>
              </a:spcAft>
              <a:buNone/>
            </a:pPr>
            <a:r>
              <a:rPr lang="en" sz="1600" u="sng"/>
              <a:t>Closing arguments must be based on the evidence presented during the trial.</a:t>
            </a:r>
            <a:endParaRPr sz="1600" u="sng"/>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4"/>
          <p:cNvSpPr txBox="1"/>
          <p:nvPr>
            <p:ph idx="1" type="body"/>
          </p:nvPr>
        </p:nvSpPr>
        <p:spPr>
          <a:xfrm>
            <a:off x="100" y="50"/>
            <a:ext cx="91440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50">
                <a:solidFill>
                  <a:srgbClr val="FFFFFF"/>
                </a:solidFill>
                <a:latin typeface="Arial"/>
                <a:ea typeface="Arial"/>
                <a:cs typeface="Arial"/>
                <a:sym typeface="Arial"/>
              </a:rPr>
              <a:t>What is an objection?</a:t>
            </a:r>
            <a:r>
              <a:rPr lang="en" sz="950">
                <a:solidFill>
                  <a:srgbClr val="FFFFFF"/>
                </a:solidFill>
                <a:latin typeface="Arial"/>
                <a:ea typeface="Arial"/>
                <a:cs typeface="Arial"/>
                <a:sym typeface="Arial"/>
              </a:rPr>
              <a:t> ​</a:t>
            </a:r>
            <a:endParaRPr sz="950">
              <a:solidFill>
                <a:srgbClr val="FFFFFF"/>
              </a:solidFill>
              <a:latin typeface="Arial"/>
              <a:ea typeface="Arial"/>
              <a:cs typeface="Arial"/>
              <a:sym typeface="Arial"/>
            </a:endParaRPr>
          </a:p>
          <a:p>
            <a:pPr indent="-317500" lvl="0" marL="698500" rtl="0" algn="l">
              <a:spcBef>
                <a:spcPts val="0"/>
              </a:spcBef>
              <a:spcAft>
                <a:spcPts val="0"/>
              </a:spcAft>
              <a:buClr>
                <a:srgbClr val="FFFFFF"/>
              </a:buClr>
              <a:buSzPts val="1400"/>
              <a:buFont typeface="Arial"/>
              <a:buChar char="●"/>
            </a:pPr>
            <a:r>
              <a:rPr lang="en" sz="1700">
                <a:solidFill>
                  <a:srgbClr val="FFFFFF"/>
                </a:solidFill>
                <a:latin typeface="Arial"/>
                <a:ea typeface="Arial"/>
                <a:cs typeface="Arial"/>
                <a:sym typeface="Arial"/>
              </a:rPr>
              <a:t>An Objection is an expression or feeling of disapproval or opposition; a reason for disagreeing.​</a:t>
            </a:r>
            <a:endParaRPr sz="1700">
              <a:solidFill>
                <a:srgbClr val="FFFFFF"/>
              </a:solidFill>
              <a:latin typeface="Arial"/>
              <a:ea typeface="Arial"/>
              <a:cs typeface="Arial"/>
              <a:sym typeface="Arial"/>
            </a:endParaRPr>
          </a:p>
          <a:p>
            <a:pPr indent="0" lvl="0" marL="457200" rtl="0" algn="l">
              <a:spcBef>
                <a:spcPts val="0"/>
              </a:spcBef>
              <a:spcAft>
                <a:spcPts val="0"/>
              </a:spcAft>
              <a:buNone/>
            </a:pPr>
            <a:r>
              <a:t/>
            </a:r>
            <a:endParaRPr sz="1700">
              <a:solidFill>
                <a:srgbClr val="FFFFFF"/>
              </a:solidFill>
              <a:latin typeface="Arial"/>
              <a:ea typeface="Arial"/>
              <a:cs typeface="Arial"/>
              <a:sym typeface="Arial"/>
            </a:endParaRPr>
          </a:p>
          <a:p>
            <a:pPr indent="0" lvl="0" marL="457200" rtl="0" algn="l">
              <a:spcBef>
                <a:spcPts val="0"/>
              </a:spcBef>
              <a:spcAft>
                <a:spcPts val="0"/>
              </a:spcAft>
              <a:buNone/>
            </a:pPr>
            <a:r>
              <a:t/>
            </a:r>
            <a:endParaRPr sz="1700">
              <a:solidFill>
                <a:srgbClr val="FFFFFF"/>
              </a:solidFill>
              <a:latin typeface="Arial"/>
              <a:ea typeface="Arial"/>
              <a:cs typeface="Arial"/>
              <a:sym typeface="Arial"/>
            </a:endParaRPr>
          </a:p>
          <a:p>
            <a:pPr indent="0" lvl="0" marL="457200" rtl="0" algn="l">
              <a:spcBef>
                <a:spcPts val="0"/>
              </a:spcBef>
              <a:spcAft>
                <a:spcPts val="0"/>
              </a:spcAft>
              <a:buNone/>
            </a:pPr>
            <a:r>
              <a:t/>
            </a:r>
            <a:endParaRPr sz="1700">
              <a:solidFill>
                <a:srgbClr val="FFFFFF"/>
              </a:solidFill>
              <a:latin typeface="Arial"/>
              <a:ea typeface="Arial"/>
              <a:cs typeface="Arial"/>
              <a:sym typeface="Arial"/>
            </a:endParaRPr>
          </a:p>
          <a:p>
            <a:pPr indent="-317500" lvl="0" marL="698500" rtl="0" algn="l">
              <a:spcBef>
                <a:spcPts val="0"/>
              </a:spcBef>
              <a:spcAft>
                <a:spcPts val="0"/>
              </a:spcAft>
              <a:buClr>
                <a:srgbClr val="FFFFFF"/>
              </a:buClr>
              <a:buSzPts val="1400"/>
              <a:buFont typeface="Arial"/>
              <a:buChar char="●"/>
            </a:pPr>
            <a:r>
              <a:rPr lang="en" sz="1700">
                <a:solidFill>
                  <a:srgbClr val="FFFFFF"/>
                </a:solidFill>
                <a:latin typeface="Arial"/>
                <a:ea typeface="Arial"/>
                <a:cs typeface="Arial"/>
                <a:sym typeface="Arial"/>
              </a:rPr>
              <a:t> Attorneys can object to the opposing sides questions if they feel the question is unfair or does not follow the “rules”.​</a:t>
            </a:r>
            <a:endParaRPr sz="1700">
              <a:solidFill>
                <a:srgbClr val="FFFFFF"/>
              </a:solidFill>
              <a:latin typeface="Arial"/>
              <a:ea typeface="Arial"/>
              <a:cs typeface="Arial"/>
              <a:sym typeface="Arial"/>
            </a:endParaRPr>
          </a:p>
          <a:p>
            <a:pPr indent="0" lvl="0" marL="457200" rtl="0" algn="l">
              <a:spcBef>
                <a:spcPts val="0"/>
              </a:spcBef>
              <a:spcAft>
                <a:spcPts val="0"/>
              </a:spcAft>
              <a:buNone/>
            </a:pPr>
            <a:r>
              <a:t/>
            </a:r>
            <a:endParaRPr sz="1700">
              <a:solidFill>
                <a:srgbClr val="FFFFFF"/>
              </a:solidFill>
              <a:latin typeface="Arial"/>
              <a:ea typeface="Arial"/>
              <a:cs typeface="Arial"/>
              <a:sym typeface="Arial"/>
            </a:endParaRPr>
          </a:p>
          <a:p>
            <a:pPr indent="0" lvl="0" marL="457200" rtl="0" algn="l">
              <a:spcBef>
                <a:spcPts val="0"/>
              </a:spcBef>
              <a:spcAft>
                <a:spcPts val="0"/>
              </a:spcAft>
              <a:buNone/>
            </a:pPr>
            <a:r>
              <a:t/>
            </a:r>
            <a:endParaRPr sz="1700">
              <a:solidFill>
                <a:srgbClr val="FFFFFF"/>
              </a:solidFill>
              <a:latin typeface="Arial"/>
              <a:ea typeface="Arial"/>
              <a:cs typeface="Arial"/>
              <a:sym typeface="Arial"/>
            </a:endParaRPr>
          </a:p>
          <a:p>
            <a:pPr indent="0" lvl="0" marL="457200" rtl="0" algn="l">
              <a:spcBef>
                <a:spcPts val="0"/>
              </a:spcBef>
              <a:spcAft>
                <a:spcPts val="0"/>
              </a:spcAft>
              <a:buNone/>
            </a:pPr>
            <a:r>
              <a:t/>
            </a:r>
            <a:endParaRPr sz="1700">
              <a:solidFill>
                <a:srgbClr val="FFFFFF"/>
              </a:solidFill>
              <a:latin typeface="Arial"/>
              <a:ea typeface="Arial"/>
              <a:cs typeface="Arial"/>
              <a:sym typeface="Arial"/>
            </a:endParaRPr>
          </a:p>
          <a:p>
            <a:pPr indent="-317500" lvl="0" marL="698500" rtl="0" algn="l">
              <a:spcBef>
                <a:spcPts val="0"/>
              </a:spcBef>
              <a:spcAft>
                <a:spcPts val="0"/>
              </a:spcAft>
              <a:buClr>
                <a:srgbClr val="FFFFFF"/>
              </a:buClr>
              <a:buSzPts val="1400"/>
              <a:buFont typeface="Arial"/>
              <a:buChar char="●"/>
            </a:pPr>
            <a:r>
              <a:rPr lang="en" sz="1700">
                <a:solidFill>
                  <a:srgbClr val="FFFFFF"/>
                </a:solidFill>
                <a:latin typeface="Arial"/>
                <a:ea typeface="Arial"/>
                <a:cs typeface="Arial"/>
                <a:sym typeface="Arial"/>
              </a:rPr>
              <a:t> An attorney can object to questions or evidence but NOT to opening or closing statements.</a:t>
            </a:r>
            <a:endParaRPr sz="1700">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15"/>
          <p:cNvSpPr txBox="1"/>
          <p:nvPr>
            <p:ph type="title"/>
          </p:nvPr>
        </p:nvSpPr>
        <p:spPr>
          <a:xfrm>
            <a:off x="1297500" y="393750"/>
            <a:ext cx="1996500" cy="49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 RELEVANCY </a:t>
            </a:r>
            <a:endParaRPr/>
          </a:p>
        </p:txBody>
      </p:sp>
      <p:sp>
        <p:nvSpPr>
          <p:cNvPr id="145" name="Google Shape;145;p15"/>
          <p:cNvSpPr txBox="1"/>
          <p:nvPr>
            <p:ph idx="1" type="body"/>
          </p:nvPr>
        </p:nvSpPr>
        <p:spPr>
          <a:xfrm>
            <a:off x="1215500" y="888450"/>
            <a:ext cx="7038900" cy="396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FFFFFF"/>
                </a:solidFill>
                <a:latin typeface="Arial"/>
                <a:ea typeface="Arial"/>
                <a:cs typeface="Arial"/>
                <a:sym typeface="Arial"/>
              </a:rPr>
              <a:t>Only relevant testimony and evidence may be presented. This means that the only physical evidence and testimony allowed is that which tends to make a fact which is important to the case more or less probable than the fact would be without the evidence. However, if the probative value of the relevant evidence is substantially outweighed by the danger that the evidence will cause unfair prejudice, confuse the issues, or result in undue delay or a waste of time, the court may exclude it. This may include testimony, physical evidence, and demonstrations that do not relate to time, event or person directly involved in the litigation. </a:t>
            </a:r>
            <a:endParaRPr sz="1400">
              <a:solidFill>
                <a:srgbClr val="FFFFFF"/>
              </a:solidFill>
              <a:latin typeface="Arial"/>
              <a:ea typeface="Arial"/>
              <a:cs typeface="Arial"/>
              <a:sym typeface="Arial"/>
            </a:endParaRPr>
          </a:p>
          <a:p>
            <a:pPr indent="0" lvl="0" marL="457200" rtl="0" algn="l">
              <a:spcBef>
                <a:spcPts val="1600"/>
              </a:spcBef>
              <a:spcAft>
                <a:spcPts val="0"/>
              </a:spcAft>
              <a:buNone/>
            </a:pPr>
            <a:r>
              <a:rPr lang="en" sz="1400">
                <a:solidFill>
                  <a:srgbClr val="FFFFFF"/>
                </a:solidFill>
                <a:latin typeface="Arial"/>
                <a:ea typeface="Arial"/>
                <a:cs typeface="Arial"/>
                <a:sym typeface="Arial"/>
              </a:rPr>
              <a:t>Basically only bring up information if it is relevant to the case​</a:t>
            </a:r>
            <a:endParaRPr sz="1400">
              <a:solidFill>
                <a:srgbClr val="FFFFFF"/>
              </a:solidFill>
              <a:latin typeface="Arial"/>
              <a:ea typeface="Arial"/>
              <a:cs typeface="Arial"/>
              <a:sym typeface="Arial"/>
            </a:endParaRPr>
          </a:p>
          <a:p>
            <a:pPr indent="0" lvl="0" marL="457200" rtl="0" algn="l">
              <a:spcBef>
                <a:spcPts val="0"/>
              </a:spcBef>
              <a:spcAft>
                <a:spcPts val="0"/>
              </a:spcAft>
              <a:buNone/>
            </a:pPr>
            <a:r>
              <a:rPr lang="en" sz="1400">
                <a:solidFill>
                  <a:srgbClr val="FFFFFF"/>
                </a:solidFill>
                <a:latin typeface="Arial"/>
                <a:ea typeface="Arial"/>
                <a:cs typeface="Arial"/>
                <a:sym typeface="Arial"/>
              </a:rPr>
              <a:t>Which one of the following is relevant to a case about murder​</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AutoNum type="alphaUcPeriod"/>
            </a:pPr>
            <a:r>
              <a:rPr lang="en" sz="1400">
                <a:solidFill>
                  <a:srgbClr val="FFFFFF"/>
                </a:solidFill>
                <a:latin typeface="Arial"/>
                <a:ea typeface="Arial"/>
                <a:cs typeface="Arial"/>
                <a:sym typeface="Arial"/>
              </a:rPr>
              <a:t>What color is the sky?​</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AutoNum type="alphaUcPeriod"/>
            </a:pPr>
            <a:r>
              <a:rPr lang="en" sz="1400">
                <a:solidFill>
                  <a:srgbClr val="FFFFFF"/>
                </a:solidFill>
                <a:latin typeface="Arial"/>
                <a:ea typeface="Arial"/>
                <a:cs typeface="Arial"/>
                <a:sym typeface="Arial"/>
              </a:rPr>
              <a:t>What is the best club at CHS?  (Mock Trial obviously)​</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AutoNum type="alphaUcPeriod"/>
            </a:pPr>
            <a:r>
              <a:rPr lang="en" sz="1400">
                <a:solidFill>
                  <a:srgbClr val="FFFFFF"/>
                </a:solidFill>
                <a:latin typeface="Arial"/>
                <a:ea typeface="Arial"/>
                <a:cs typeface="Arial"/>
                <a:sym typeface="Arial"/>
              </a:rPr>
              <a:t>Where were you on the night of the Murder?​</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AutoNum type="alphaUcPeriod"/>
            </a:pPr>
            <a:r>
              <a:rPr lang="en" sz="1400">
                <a:solidFill>
                  <a:srgbClr val="FFFFFF"/>
                </a:solidFill>
                <a:latin typeface="Arial"/>
                <a:ea typeface="Arial"/>
                <a:cs typeface="Arial"/>
                <a:sym typeface="Arial"/>
              </a:rPr>
              <a:t>What’s your favorite color?</a:t>
            </a:r>
            <a:endParaRPr sz="1400">
              <a:solidFill>
                <a:srgbClr val="FFFFFF"/>
              </a:solidFill>
              <a:latin typeface="Arial"/>
              <a:ea typeface="Arial"/>
              <a:cs typeface="Arial"/>
              <a:sym typeface="Arial"/>
            </a:endParaRPr>
          </a:p>
          <a:p>
            <a:pPr indent="0" lvl="0" marL="0" rtl="0" algn="l">
              <a:spcBef>
                <a:spcPts val="0"/>
              </a:spcBef>
              <a:spcAft>
                <a:spcPts val="1600"/>
              </a:spcAft>
              <a:buNone/>
            </a:pPr>
            <a:r>
              <a:t/>
            </a:r>
            <a:endParaRPr sz="950">
              <a:solidFill>
                <a:srgbClr val="FFFFFF"/>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16"/>
          <p:cNvSpPr txBox="1"/>
          <p:nvPr>
            <p:ph type="title"/>
          </p:nvPr>
        </p:nvSpPr>
        <p:spPr>
          <a:xfrm>
            <a:off x="1297500" y="393750"/>
            <a:ext cx="2174100" cy="42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CHARACTER</a:t>
            </a:r>
            <a:endParaRPr/>
          </a:p>
        </p:txBody>
      </p:sp>
      <p:sp>
        <p:nvSpPr>
          <p:cNvPr id="151" name="Google Shape;151;p16"/>
          <p:cNvSpPr txBox="1"/>
          <p:nvPr>
            <p:ph idx="1" type="body"/>
          </p:nvPr>
        </p:nvSpPr>
        <p:spPr>
          <a:xfrm>
            <a:off x="873775" y="820050"/>
            <a:ext cx="7038900" cy="2911200"/>
          </a:xfrm>
          <a:prstGeom prst="rect">
            <a:avLst/>
          </a:prstGeom>
        </p:spPr>
        <p:txBody>
          <a:bodyPr anchorCtr="0" anchor="t" bIns="91425" lIns="91425" spcFirstLastPara="1" rIns="91425" wrap="square" tIns="91425">
            <a:noAutofit/>
          </a:bodyPr>
          <a:lstStyle/>
          <a:p>
            <a:pPr indent="-298450" lvl="0" marL="647700" rtl="0" algn="l">
              <a:spcBef>
                <a:spcPts val="0"/>
              </a:spcBef>
              <a:spcAft>
                <a:spcPts val="0"/>
              </a:spcAft>
              <a:buClr>
                <a:srgbClr val="FFFFFF"/>
              </a:buClr>
              <a:buSzPts val="1100"/>
              <a:buFont typeface="Arial"/>
              <a:buChar char="●"/>
            </a:pPr>
            <a:r>
              <a:rPr lang="en" sz="1100">
                <a:solidFill>
                  <a:srgbClr val="FFFFFF"/>
                </a:solidFill>
                <a:latin typeface="Arial"/>
                <a:ea typeface="Arial"/>
                <a:cs typeface="Arial"/>
                <a:sym typeface="Arial"/>
              </a:rPr>
              <a:t>Evidence about the character of a party or witness may not be introduced unless the person’s character is an issue in the case or unless the evidence is being offered to show the truthfulness or untruthfulness of the party or witness. Evidence of character to prove the person’s propensity to act in a particular way is generally not admissible in a civil case. In a criminal case, the general rule is that the prosecution cannot initiate evidence of the bad character of the defendant to show that he or she is more likely to have committed the crime. However, the defendant may introduce evidence of her good character to show that she is innocent, and the prosecution may offer evidence to rebut the defense’s evidence of the defendant’s character. With respect to the character of the victim, the general rule is that the prosecution cannot initiate evidence of the character of the victim. However, the defendant may introduce evidence of the victim’s good or (more likely) bad character, and the prosecution may offer evidence to rebut the defense’s evidence of the victim’s character.​</a:t>
            </a:r>
            <a:endParaRPr sz="11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In terms you can understand​</a:t>
            </a:r>
            <a:endParaRPr sz="1400">
              <a:solidFill>
                <a:srgbClr val="FFFFFF"/>
              </a:solidFill>
              <a:latin typeface="Arial"/>
              <a:ea typeface="Arial"/>
              <a:cs typeface="Arial"/>
              <a:sym typeface="Arial"/>
            </a:endParaRPr>
          </a:p>
          <a:p>
            <a:pPr indent="-298450" lvl="0" marL="647700" rtl="0" algn="l">
              <a:spcBef>
                <a:spcPts val="0"/>
              </a:spcBef>
              <a:spcAft>
                <a:spcPts val="0"/>
              </a:spcAft>
              <a:buClr>
                <a:srgbClr val="FFFFFF"/>
              </a:buClr>
              <a:buSzPts val="1100"/>
              <a:buFont typeface="Arial"/>
              <a:buChar char="●"/>
            </a:pPr>
            <a:r>
              <a:rPr lang="en" sz="1100">
                <a:solidFill>
                  <a:srgbClr val="FFFFFF"/>
                </a:solidFill>
                <a:latin typeface="Arial"/>
                <a:ea typeface="Arial"/>
                <a:cs typeface="Arial"/>
                <a:sym typeface="Arial"/>
              </a:rPr>
              <a:t> Evidence about the character of a party or witness may not be introduced unless the person’s character is an issue in the case or unless the evidence is being offered to show the truthfulness or untruthfulness of the party or witness It doesn’t matter how horrible a person is unless you are trying to prove that they lied about something. Unless, the defendant may introduce evidence of her good character to show that she is innocent, and the prosecution may offer evidence to rebut the defense’s evidence of the defendant’s character. With respect to the character of the victim, the general rule is that the prosecution cannot initiate evidence of the character of the victim.</a:t>
            </a:r>
            <a:endParaRPr sz="1100">
              <a:solidFill>
                <a:srgbClr val="FFFFFF"/>
              </a:solidFill>
              <a:latin typeface="Arial"/>
              <a:ea typeface="Arial"/>
              <a:cs typeface="Arial"/>
              <a:sym typeface="Arial"/>
            </a:endParaRPr>
          </a:p>
          <a:p>
            <a:pPr indent="0" lvl="0" marL="0" rtl="0" algn="l">
              <a:spcBef>
                <a:spcPts val="0"/>
              </a:spcBef>
              <a:spcAft>
                <a:spcPts val="1600"/>
              </a:spcAft>
              <a:buNone/>
            </a:pPr>
            <a:r>
              <a:t/>
            </a:r>
            <a:endParaRPr sz="11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17"/>
          <p:cNvSpPr txBox="1"/>
          <p:nvPr>
            <p:ph idx="1" type="body"/>
          </p:nvPr>
        </p:nvSpPr>
        <p:spPr>
          <a:xfrm>
            <a:off x="1297500" y="218700"/>
            <a:ext cx="7038900" cy="45243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2400">
                <a:solidFill>
                  <a:srgbClr val="FFFFFF"/>
                </a:solidFill>
                <a:latin typeface="Arial"/>
                <a:ea typeface="Arial"/>
                <a:cs typeface="Arial"/>
                <a:sym typeface="Arial"/>
              </a:rPr>
              <a:t>Direct Examination  ​</a:t>
            </a:r>
            <a:endParaRPr sz="2400">
              <a:solidFill>
                <a:srgbClr val="FFFFFF"/>
              </a:solidFill>
              <a:latin typeface="Arial"/>
              <a:ea typeface="Arial"/>
              <a:cs typeface="Arial"/>
              <a:sym typeface="Arial"/>
            </a:endParaRPr>
          </a:p>
          <a:p>
            <a:pPr indent="-342900" lvl="0" marL="698500" rtl="0" algn="l">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We will go more in depth on how to actually write directs and crosses at a different meeting. ​</a:t>
            </a:r>
            <a:endParaRPr sz="1800">
              <a:solidFill>
                <a:srgbClr val="FFFFFF"/>
              </a:solidFill>
              <a:latin typeface="Arial"/>
              <a:ea typeface="Arial"/>
              <a:cs typeface="Arial"/>
              <a:sym typeface="Arial"/>
            </a:endParaRPr>
          </a:p>
          <a:p>
            <a:pPr indent="-342900" lvl="0" marL="698500" rtl="0" algn="l">
              <a:spcBef>
                <a:spcPts val="0"/>
              </a:spcBef>
              <a:spcAft>
                <a:spcPts val="0"/>
              </a:spcAft>
              <a:buClr>
                <a:srgbClr val="FFFFFF"/>
              </a:buClr>
              <a:buSzPts val="1800"/>
              <a:buFont typeface="Arial"/>
              <a:buChar char="●"/>
            </a:pPr>
            <a:r>
              <a:rPr lang="en" sz="1800">
                <a:solidFill>
                  <a:srgbClr val="FFFFFF"/>
                </a:solidFill>
                <a:latin typeface="Arial"/>
                <a:ea typeface="Arial"/>
                <a:cs typeface="Arial"/>
                <a:sym typeface="Arial"/>
              </a:rPr>
              <a:t>Direct: Questions an attorney asks their own witness. Direct questions should help your witness.  Witnesses should be asked direct questions and may not be asked leading questions on direct examination. Direct questions are phrased to evoke a set of facts from the witnesses. A leading question is one that suggests to the witness the answer desired by the examiner and often suggests a “yes” or “no” answer.​</a:t>
            </a:r>
            <a:endParaRPr sz="1800">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EBEBEB"/>
                </a:solidFill>
                <a:latin typeface="Arial"/>
                <a:ea typeface="Arial"/>
                <a:cs typeface="Arial"/>
                <a:sym typeface="Arial"/>
              </a:rPr>
              <a:t>Cross Examination</a:t>
            </a:r>
            <a:endParaRPr/>
          </a:p>
        </p:txBody>
      </p:sp>
      <p:sp>
        <p:nvSpPr>
          <p:cNvPr id="162" name="Google Shape;162;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295275" lvl="0" marL="647700" rtl="0" algn="l">
              <a:spcBef>
                <a:spcPts val="0"/>
              </a:spcBef>
              <a:spcAft>
                <a:spcPts val="0"/>
              </a:spcAft>
              <a:buClr>
                <a:srgbClr val="FFFFFF"/>
              </a:buClr>
              <a:buSzPts val="1050"/>
              <a:buFont typeface="Arial"/>
              <a:buChar char="●"/>
            </a:pPr>
            <a:r>
              <a:rPr lang="en">
                <a:solidFill>
                  <a:srgbClr val="FFFFFF"/>
                </a:solidFill>
                <a:latin typeface="Arial"/>
                <a:ea typeface="Arial"/>
                <a:cs typeface="Arial"/>
                <a:sym typeface="Arial"/>
              </a:rPr>
              <a:t>Cross: Questions an attorney asks the opposing teams’ witness. Cross questions should ‘attack’ the other team's case.​</a:t>
            </a:r>
            <a:endParaRPr>
              <a:solidFill>
                <a:srgbClr val="FFFFFF"/>
              </a:solidFill>
              <a:latin typeface="Arial"/>
              <a:ea typeface="Arial"/>
              <a:cs typeface="Arial"/>
              <a:sym typeface="Arial"/>
            </a:endParaRPr>
          </a:p>
          <a:p>
            <a:pPr indent="-295275" lvl="0" marL="647700" rtl="0" algn="l">
              <a:spcBef>
                <a:spcPts val="0"/>
              </a:spcBef>
              <a:spcAft>
                <a:spcPts val="0"/>
              </a:spcAft>
              <a:buClr>
                <a:srgbClr val="FFFFFF"/>
              </a:buClr>
              <a:buSzPts val="1050"/>
              <a:buFont typeface="Arial"/>
              <a:buChar char="●"/>
            </a:pPr>
            <a:r>
              <a:rPr lang="en">
                <a:solidFill>
                  <a:srgbClr val="FFFFFF"/>
                </a:solidFill>
                <a:latin typeface="Arial"/>
                <a:ea typeface="Arial"/>
                <a:cs typeface="Arial"/>
                <a:sym typeface="Arial"/>
              </a:rPr>
              <a:t>​</a:t>
            </a:r>
            <a:endParaRPr>
              <a:solidFill>
                <a:srgbClr val="FFFFFF"/>
              </a:solidFill>
              <a:latin typeface="Arial"/>
              <a:ea typeface="Arial"/>
              <a:cs typeface="Arial"/>
              <a:sym typeface="Arial"/>
            </a:endParaRPr>
          </a:p>
          <a:p>
            <a:pPr indent="-295275" lvl="0" marL="647700" rtl="0" algn="l">
              <a:spcBef>
                <a:spcPts val="0"/>
              </a:spcBef>
              <a:spcAft>
                <a:spcPts val="0"/>
              </a:spcAft>
              <a:buClr>
                <a:srgbClr val="FFFFFF"/>
              </a:buClr>
              <a:buSzPts val="1050"/>
              <a:buFont typeface="Arial"/>
              <a:buChar char="●"/>
            </a:pPr>
            <a:r>
              <a:rPr lang="en">
                <a:solidFill>
                  <a:srgbClr val="FFFFFF"/>
                </a:solidFill>
                <a:latin typeface="Arial"/>
                <a:ea typeface="Arial"/>
                <a:cs typeface="Arial"/>
                <a:sym typeface="Arial"/>
              </a:rPr>
              <a:t> An attorney may ask leading questions when cross-examining the opponent’s witnesses. Questions tending to evoke a narrative answer should be avoided.​</a:t>
            </a:r>
            <a:endParaRPr>
              <a:solidFill>
                <a:srgbClr val="FFFFFF"/>
              </a:solidFill>
              <a:latin typeface="Arial"/>
              <a:ea typeface="Arial"/>
              <a:cs typeface="Arial"/>
              <a:sym typeface="Arial"/>
            </a:endParaRPr>
          </a:p>
          <a:p>
            <a:pPr indent="-295275" lvl="0" marL="647700" rtl="0" algn="l">
              <a:spcBef>
                <a:spcPts val="0"/>
              </a:spcBef>
              <a:spcAft>
                <a:spcPts val="0"/>
              </a:spcAft>
              <a:buClr>
                <a:srgbClr val="FFFFFF"/>
              </a:buClr>
              <a:buSzPts val="1050"/>
              <a:buFont typeface="Arial"/>
              <a:buChar char="●"/>
            </a:pPr>
            <a:r>
              <a:rPr lang="en">
                <a:solidFill>
                  <a:srgbClr val="FFFFFF"/>
                </a:solidFill>
                <a:latin typeface="Arial"/>
                <a:ea typeface="Arial"/>
                <a:cs typeface="Arial"/>
                <a:sym typeface="Arial"/>
              </a:rPr>
              <a:t>​</a:t>
            </a:r>
            <a:endParaRPr>
              <a:solidFill>
                <a:srgbClr val="FFFFFF"/>
              </a:solidFill>
              <a:latin typeface="Arial"/>
              <a:ea typeface="Arial"/>
              <a:cs typeface="Arial"/>
              <a:sym typeface="Arial"/>
            </a:endParaRPr>
          </a:p>
          <a:p>
            <a:pPr indent="-295275" lvl="0" marL="647700" rtl="0" algn="l">
              <a:spcBef>
                <a:spcPts val="0"/>
              </a:spcBef>
              <a:spcAft>
                <a:spcPts val="0"/>
              </a:spcAft>
              <a:buClr>
                <a:srgbClr val="FFFFFF"/>
              </a:buClr>
              <a:buSzPts val="1050"/>
              <a:buFont typeface="Arial"/>
              <a:buChar char="●"/>
            </a:pPr>
            <a:r>
              <a:rPr lang="en">
                <a:solidFill>
                  <a:srgbClr val="FFFFFF"/>
                </a:solidFill>
                <a:latin typeface="Arial"/>
                <a:ea typeface="Arial"/>
                <a:cs typeface="Arial"/>
                <a:sym typeface="Arial"/>
              </a:rPr>
              <a:t>Attorneys may only ask questions that relate to matters brought out by the other side on direct examination, or to matters relating to the credibility of the witness. This includes facts and statements made by the witness for the opposing party. Note that many judges allow a broad interpretation of this rule.</a:t>
            </a:r>
            <a:endParaRPr>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19"/>
          <p:cNvSpPr txBox="1"/>
          <p:nvPr>
            <p:ph type="title"/>
          </p:nvPr>
        </p:nvSpPr>
        <p:spPr>
          <a:xfrm>
            <a:off x="1052550" y="0"/>
            <a:ext cx="7038900" cy="45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Types of questions not allowed to be asked</a:t>
            </a:r>
            <a:endParaRPr/>
          </a:p>
        </p:txBody>
      </p:sp>
      <p:sp>
        <p:nvSpPr>
          <p:cNvPr id="168" name="Google Shape;168;p19"/>
          <p:cNvSpPr txBox="1"/>
          <p:nvPr>
            <p:ph idx="1" type="body"/>
          </p:nvPr>
        </p:nvSpPr>
        <p:spPr>
          <a:xfrm>
            <a:off x="0" y="451200"/>
            <a:ext cx="9144000" cy="4619700"/>
          </a:xfrm>
          <a:prstGeom prst="rect">
            <a:avLst/>
          </a:prstGeom>
        </p:spPr>
        <p:txBody>
          <a:bodyPr anchorCtr="0" anchor="t" bIns="91425" lIns="91425" spcFirstLastPara="1" rIns="91425" wrap="square" tIns="91425">
            <a:noAutofit/>
          </a:bodyPr>
          <a:lstStyle/>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Argumentative Questions​</a:t>
            </a:r>
            <a:endParaRPr sz="1400">
              <a:solidFill>
                <a:srgbClr val="FFFFFF"/>
              </a:solidFill>
              <a:latin typeface="Arial"/>
              <a:ea typeface="Arial"/>
              <a:cs typeface="Arial"/>
              <a:sym typeface="Arial"/>
            </a:endParaRPr>
          </a:p>
          <a:p>
            <a:pPr indent="0" lvl="0" marL="0" rtl="0" algn="l">
              <a:spcBef>
                <a:spcPts val="0"/>
              </a:spcBef>
              <a:spcAft>
                <a:spcPts val="0"/>
              </a:spcAft>
              <a:buNone/>
            </a:pPr>
            <a:r>
              <a:rPr lang="en" sz="1400">
                <a:solidFill>
                  <a:srgbClr val="FFFFFF"/>
                </a:solidFill>
                <a:latin typeface="Arial"/>
                <a:ea typeface="Arial"/>
                <a:cs typeface="Arial"/>
                <a:sym typeface="Arial"/>
              </a:rPr>
              <a:t> Questions that are argumentative should be avoided and may be objected to by counsel. An argumentative question is one in which the cross-examiner challenges the witness about his or her inference from the facts, rather than seeking additional facts.​</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Compound Questions ​</a:t>
            </a:r>
            <a:endParaRPr sz="1400">
              <a:solidFill>
                <a:srgbClr val="FFFFFF"/>
              </a:solidFill>
              <a:latin typeface="Arial"/>
              <a:ea typeface="Arial"/>
              <a:cs typeface="Arial"/>
              <a:sym typeface="Arial"/>
            </a:endParaRPr>
          </a:p>
          <a:p>
            <a:pPr indent="0" lvl="0" marL="0" rtl="0" algn="l">
              <a:spcBef>
                <a:spcPts val="0"/>
              </a:spcBef>
              <a:spcAft>
                <a:spcPts val="0"/>
              </a:spcAft>
              <a:buNone/>
            </a:pPr>
            <a:r>
              <a:rPr lang="en" sz="1400">
                <a:solidFill>
                  <a:srgbClr val="FFFFFF"/>
                </a:solidFill>
                <a:latin typeface="Arial"/>
                <a:ea typeface="Arial"/>
                <a:cs typeface="Arial"/>
                <a:sym typeface="Arial"/>
              </a:rPr>
              <a:t> Questions that are compound in nature should be avoided and may be objected to by counsel. A compound question requires the witness to give one answer to a question, which contains two separate inquiries. Each inquiry in an otherwise compound question could be asked and answered separately.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Asked And Answered Questions​</a:t>
            </a:r>
            <a:endParaRPr sz="1400">
              <a:solidFill>
                <a:srgbClr val="FFFFFF"/>
              </a:solidFill>
              <a:latin typeface="Arial"/>
              <a:ea typeface="Arial"/>
              <a:cs typeface="Arial"/>
              <a:sym typeface="Arial"/>
            </a:endParaRPr>
          </a:p>
          <a:p>
            <a:pPr indent="0" lvl="0" marL="0" rtl="0" algn="l">
              <a:spcBef>
                <a:spcPts val="0"/>
              </a:spcBef>
              <a:spcAft>
                <a:spcPts val="0"/>
              </a:spcAft>
              <a:buNone/>
            </a:pPr>
            <a:r>
              <a:rPr lang="en" sz="1400">
                <a:solidFill>
                  <a:srgbClr val="FFFFFF"/>
                </a:solidFill>
                <a:latin typeface="Arial"/>
                <a:ea typeface="Arial"/>
                <a:cs typeface="Arial"/>
                <a:sym typeface="Arial"/>
              </a:rPr>
              <a:t> A student-attorney may not ask a student-witness a question that the student-attorney has already asked that witness. Such a question is subject to objection, as having been asked and answered.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Speculation​</a:t>
            </a:r>
            <a:endParaRPr sz="1400">
              <a:solidFill>
                <a:srgbClr val="FFFFFF"/>
              </a:solidFill>
              <a:latin typeface="Arial"/>
              <a:ea typeface="Arial"/>
              <a:cs typeface="Arial"/>
              <a:sym typeface="Arial"/>
            </a:endParaRPr>
          </a:p>
          <a:p>
            <a:pPr indent="-190500" lvl="0" marL="190500" rtl="0" algn="l">
              <a:spcBef>
                <a:spcPts val="0"/>
              </a:spcBef>
              <a:spcAft>
                <a:spcPts val="0"/>
              </a:spcAft>
              <a:buNone/>
            </a:pPr>
            <a:r>
              <a:rPr lang="en" sz="1400">
                <a:solidFill>
                  <a:srgbClr val="FFFFFF"/>
                </a:solidFill>
                <a:latin typeface="Arial"/>
                <a:ea typeface="Arial"/>
                <a:cs typeface="Arial"/>
                <a:sym typeface="Arial"/>
              </a:rPr>
              <a:t>Questions that ask a witness to speculate about matters not within his personal knowledge are not permitted, and are subject to an objection by opposing counsel.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SCOPE OF WITNESS EXAMINATION.​</a:t>
            </a:r>
            <a:endParaRPr sz="1400">
              <a:solidFill>
                <a:srgbClr val="FFFFFF"/>
              </a:solidFill>
              <a:latin typeface="Arial"/>
              <a:ea typeface="Arial"/>
              <a:cs typeface="Arial"/>
              <a:sym typeface="Arial"/>
            </a:endParaRPr>
          </a:p>
          <a:p>
            <a:pPr indent="-190500" lvl="0" marL="190500" rtl="0" algn="l">
              <a:spcBef>
                <a:spcPts val="0"/>
              </a:spcBef>
              <a:spcAft>
                <a:spcPts val="0"/>
              </a:spcAft>
              <a:buNone/>
            </a:pPr>
            <a:r>
              <a:rPr lang="en" sz="1400">
                <a:solidFill>
                  <a:srgbClr val="FFFFFF"/>
                </a:solidFill>
                <a:latin typeface="Arial"/>
                <a:ea typeface="Arial"/>
                <a:cs typeface="Arial"/>
                <a:sym typeface="Arial"/>
              </a:rPr>
              <a:t> Direct examination may cover all the facts relevant to the case of which the witness has first-hand knowledge. Any factual areas examined on direct examination may be subject to cross-examination. ​</a:t>
            </a:r>
            <a:endParaRPr sz="1400">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0"/>
          <p:cNvSpPr txBox="1"/>
          <p:nvPr>
            <p:ph type="title"/>
          </p:nvPr>
        </p:nvSpPr>
        <p:spPr>
          <a:xfrm>
            <a:off x="1297500" y="0"/>
            <a:ext cx="2556900" cy="42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IMPEACHMENT</a:t>
            </a:r>
            <a:endParaRPr/>
          </a:p>
        </p:txBody>
      </p:sp>
      <p:sp>
        <p:nvSpPr>
          <p:cNvPr id="174" name="Google Shape;174;p20"/>
          <p:cNvSpPr txBox="1"/>
          <p:nvPr>
            <p:ph idx="1" type="body"/>
          </p:nvPr>
        </p:nvSpPr>
        <p:spPr>
          <a:xfrm>
            <a:off x="0" y="423600"/>
            <a:ext cx="9144000" cy="4719900"/>
          </a:xfrm>
          <a:prstGeom prst="rect">
            <a:avLst/>
          </a:prstGeom>
        </p:spPr>
        <p:txBody>
          <a:bodyPr anchorCtr="0" anchor="t" bIns="91425" lIns="91425" spcFirstLastPara="1" rIns="91425" wrap="square" tIns="91425">
            <a:noAutofit/>
          </a:bodyPr>
          <a:lstStyle/>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An attorney may impeach the credibility of a witness (show that a witness should not be believed) in the following ways: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Counsel may ask questions demonstrating that the witness has made statements on other occasions that are inconsistent with the witness’s present testimony. A foundation must be laid for the introduction of prior contradictory statements by asking the witness whether he or she made such statements.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Counsel may ask questions demonstrating that the witness has made statements on other occasions that are inconsistent with the witness’s present testimony. A foundation must be laid for the introduction of prior contradictory statements by asking the witness whether he or she made such statements.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An attorney may ask questions demonstrating the witness’s bias in favor of the party on whose behalf the witness is testifying, or hostility toward the party against whom the witness is testifying or the witness’s interest in the case. ​</a:t>
            </a:r>
            <a:endParaRPr sz="1400">
              <a:solidFill>
                <a:srgbClr val="FFFFFF"/>
              </a:solidFill>
              <a:latin typeface="Arial"/>
              <a:ea typeface="Arial"/>
              <a:cs typeface="Arial"/>
              <a:sym typeface="Arial"/>
            </a:endParaRPr>
          </a:p>
          <a:p>
            <a:pPr indent="0" lvl="0" marL="0" rtl="0" algn="l">
              <a:spcBef>
                <a:spcPts val="0"/>
              </a:spcBef>
              <a:spcAft>
                <a:spcPts val="0"/>
              </a:spcAft>
              <a:buNone/>
            </a:pPr>
            <a:r>
              <a:rPr lang="en" sz="1400">
                <a:solidFill>
                  <a:srgbClr val="FFFFFF"/>
                </a:solidFill>
                <a:latin typeface="Arial"/>
                <a:ea typeface="Arial"/>
                <a:cs typeface="Arial"/>
                <a:sym typeface="Arial"/>
              </a:rPr>
              <a:t>Steps to impeach​</a:t>
            </a:r>
            <a:endParaRPr sz="1400">
              <a:solidFill>
                <a:srgbClr val="FFFFFF"/>
              </a:solidFill>
              <a:latin typeface="Arial"/>
              <a:ea typeface="Arial"/>
              <a:cs typeface="Arial"/>
              <a:sym typeface="Arial"/>
            </a:endParaRPr>
          </a:p>
          <a:p>
            <a:pPr indent="0" lvl="0" marL="0" rtl="0" algn="l">
              <a:spcBef>
                <a:spcPts val="0"/>
              </a:spcBef>
              <a:spcAft>
                <a:spcPts val="0"/>
              </a:spcAft>
              <a:buNone/>
            </a:pPr>
            <a:r>
              <a:rPr lang="en" sz="1400">
                <a:solidFill>
                  <a:srgbClr val="FFFFFF"/>
                </a:solidFill>
                <a:latin typeface="Arial"/>
                <a:ea typeface="Arial"/>
                <a:cs typeface="Arial"/>
                <a:sym typeface="Arial"/>
              </a:rPr>
              <a:t>If a witness lies on the stand or contradicts their affidavit the attorney can impeach them.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1. Introduce the witness’s affidavit as evidence.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2. Have the witness read the area that contradicts their previous statement.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3. Ask them if their original statement was the same as their affidavit.​</a:t>
            </a:r>
            <a:endParaRPr sz="1400">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1"/>
          <p:cNvSpPr txBox="1"/>
          <p:nvPr>
            <p:ph type="title"/>
          </p:nvPr>
        </p:nvSpPr>
        <p:spPr>
          <a:xfrm>
            <a:off x="832775" y="0"/>
            <a:ext cx="5317800" cy="48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50">
                <a:solidFill>
                  <a:srgbClr val="EBEBEB"/>
                </a:solidFill>
                <a:latin typeface="Arial"/>
                <a:ea typeface="Arial"/>
                <a:cs typeface="Arial"/>
                <a:sym typeface="Arial"/>
              </a:rPr>
              <a:t>OPINION AND EXPERT TESTIMONY</a:t>
            </a:r>
            <a:endParaRPr/>
          </a:p>
        </p:txBody>
      </p:sp>
      <p:sp>
        <p:nvSpPr>
          <p:cNvPr id="180" name="Google Shape;180;p21"/>
          <p:cNvSpPr txBox="1"/>
          <p:nvPr>
            <p:ph idx="1" type="body"/>
          </p:nvPr>
        </p:nvSpPr>
        <p:spPr>
          <a:xfrm>
            <a:off x="0" y="480900"/>
            <a:ext cx="9144000" cy="4662600"/>
          </a:xfrm>
          <a:prstGeom prst="rect">
            <a:avLst/>
          </a:prstGeom>
        </p:spPr>
        <p:txBody>
          <a:bodyPr anchorCtr="0" anchor="t" bIns="91425" lIns="91425" spcFirstLastPara="1" rIns="91425" wrap="square" tIns="91425">
            <a:noAutofit/>
          </a:bodyPr>
          <a:lstStyle/>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OPINION TESTIMONY BY NON-EXPERTS. Witnesses who are not testifying as experts may give opinions which are based on what they saw or heard and are helpful in explaining their story. A witness may not testify to any matter of which the witness has no personal knowledge, nor may a witness give an opinion about how the case should be decided. In addition, a non-expert witness may not offer opinions as to any matters that would require specialized knowledge, training, or qualifications.​</a:t>
            </a:r>
            <a:endParaRPr sz="1400">
              <a:solidFill>
                <a:srgbClr val="FFFFFF"/>
              </a:solidFill>
              <a:latin typeface="Arial"/>
              <a:ea typeface="Arial"/>
              <a:cs typeface="Arial"/>
              <a:sym typeface="Arial"/>
            </a:endParaRPr>
          </a:p>
          <a:p>
            <a:pPr indent="0" lvl="0" marL="457200" rtl="0" algn="l">
              <a:spcBef>
                <a:spcPts val="0"/>
              </a:spcBef>
              <a:spcAft>
                <a:spcPts val="0"/>
              </a:spcAft>
              <a:buNone/>
            </a:pPr>
            <a:r>
              <a:t/>
            </a:r>
            <a:endParaRPr sz="1400">
              <a:solidFill>
                <a:srgbClr val="FFFFFF"/>
              </a:solidFill>
              <a:latin typeface="Arial"/>
              <a:ea typeface="Arial"/>
              <a:cs typeface="Arial"/>
              <a:sym typeface="Arial"/>
            </a:endParaRPr>
          </a:p>
          <a:p>
            <a:pPr indent="0" lvl="0" marL="457200" rtl="0" algn="l">
              <a:spcBef>
                <a:spcPts val="0"/>
              </a:spcBef>
              <a:spcAft>
                <a:spcPts val="0"/>
              </a:spcAft>
              <a:buNone/>
            </a:pPr>
            <a:r>
              <a:t/>
            </a:r>
            <a:endParaRPr sz="1400">
              <a:solidFill>
                <a:srgbClr val="FFFFFF"/>
              </a:solidFill>
              <a:latin typeface="Arial"/>
              <a:ea typeface="Arial"/>
              <a:cs typeface="Arial"/>
              <a:sym typeface="Arial"/>
            </a:endParaRPr>
          </a:p>
          <a:p>
            <a:pPr indent="0" lvl="0" marL="457200" rtl="0" algn="l">
              <a:spcBef>
                <a:spcPts val="0"/>
              </a:spcBef>
              <a:spcAft>
                <a:spcPts val="0"/>
              </a:spcAft>
              <a:buNone/>
            </a:pPr>
            <a:r>
              <a:t/>
            </a:r>
            <a:endParaRPr sz="1400">
              <a:solidFill>
                <a:srgbClr val="FFFFFF"/>
              </a:solidFill>
              <a:latin typeface="Arial"/>
              <a:ea typeface="Arial"/>
              <a:cs typeface="Arial"/>
              <a:sym typeface="Arial"/>
            </a:endParaRPr>
          </a:p>
          <a:p>
            <a:pPr indent="0" lvl="0" marL="457200" rtl="0" algn="l">
              <a:spcBef>
                <a:spcPts val="0"/>
              </a:spcBef>
              <a:spcAft>
                <a:spcPts val="0"/>
              </a:spcAft>
              <a:buNone/>
            </a:pPr>
            <a:r>
              <a:t/>
            </a:r>
            <a:endParaRPr sz="1400">
              <a:solidFill>
                <a:srgbClr val="FFFFFF"/>
              </a:solidFill>
              <a:latin typeface="Arial"/>
              <a:ea typeface="Arial"/>
              <a:cs typeface="Arial"/>
              <a:sym typeface="Arial"/>
            </a:endParaRPr>
          </a:p>
          <a:p>
            <a:pPr indent="0" lvl="0" marL="457200" rtl="0" algn="l">
              <a:spcBef>
                <a:spcPts val="0"/>
              </a:spcBef>
              <a:spcAft>
                <a:spcPts val="0"/>
              </a:spcAft>
              <a:buNone/>
            </a:pPr>
            <a:r>
              <a:t/>
            </a:r>
            <a:endParaRPr sz="1400">
              <a:solidFill>
                <a:srgbClr val="FFFFFF"/>
              </a:solidFill>
              <a:latin typeface="Arial"/>
              <a:ea typeface="Arial"/>
              <a:cs typeface="Arial"/>
              <a:sym typeface="Arial"/>
            </a:endParaRPr>
          </a:p>
          <a:p>
            <a:pPr indent="-317500" lvl="0" marL="647700" rtl="0" algn="l">
              <a:spcBef>
                <a:spcPts val="0"/>
              </a:spcBef>
              <a:spcAft>
                <a:spcPts val="0"/>
              </a:spcAft>
              <a:buClr>
                <a:srgbClr val="FFFFFF"/>
              </a:buClr>
              <a:buSzPts val="1400"/>
              <a:buFont typeface="Arial"/>
              <a:buChar char="●"/>
            </a:pPr>
            <a:r>
              <a:rPr lang="en" sz="1400">
                <a:solidFill>
                  <a:srgbClr val="FFFFFF"/>
                </a:solidFill>
                <a:latin typeface="Arial"/>
                <a:ea typeface="Arial"/>
                <a:cs typeface="Arial"/>
                <a:sym typeface="Arial"/>
              </a:rPr>
              <a:t>OPINION TESTIMONY BY EXPERTS. Only persons qualified as experts may give opinions on questions that require special knowledge or qualifications. An expert may be called as a witness to render an opinion based on professional experience. The attorney for the party for whom the expert is testifying must qualify the witness as an expert. This means that before the expert witness can be asked for an expert opinion, the questioning attorney must bring out the expert’s qualifications, education and/or experience.</a:t>
            </a:r>
            <a:endParaRPr sz="1400">
              <a:solidFill>
                <a:srgbClr val="FFFFFF"/>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