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E19"/>
    <a:srgbClr val="5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75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7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69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0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30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98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8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3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30BDB-DE08-4E9A-9D14-F000D95D80F9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E841-097E-43F8-B5F4-020138C3B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4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video" Target="../media/media1.mp4"/><Relationship Id="rId7" Type="http://schemas.openxmlformats.org/officeDocument/2006/relationships/audio" Target="../media/media3.m4a"/><Relationship Id="rId12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microsoft.com/office/2007/relationships/media" Target="../media/media3.m4a"/><Relationship Id="rId11" Type="http://schemas.openxmlformats.org/officeDocument/2006/relationships/image" Target="../media/image3.png"/><Relationship Id="rId5" Type="http://schemas.openxmlformats.org/officeDocument/2006/relationships/audio" Target="../media/media2.m4a"/><Relationship Id="rId10" Type="http://schemas.openxmlformats.org/officeDocument/2006/relationships/image" Target="../media/image2.png"/><Relationship Id="rId4" Type="http://schemas.microsoft.com/office/2007/relationships/media" Target="../media/media2.m4a"/><Relationship Id="rId9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4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7" Type="http://schemas.openxmlformats.org/officeDocument/2006/relationships/image" Target="../media/image4.png"/><Relationship Id="rId2" Type="http://schemas.microsoft.com/office/2007/relationships/media" Target="../media/media5.m4a"/><Relationship Id="rId1" Type="http://schemas.openxmlformats.org/officeDocument/2006/relationships/tags" Target="../tags/tag3.xml"/><Relationship Id="rId6" Type="http://schemas.openxmlformats.org/officeDocument/2006/relationships/image" Target="../media/image7.jp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6.m4a"/><Relationship Id="rId7" Type="http://schemas.openxmlformats.org/officeDocument/2006/relationships/image" Target="../media/image9.jpeg"/><Relationship Id="rId2" Type="http://schemas.microsoft.com/office/2007/relationships/media" Target="../media/media6.m4a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9"/>
            <a:tile tx="0" ty="0" sx="100000" sy="100000" flip="none" algn="tl"/>
          </a:blipFill>
        </p:spPr>
        <p:txBody>
          <a:bodyPr/>
          <a:lstStyle/>
          <a:p>
            <a:pPr marR="0" rtl="0"/>
            <a:r>
              <a:rPr lang="en-US" b="1" i="0" u="sng" strike="noStrike" baseline="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Welcom</a:t>
            </a:r>
            <a:r>
              <a:rPr lang="en-US" b="1" u="sng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e to Resource Room 9/10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               Ms. </a:t>
            </a:r>
            <a:r>
              <a:rPr lang="en-US" b="1" dirty="0" err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Pagliuca</a:t>
            </a:r>
            <a:endParaRPr lang="en-US" b="1" i="0" u="none" strike="noStrike" baseline="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766904"/>
          </a:xfrm>
          <a:blipFill>
            <a:blip r:embed="rId9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As a Support Service</a:t>
            </a:r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chemeClr val="accent6">
                    <a:lumMod val="50000"/>
                  </a:schemeClr>
                </a:solidFill>
              </a:rPr>
              <a:t>There are many Goals for Resource Room </a:t>
            </a:r>
          </a:p>
          <a:p>
            <a:pPr marL="0" indent="0" algn="ctr">
              <a:buNone/>
            </a:pPr>
            <a:endParaRPr lang="en-US" sz="3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As your child enters High School, a goal is for them to increase their self-advocacy skills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We can do that by reviewing the Goals on their Individual Education Plan and by reviewing classroom accommodations</a:t>
            </a:r>
          </a:p>
          <a:p>
            <a:pPr marL="0" indent="0">
              <a:buNone/>
            </a:pP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The more a student is aware of their needs the more likely they will  advocate for themselves when needed        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5" descr="Homework, study, student, school, schoolwork - free image ..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51" y="542350"/>
            <a:ext cx="2903483" cy="1450427"/>
          </a:xfrm>
          <a:prstGeom prst="rect">
            <a:avLst/>
          </a:prstGeom>
        </p:spPr>
      </p:pic>
      <p:pic>
        <p:nvPicPr>
          <p:cNvPr id="4" name="9A06F37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19200" y="1992777"/>
            <a:ext cx="609600" cy="60960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352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949">
        <p:fade/>
      </p:transition>
    </mc:Choice>
    <mc:Fallback xmlns="">
      <p:transition spd="med" advTm="2994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2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48964" y="310055"/>
            <a:ext cx="11070021" cy="3827175"/>
          </a:xfrm>
        </p:spPr>
        <p:txBody>
          <a:bodyPr>
            <a:normAutofit fontScale="90000"/>
          </a:bodyPr>
          <a:lstStyle/>
          <a:p>
            <a:pPr marR="0" algn="ctr" rtl="0"/>
            <a:r>
              <a:rPr lang="en-US" b="1" i="1" dirty="0" smtClean="0">
                <a:solidFill>
                  <a:schemeClr val="accent1">
                    <a:lumMod val="50000"/>
                  </a:schemeClr>
                </a:solidFill>
                <a:latin typeface="Bodoni MT Black" panose="02070A03080606020203" pitchFamily="18" charset="0"/>
              </a:rPr>
              <a:t>Routine in Resource Room </a:t>
            </a:r>
            <a:r>
              <a:rPr lang="en-US" b="1" i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/>
            </a:r>
            <a:br>
              <a:rPr lang="en-US" b="1" i="1" dirty="0" smtClean="0">
                <a:solidFill>
                  <a:srgbClr val="C0000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Bodoni MT Black" panose="02070A03080606020203" pitchFamily="18" charset="0"/>
              </a:rPr>
              <a:t>I am your student’s contact teacher and I will advocate for him or her throughout the school year </a:t>
            </a:r>
            <a:br>
              <a:rPr lang="en-US" dirty="0" smtClean="0">
                <a:solidFill>
                  <a:srgbClr val="C00000"/>
                </a:solidFill>
                <a:latin typeface="Bodoni MT Black" panose="02070A03080606020203" pitchFamily="18" charset="0"/>
              </a:rPr>
            </a:b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Bodoni MT Black" panose="02070A03080606020203" pitchFamily="18" charset="0"/>
              </a:rPr>
              <a:t>For some I will be your child’s Case Manager as well and your contact person for any reason or concern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  <a:t/>
            </a:r>
            <a:b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</a:rPr>
            </a:br>
            <a:r>
              <a:rPr lang="en-US" sz="1200" b="1" dirty="0" smtClean="0">
                <a:latin typeface="Arial" panose="020B0604020202020204" pitchFamily="34" charset="0"/>
              </a:rPr>
              <a:t/>
            </a:r>
            <a:br>
              <a:rPr lang="en-US" sz="1200" b="1" dirty="0" smtClean="0">
                <a:latin typeface="Arial" panose="020B0604020202020204" pitchFamily="34" charset="0"/>
              </a:rPr>
            </a:br>
            <a:endParaRPr lang="en-US" b="1" i="0" u="none" strike="noStrike" baseline="0" dirty="0" smtClean="0">
              <a:latin typeface="Arial" panose="020B0604020202020204" pitchFamily="34" charset="0"/>
            </a:endParaRPr>
          </a:p>
        </p:txBody>
      </p:sp>
      <p:pic>
        <p:nvPicPr>
          <p:cNvPr id="8" name="Picture 7" descr="Education Back To School · Free vector graphic on Pixaba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4137230"/>
            <a:ext cx="5600700" cy="2720770"/>
          </a:xfrm>
          <a:prstGeom prst="rect">
            <a:avLst/>
          </a:prstGeom>
        </p:spPr>
      </p:pic>
      <p:pic>
        <p:nvPicPr>
          <p:cNvPr id="10" name="Picture 9" descr="School Students Education · Free image on Pixab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753" y="3051380"/>
            <a:ext cx="4251247" cy="3553777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960409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33122"/>
    </mc:Choice>
    <mc:Fallback xmlns="">
      <p:transition spd="slow" advTm="331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46075"/>
            <a:ext cx="10515600" cy="1325563"/>
          </a:xfrm>
        </p:spPr>
        <p:txBody>
          <a:bodyPr>
            <a:normAutofit fontScale="90000"/>
          </a:bodyPr>
          <a:lstStyle/>
          <a:p>
            <a:pPr marR="0" algn="ctr" rtl="0"/>
            <a:r>
              <a:rPr lang="en-US" b="1" i="0" u="none" strike="noStrike" baseline="0" dirty="0" smtClean="0">
                <a:latin typeface="Arial" panose="020B0604020202020204" pitchFamily="34" charset="0"/>
              </a:rPr>
              <a:t>	</a:t>
            </a:r>
            <a:r>
              <a:rPr lang="en-US" b="1" i="0" u="none" strike="noStrike" baseline="0" dirty="0" smtClean="0">
                <a:solidFill>
                  <a:schemeClr val="accent2"/>
                </a:solidFill>
                <a:latin typeface="Arial" panose="020B0604020202020204" pitchFamily="34" charset="0"/>
              </a:rPr>
              <a:t/>
            </a:r>
            <a:br>
              <a:rPr lang="en-US" b="1" i="0" u="none" strike="noStrike" baseline="0" dirty="0" smtClean="0">
                <a:solidFill>
                  <a:schemeClr val="accent2"/>
                </a:solidFill>
                <a:latin typeface="Arial" panose="020B0604020202020204" pitchFamily="34" charset="0"/>
              </a:rPr>
            </a:br>
            <a:r>
              <a:rPr lang="en-US" sz="6000" b="1" dirty="0" smtClean="0">
                <a:solidFill>
                  <a:schemeClr val="accent2"/>
                </a:solidFill>
                <a:latin typeface="Franklin Gothic Heavy" panose="020B0903020102020204" pitchFamily="34" charset="0"/>
              </a:rPr>
              <a:t>Goal Monitoring</a:t>
            </a:r>
            <a:r>
              <a:rPr lang="en-US" b="1" dirty="0" smtClean="0">
                <a:latin typeface="Franklin Gothic Heavy" panose="020B0903020102020204" pitchFamily="34" charset="0"/>
              </a:rPr>
              <a:t/>
            </a:r>
            <a:br>
              <a:rPr lang="en-US" b="1" dirty="0" smtClean="0">
                <a:latin typeface="Franklin Gothic Heavy" panose="020B0903020102020204" pitchFamily="34" charset="0"/>
              </a:rPr>
            </a:br>
            <a:r>
              <a:rPr lang="en-US" b="1" dirty="0">
                <a:latin typeface="Franklin Gothic Heavy" panose="020B0903020102020204" pitchFamily="34" charset="0"/>
              </a:rPr>
              <a:t/>
            </a:r>
            <a:br>
              <a:rPr lang="en-US" b="1" dirty="0">
                <a:latin typeface="Franklin Gothic Heavy" panose="020B0903020102020204" pitchFamily="34" charset="0"/>
              </a:rPr>
            </a:br>
            <a:r>
              <a:rPr lang="en-US" b="1" i="0" u="none" strike="noStrike" baseline="0" dirty="0" smtClean="0">
                <a:latin typeface="Arial" panose="020B0604020202020204" pitchFamily="34" charset="0"/>
              </a:rPr>
              <a:t> 	 	</a:t>
            </a:r>
            <a:r>
              <a:rPr lang="en-US" b="0" i="0" u="none" strike="noStrike" baseline="0" dirty="0" smtClean="0">
                <a:latin typeface="Arial" panose="020B0604020202020204" pitchFamily="34" charset="0"/>
              </a:rPr>
              <a:t>		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1600"/>
            <a:ext cx="10725150" cy="4805363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latin typeface="Lucida Console" panose="020B0609040504020204" pitchFamily="49" charset="0"/>
              </a:rPr>
              <a:t>Each student has certain Goals that need to be addressed throughout the year.</a:t>
            </a: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Lucida Console" panose="020B0609040504020204" pitchFamily="49" charset="0"/>
              </a:rPr>
              <a:t>They can be Reading, Writing and Math Goals along with any other Related Service Goals or Academic Goals</a:t>
            </a:r>
          </a:p>
          <a:p>
            <a:r>
              <a:rPr lang="en-US" b="1" dirty="0" smtClean="0">
                <a:solidFill>
                  <a:srgbClr val="002060"/>
                </a:solidFill>
                <a:latin typeface="Lucida Console" panose="020B0609040504020204" pitchFamily="49" charset="0"/>
              </a:rPr>
              <a:t>Each student has a folder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Lucida Console" panose="020B0609040504020204" pitchFamily="49" charset="0"/>
              </a:rPr>
              <a:t>in Resource Room in which they will work out of periodically to address these goals.  We will also incorporate  these goal with their content area assignments t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Lucida Console" panose="020B0609040504020204" pitchFamily="49" charset="0"/>
            </a:endParaRPr>
          </a:p>
        </p:txBody>
      </p:sp>
      <p:pic>
        <p:nvPicPr>
          <p:cNvPr id="4" name="Picture 3" descr="Creating Classroom Environments: Setting up for the middle ..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69" y="5114925"/>
            <a:ext cx="3581400" cy="1743075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9006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499">
        <p:fade/>
      </p:transition>
    </mc:Choice>
    <mc:Fallback xmlns="">
      <p:transition spd="med" advTm="30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222078"/>
            <a:ext cx="3196194" cy="212157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150" y="0"/>
            <a:ext cx="11902044" cy="6591301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Bookman Old Style" panose="02050604050505020204" pitchFamily="18" charset="0"/>
                <a:ea typeface="+mj-ea"/>
                <a:cs typeface="+mj-cs"/>
              </a:rPr>
              <a:t>        </a:t>
            </a:r>
          </a:p>
          <a:p>
            <a:pPr marL="0" indent="0" algn="ctr">
              <a:buNone/>
            </a:pPr>
            <a:r>
              <a:rPr lang="en-US" sz="5400" b="1" dirty="0" smtClean="0">
                <a:solidFill>
                  <a:srgbClr val="C53E19"/>
                </a:solidFill>
                <a:latin typeface="Bookman Old Style" panose="02050604050505020204" pitchFamily="18" charset="0"/>
                <a:ea typeface="+mj-ea"/>
                <a:cs typeface="+mj-cs"/>
              </a:rPr>
              <a:t>Routine </a:t>
            </a:r>
          </a:p>
          <a:p>
            <a:pPr algn="ctr"/>
            <a:endParaRPr lang="en-US" sz="2400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At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the beginning of each class, students review their Google Classroom Agendas and check for missing work under the Google “To Do” List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Each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student will then plan out their assignments on a sheet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provided or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by using their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own agenda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book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  <a:ea typeface="+mj-ea"/>
              <a:cs typeface="+mj-cs"/>
            </a:endParaRPr>
          </a:p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Organize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Notebooks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*Check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>for tests or quizzes</a:t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  <a:t/>
            </a:r>
            <a:b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  <a:t>Skills  we work on in Resource Room </a:t>
            </a:r>
            <a:b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  <a:t>Building on  testing strategies/ annotating / </a:t>
            </a:r>
            <a:r>
              <a:rPr lang="en-US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  <a:t>Inferencing  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  <a:t>/Highlighting </a:t>
            </a:r>
            <a:b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</a:b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  <a:t>Increasing vocabulary including Math </a:t>
            </a:r>
            <a:r>
              <a:rPr lang="en-US" b="1" dirty="0" smtClean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  <a:t>/Creating </a:t>
            </a:r>
            <a:r>
              <a:rPr lang="en-US" b="1" dirty="0">
                <a:solidFill>
                  <a:srgbClr val="7030A0"/>
                </a:solidFill>
                <a:latin typeface="Bookman Old Style" panose="02050604050505020204" pitchFamily="18" charset="0"/>
                <a:ea typeface="+mj-ea"/>
                <a:cs typeface="+mj-cs"/>
              </a:rPr>
              <a:t>flash cards</a:t>
            </a:r>
            <a:endParaRPr lang="en-US" b="1" dirty="0">
              <a:solidFill>
                <a:srgbClr val="7030A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Picture 4" descr="Online Student | Taking online classes can be a lot of fun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0628"/>
            <a:ext cx="2076450" cy="14097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908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92"/>
    </mc:Choice>
    <mc:Fallback xmlns="">
      <p:transition spd="slow" advTm="409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</a:t>
            </a: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Bahnschrift SemiBold" panose="020B0502040204020203" pitchFamily="34" charset="0"/>
              </a:rPr>
              <a:t>Thank You!</a:t>
            </a:r>
            <a:endParaRPr lang="en-US" sz="6600" b="1" dirty="0">
              <a:solidFill>
                <a:schemeClr val="accent4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Bahnschrift SemiLight" panose="020B0502040204020203" pitchFamily="34" charset="0"/>
              </a:rPr>
              <a:t>Looking forward to working with you and your child this year</a:t>
            </a:r>
          </a:p>
          <a:p>
            <a:pPr marL="0" indent="0">
              <a:buNone/>
            </a:pPr>
            <a:endParaRPr lang="en-US" dirty="0">
              <a:latin typeface="Bahnschrift SemiBold SemiConden" panose="020B0502040204020203" pitchFamily="34" charset="0"/>
            </a:endParaRPr>
          </a:p>
          <a:p>
            <a:r>
              <a:rPr lang="en-US" sz="3200" dirty="0" smtClean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Please note when your child is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On a Virtual Learning Day, they can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Send me a message through thei</a:t>
            </a:r>
            <a:r>
              <a:rPr lang="en-US" sz="3200" dirty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r</a:t>
            </a:r>
            <a:r>
              <a:rPr lang="en-US" sz="3200" dirty="0" smtClean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 RR</a:t>
            </a:r>
          </a:p>
          <a:p>
            <a:pPr marL="0" indent="0" algn="just">
              <a:buNone/>
            </a:pPr>
            <a:r>
              <a:rPr lang="en-US" sz="3200" dirty="0" smtClean="0">
                <a:solidFill>
                  <a:srgbClr val="FFC000"/>
                </a:solidFill>
                <a:latin typeface="Bahnschrift SemiBold SemiConden" panose="020B0502040204020203" pitchFamily="34" charset="0"/>
              </a:rPr>
              <a:t>Google Classroom if they have a question </a:t>
            </a:r>
            <a:endParaRPr lang="en-US" sz="3200" dirty="0">
              <a:solidFill>
                <a:srgbClr val="FFC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Picture 3" descr="School Classroom Illustration Free Stock Photo - Public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518" y="3229896"/>
            <a:ext cx="4173794" cy="2782529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9"/>
    </mc:Choice>
    <mc:Fallback xmlns="">
      <p:transition spd="slow" advTm="20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2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2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4.2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4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</TotalTime>
  <Words>211</Words>
  <Application>Microsoft Office PowerPoint</Application>
  <PresentationFormat>Widescreen</PresentationFormat>
  <Paragraphs>24</Paragraphs>
  <Slides>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Bahnschrift SemiBold</vt:lpstr>
      <vt:lpstr>Bahnschrift SemiBold SemiConden</vt:lpstr>
      <vt:lpstr>Bahnschrift SemiLight</vt:lpstr>
      <vt:lpstr>Bodoni MT Black</vt:lpstr>
      <vt:lpstr>Bookman Old Style</vt:lpstr>
      <vt:lpstr>Calibri</vt:lpstr>
      <vt:lpstr>Calibri Light</vt:lpstr>
      <vt:lpstr>Franklin Gothic Heavy</vt:lpstr>
      <vt:lpstr>Lucida Console</vt:lpstr>
      <vt:lpstr>Office Theme</vt:lpstr>
      <vt:lpstr>Welcome to Resource Room 9/10                Ms. Pagliuca</vt:lpstr>
      <vt:lpstr>Routine in Resource Room  I am your student’s contact teacher and I will advocate for him or her throughout the school year  For some I will be your child’s Case Manager as well and your contact person for any reason or concern  </vt:lpstr>
      <vt:lpstr>  Goal Monitoring        </vt:lpstr>
      <vt:lpstr>PowerPoint Presentation</vt:lpstr>
      <vt:lpstr>                        Thank You!</vt:lpstr>
    </vt:vector>
  </TitlesOfParts>
  <Company>Commack UFSD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Resource Room 9/10                Ms. Pagliuca</dc:title>
  <dc:creator>Windows User</dc:creator>
  <cp:lastModifiedBy>Windows User</cp:lastModifiedBy>
  <cp:revision>21</cp:revision>
  <dcterms:created xsi:type="dcterms:W3CDTF">2020-09-25T13:48:09Z</dcterms:created>
  <dcterms:modified xsi:type="dcterms:W3CDTF">2020-09-25T17:45:58Z</dcterms:modified>
</cp:coreProperties>
</file>