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72" r:id="rId5"/>
    <p:sldId id="273" r:id="rId6"/>
    <p:sldId id="274" r:id="rId7"/>
    <p:sldId id="262" r:id="rId8"/>
    <p:sldId id="271" r:id="rId9"/>
    <p:sldId id="264" r:id="rId10"/>
    <p:sldId id="275" r:id="rId11"/>
    <p:sldId id="265" r:id="rId12"/>
    <p:sldId id="267" r:id="rId13"/>
    <p:sldId id="276" r:id="rId14"/>
    <p:sldId id="268" r:id="rId15"/>
    <p:sldId id="269"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5" d="100"/>
          <a:sy n="115" d="100"/>
        </p:scale>
        <p:origin x="43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72C1D2F-4F7C-4B93-80D5-F6459E0DF497}" type="datetimeFigureOut">
              <a:rPr lang="en-US" smtClean="0"/>
              <a:t>3/18/2019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7A32-7585-40FF-A775-D13FF527F30A}" type="slidenum">
              <a:rPr lang="en-US" smtClean="0"/>
              <a:t>‹#›</a:t>
            </a:fld>
            <a:endParaRPr lang="en-US"/>
          </a:p>
        </p:txBody>
      </p:sp>
    </p:spTree>
    <p:extLst>
      <p:ext uri="{BB962C8B-B14F-4D97-AF65-F5344CB8AC3E}">
        <p14:creationId xmlns:p14="http://schemas.microsoft.com/office/powerpoint/2010/main" val="3948119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2C1D2F-4F7C-4B93-80D5-F6459E0DF497}" type="datetimeFigureOut">
              <a:rPr lang="en-US" smtClean="0"/>
              <a:t>3/18/2019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7A32-7585-40FF-A775-D13FF527F30A}" type="slidenum">
              <a:rPr lang="en-US" smtClean="0"/>
              <a:t>‹#›</a:t>
            </a:fld>
            <a:endParaRPr lang="en-US"/>
          </a:p>
        </p:txBody>
      </p:sp>
    </p:spTree>
    <p:extLst>
      <p:ext uri="{BB962C8B-B14F-4D97-AF65-F5344CB8AC3E}">
        <p14:creationId xmlns:p14="http://schemas.microsoft.com/office/powerpoint/2010/main" val="1922360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2C1D2F-4F7C-4B93-80D5-F6459E0DF497}" type="datetimeFigureOut">
              <a:rPr lang="en-US" smtClean="0"/>
              <a:t>3/18/2019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7A32-7585-40FF-A775-D13FF527F30A}" type="slidenum">
              <a:rPr lang="en-US" smtClean="0"/>
              <a:t>‹#›</a:t>
            </a:fld>
            <a:endParaRPr lang="en-US"/>
          </a:p>
        </p:txBody>
      </p:sp>
    </p:spTree>
    <p:extLst>
      <p:ext uri="{BB962C8B-B14F-4D97-AF65-F5344CB8AC3E}">
        <p14:creationId xmlns:p14="http://schemas.microsoft.com/office/powerpoint/2010/main" val="3263736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2C1D2F-4F7C-4B93-80D5-F6459E0DF497}" type="datetimeFigureOut">
              <a:rPr lang="en-US" smtClean="0"/>
              <a:t>3/18/2019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7A32-7585-40FF-A775-D13FF527F30A}" type="slidenum">
              <a:rPr lang="en-US" smtClean="0"/>
              <a:t>‹#›</a:t>
            </a:fld>
            <a:endParaRPr lang="en-US"/>
          </a:p>
        </p:txBody>
      </p:sp>
    </p:spTree>
    <p:extLst>
      <p:ext uri="{BB962C8B-B14F-4D97-AF65-F5344CB8AC3E}">
        <p14:creationId xmlns:p14="http://schemas.microsoft.com/office/powerpoint/2010/main" val="4119201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72C1D2F-4F7C-4B93-80D5-F6459E0DF497}" type="datetimeFigureOut">
              <a:rPr lang="en-US" smtClean="0"/>
              <a:t>3/18/2019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7A32-7585-40FF-A775-D13FF527F30A}" type="slidenum">
              <a:rPr lang="en-US" smtClean="0"/>
              <a:t>‹#›</a:t>
            </a:fld>
            <a:endParaRPr lang="en-US"/>
          </a:p>
        </p:txBody>
      </p:sp>
    </p:spTree>
    <p:extLst>
      <p:ext uri="{BB962C8B-B14F-4D97-AF65-F5344CB8AC3E}">
        <p14:creationId xmlns:p14="http://schemas.microsoft.com/office/powerpoint/2010/main" val="2632879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2C1D2F-4F7C-4B93-80D5-F6459E0DF497}" type="datetimeFigureOut">
              <a:rPr lang="en-US" smtClean="0"/>
              <a:t>3/18/2019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AF7A32-7585-40FF-A775-D13FF527F30A}" type="slidenum">
              <a:rPr lang="en-US" smtClean="0"/>
              <a:t>‹#›</a:t>
            </a:fld>
            <a:endParaRPr lang="en-US"/>
          </a:p>
        </p:txBody>
      </p:sp>
    </p:spTree>
    <p:extLst>
      <p:ext uri="{BB962C8B-B14F-4D97-AF65-F5344CB8AC3E}">
        <p14:creationId xmlns:p14="http://schemas.microsoft.com/office/powerpoint/2010/main" val="1291841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2C1D2F-4F7C-4B93-80D5-F6459E0DF497}" type="datetimeFigureOut">
              <a:rPr lang="en-US" smtClean="0"/>
              <a:t>3/18/2019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AF7A32-7585-40FF-A775-D13FF527F30A}" type="slidenum">
              <a:rPr lang="en-US" smtClean="0"/>
              <a:t>‹#›</a:t>
            </a:fld>
            <a:endParaRPr lang="en-US"/>
          </a:p>
        </p:txBody>
      </p:sp>
    </p:spTree>
    <p:extLst>
      <p:ext uri="{BB962C8B-B14F-4D97-AF65-F5344CB8AC3E}">
        <p14:creationId xmlns:p14="http://schemas.microsoft.com/office/powerpoint/2010/main" val="1071020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2C1D2F-4F7C-4B93-80D5-F6459E0DF497}" type="datetimeFigureOut">
              <a:rPr lang="en-US" smtClean="0"/>
              <a:t>3/18/2019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AF7A32-7585-40FF-A775-D13FF527F30A}" type="slidenum">
              <a:rPr lang="en-US" smtClean="0"/>
              <a:t>‹#›</a:t>
            </a:fld>
            <a:endParaRPr lang="en-US"/>
          </a:p>
        </p:txBody>
      </p:sp>
    </p:spTree>
    <p:extLst>
      <p:ext uri="{BB962C8B-B14F-4D97-AF65-F5344CB8AC3E}">
        <p14:creationId xmlns:p14="http://schemas.microsoft.com/office/powerpoint/2010/main" val="2663429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2C1D2F-4F7C-4B93-80D5-F6459E0DF497}" type="datetimeFigureOut">
              <a:rPr lang="en-US" smtClean="0"/>
              <a:t>3/18/2019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AF7A32-7585-40FF-A775-D13FF527F30A}" type="slidenum">
              <a:rPr lang="en-US" smtClean="0"/>
              <a:t>‹#›</a:t>
            </a:fld>
            <a:endParaRPr lang="en-US"/>
          </a:p>
        </p:txBody>
      </p:sp>
    </p:spTree>
    <p:extLst>
      <p:ext uri="{BB962C8B-B14F-4D97-AF65-F5344CB8AC3E}">
        <p14:creationId xmlns:p14="http://schemas.microsoft.com/office/powerpoint/2010/main" val="1274811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72C1D2F-4F7C-4B93-80D5-F6459E0DF497}" type="datetimeFigureOut">
              <a:rPr lang="en-US" smtClean="0"/>
              <a:t>3/18/2019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AF7A32-7585-40FF-A775-D13FF527F30A}" type="slidenum">
              <a:rPr lang="en-US" smtClean="0"/>
              <a:t>‹#›</a:t>
            </a:fld>
            <a:endParaRPr lang="en-US"/>
          </a:p>
        </p:txBody>
      </p:sp>
    </p:spTree>
    <p:extLst>
      <p:ext uri="{BB962C8B-B14F-4D97-AF65-F5344CB8AC3E}">
        <p14:creationId xmlns:p14="http://schemas.microsoft.com/office/powerpoint/2010/main" val="1843569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72C1D2F-4F7C-4B93-80D5-F6459E0DF497}" type="datetimeFigureOut">
              <a:rPr lang="en-US" smtClean="0"/>
              <a:t>3/18/2019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AF7A32-7585-40FF-A775-D13FF527F30A}" type="slidenum">
              <a:rPr lang="en-US" smtClean="0"/>
              <a:t>‹#›</a:t>
            </a:fld>
            <a:endParaRPr lang="en-US"/>
          </a:p>
        </p:txBody>
      </p:sp>
    </p:spTree>
    <p:extLst>
      <p:ext uri="{BB962C8B-B14F-4D97-AF65-F5344CB8AC3E}">
        <p14:creationId xmlns:p14="http://schemas.microsoft.com/office/powerpoint/2010/main" val="1183619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2C1D2F-4F7C-4B93-80D5-F6459E0DF497}" type="datetimeFigureOut">
              <a:rPr lang="en-US" smtClean="0"/>
              <a:t>3/18/2019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AF7A32-7585-40FF-A775-D13FF527F30A}" type="slidenum">
              <a:rPr lang="en-US" smtClean="0"/>
              <a:t>‹#›</a:t>
            </a:fld>
            <a:endParaRPr lang="en-US"/>
          </a:p>
        </p:txBody>
      </p:sp>
    </p:spTree>
    <p:extLst>
      <p:ext uri="{BB962C8B-B14F-4D97-AF65-F5344CB8AC3E}">
        <p14:creationId xmlns:p14="http://schemas.microsoft.com/office/powerpoint/2010/main" val="986563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67617" cy="6858000"/>
          </a:xfrm>
          <a:prstGeom prst="rect">
            <a:avLst/>
          </a:prstGeom>
        </p:spPr>
      </p:pic>
      <p:sp>
        <p:nvSpPr>
          <p:cNvPr id="3" name="TextBox 2"/>
          <p:cNvSpPr txBox="1"/>
          <p:nvPr/>
        </p:nvSpPr>
        <p:spPr>
          <a:xfrm>
            <a:off x="357809" y="331304"/>
            <a:ext cx="11555895" cy="523220"/>
          </a:xfrm>
          <a:prstGeom prst="rect">
            <a:avLst/>
          </a:prstGeom>
          <a:noFill/>
        </p:spPr>
        <p:txBody>
          <a:bodyPr wrap="square" rtlCol="0">
            <a:spAutoFit/>
          </a:bodyPr>
          <a:lstStyle/>
          <a:p>
            <a:pPr algn="ctr"/>
            <a:r>
              <a:rPr lang="en-US" sz="2800" b="1" dirty="0">
                <a:effectLst>
                  <a:outerShdw blurRad="38100" dist="38100" dir="2700000" algn="tl">
                    <a:srgbClr val="000000">
                      <a:alpha val="43137"/>
                    </a:srgbClr>
                  </a:outerShdw>
                </a:effectLst>
                <a:latin typeface="Poor Richard" panose="02080502050505020702" pitchFamily="18" charset="0"/>
              </a:rPr>
              <a:t>The US Presidents Series - Harding and Coolidge </a:t>
            </a:r>
          </a:p>
        </p:txBody>
      </p:sp>
      <p:graphicFrame>
        <p:nvGraphicFramePr>
          <p:cNvPr id="5" name="Table 4"/>
          <p:cNvGraphicFramePr>
            <a:graphicFrameLocks noGrp="1"/>
          </p:cNvGraphicFramePr>
          <p:nvPr>
            <p:extLst>
              <p:ext uri="{D42A27DB-BD31-4B8C-83A1-F6EECF244321}">
                <p14:modId xmlns:p14="http://schemas.microsoft.com/office/powerpoint/2010/main" val="2571507273"/>
              </p:ext>
            </p:extLst>
          </p:nvPr>
        </p:nvGraphicFramePr>
        <p:xfrm>
          <a:off x="357808" y="1185828"/>
          <a:ext cx="11555896" cy="5547360"/>
        </p:xfrm>
        <a:graphic>
          <a:graphicData uri="http://schemas.openxmlformats.org/drawingml/2006/table">
            <a:tbl>
              <a:tblPr firstRow="1" firstCol="1" bandRow="1"/>
              <a:tblGrid>
                <a:gridCol w="5777948">
                  <a:extLst>
                    <a:ext uri="{9D8B030D-6E8A-4147-A177-3AD203B41FA5}">
                      <a16:colId xmlns:a16="http://schemas.microsoft.com/office/drawing/2014/main" val="217760945"/>
                    </a:ext>
                  </a:extLst>
                </a:gridCol>
                <a:gridCol w="5777948">
                  <a:extLst>
                    <a:ext uri="{9D8B030D-6E8A-4147-A177-3AD203B41FA5}">
                      <a16:colId xmlns:a16="http://schemas.microsoft.com/office/drawing/2014/main" val="1456146775"/>
                    </a:ext>
                  </a:extLst>
                </a:gridCol>
              </a:tblGrid>
              <a:tr h="0">
                <a:tc>
                  <a:txBody>
                    <a:bodyPr/>
                    <a:lstStyle/>
                    <a:p>
                      <a:pPr marL="0" marR="0" algn="ctr">
                        <a:spcBef>
                          <a:spcPts val="0"/>
                        </a:spcBef>
                        <a:spcAft>
                          <a:spcPts val="0"/>
                        </a:spcAft>
                      </a:pPr>
                      <a:r>
                        <a:rPr lang="en-US" sz="2800" b="1">
                          <a:effectLst/>
                          <a:latin typeface="Poor Richard" panose="02080502050505020702" pitchFamily="18" charset="0"/>
                          <a:ea typeface="Calibri" panose="020F0502020204030204" pitchFamily="34" charset="0"/>
                          <a:cs typeface="Times New Roman" panose="02020603050405020304" pitchFamily="18" charset="0"/>
                        </a:rPr>
                        <a:t>Warren G. Harding</a:t>
                      </a:r>
                      <a:endParaRPr lang="en-US" sz="2800">
                        <a:effectLst/>
                        <a:latin typeface="Poor Richard" panose="02080502050505020702"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9D9D9"/>
                      </a:bgClr>
                    </a:pattFill>
                  </a:tcPr>
                </a:tc>
                <a:tc>
                  <a:txBody>
                    <a:bodyPr/>
                    <a:lstStyle/>
                    <a:p>
                      <a:pPr marL="0" marR="0" algn="ctr">
                        <a:spcBef>
                          <a:spcPts val="0"/>
                        </a:spcBef>
                        <a:spcAft>
                          <a:spcPts val="0"/>
                        </a:spcAft>
                      </a:pPr>
                      <a:r>
                        <a:rPr lang="en-US" sz="2800" b="1" dirty="0">
                          <a:effectLst/>
                          <a:latin typeface="Poor Richard" panose="02080502050505020702" pitchFamily="18" charset="0"/>
                          <a:ea typeface="Calibri" panose="020F0502020204030204" pitchFamily="34" charset="0"/>
                          <a:cs typeface="Times New Roman" panose="02020603050405020304" pitchFamily="18" charset="0"/>
                        </a:rPr>
                        <a:t>Calvin Coolidge</a:t>
                      </a:r>
                      <a:endParaRPr lang="en-US" sz="2800" dirty="0">
                        <a:effectLst/>
                        <a:latin typeface="Poor Richard" panose="02080502050505020702"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9D9D9"/>
                      </a:bgClr>
                    </a:pattFill>
                  </a:tcPr>
                </a:tc>
                <a:extLst>
                  <a:ext uri="{0D108BD9-81ED-4DB2-BD59-A6C34878D82A}">
                    <a16:rowId xmlns:a16="http://schemas.microsoft.com/office/drawing/2014/main" val="1284292520"/>
                  </a:ext>
                </a:extLst>
              </a:tr>
              <a:tr h="0">
                <a:tc>
                  <a:txBody>
                    <a:bodyPr/>
                    <a:lstStyle/>
                    <a:p>
                      <a:pPr marL="0" marR="0">
                        <a:spcBef>
                          <a:spcPts val="0"/>
                        </a:spcBef>
                        <a:spcAft>
                          <a:spcPts val="0"/>
                        </a:spcAft>
                      </a:pPr>
                      <a:r>
                        <a:rPr lang="en-US" sz="2800" b="1" dirty="0">
                          <a:effectLst/>
                          <a:latin typeface="Poor Richard" panose="02080502050505020702" pitchFamily="18" charset="0"/>
                          <a:ea typeface="Calibri" panose="020F0502020204030204" pitchFamily="34" charset="0"/>
                          <a:cs typeface="Times New Roman" panose="02020603050405020304" pitchFamily="18" charset="0"/>
                        </a:rPr>
                        <a:t> </a:t>
                      </a:r>
                      <a:endParaRPr lang="en-US" sz="2800" dirty="0">
                        <a:effectLst/>
                        <a:latin typeface="Poor Richard" panose="02080502050505020702"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b="1" dirty="0">
                          <a:effectLst/>
                          <a:latin typeface="Poor Richard" panose="02080502050505020702" pitchFamily="18" charset="0"/>
                          <a:ea typeface="Calibri" panose="020F0502020204030204" pitchFamily="34" charset="0"/>
                          <a:cs typeface="Times New Roman" panose="02020603050405020304" pitchFamily="18" charset="0"/>
                        </a:rPr>
                        <a:t> </a:t>
                      </a:r>
                      <a:endParaRPr lang="en-US" sz="2800" dirty="0">
                        <a:effectLst/>
                        <a:latin typeface="Poor Richard" panose="02080502050505020702"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b="1" dirty="0">
                          <a:effectLst/>
                          <a:latin typeface="Poor Richard" panose="02080502050505020702" pitchFamily="18" charset="0"/>
                          <a:ea typeface="Calibri" panose="020F0502020204030204" pitchFamily="34" charset="0"/>
                          <a:cs typeface="Times New Roman" panose="02020603050405020304" pitchFamily="18" charset="0"/>
                        </a:rPr>
                        <a:t> </a:t>
                      </a:r>
                      <a:endParaRPr lang="en-US" sz="2800" dirty="0">
                        <a:effectLst/>
                        <a:latin typeface="Poor Richard" panose="02080502050505020702"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b="1" dirty="0">
                          <a:effectLst/>
                          <a:latin typeface="Poor Richard" panose="02080502050505020702" pitchFamily="18" charset="0"/>
                          <a:ea typeface="Calibri" panose="020F0502020204030204" pitchFamily="34" charset="0"/>
                          <a:cs typeface="Times New Roman" panose="02020603050405020304" pitchFamily="18" charset="0"/>
                        </a:rPr>
                        <a:t> </a:t>
                      </a:r>
                      <a:endParaRPr lang="en-US" sz="2800" dirty="0">
                        <a:effectLst/>
                        <a:latin typeface="Poor Richard" panose="02080502050505020702"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b="1" dirty="0">
                          <a:effectLst/>
                          <a:latin typeface="Poor Richard" panose="02080502050505020702" pitchFamily="18" charset="0"/>
                          <a:ea typeface="Calibri" panose="020F0502020204030204" pitchFamily="34" charset="0"/>
                          <a:cs typeface="Times New Roman" panose="02020603050405020304" pitchFamily="18" charset="0"/>
                        </a:rPr>
                        <a:t> </a:t>
                      </a:r>
                      <a:endParaRPr lang="en-US" sz="2800" dirty="0">
                        <a:effectLst/>
                        <a:latin typeface="Poor Richard" panose="02080502050505020702"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b="1" dirty="0">
                          <a:effectLst/>
                          <a:latin typeface="Poor Richard" panose="02080502050505020702" pitchFamily="18" charset="0"/>
                          <a:ea typeface="Calibri" panose="020F0502020204030204" pitchFamily="34" charset="0"/>
                          <a:cs typeface="Times New Roman" panose="02020603050405020304" pitchFamily="18" charset="0"/>
                        </a:rPr>
                        <a:t> </a:t>
                      </a:r>
                      <a:endParaRPr lang="en-US" sz="2800" dirty="0">
                        <a:effectLst/>
                        <a:latin typeface="Poor Richard" panose="02080502050505020702"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b="1" dirty="0">
                          <a:effectLst/>
                          <a:latin typeface="Poor Richard" panose="02080502050505020702" pitchFamily="18" charset="0"/>
                          <a:ea typeface="Calibri" panose="020F0502020204030204" pitchFamily="34" charset="0"/>
                          <a:cs typeface="Times New Roman" panose="02020603050405020304" pitchFamily="18" charset="0"/>
                        </a:rPr>
                        <a:t> </a:t>
                      </a:r>
                      <a:endParaRPr lang="en-US" sz="2800" dirty="0">
                        <a:effectLst/>
                        <a:latin typeface="Poor Richard" panose="02080502050505020702"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b="1" dirty="0">
                          <a:effectLst/>
                          <a:latin typeface="Poor Richard" panose="02080502050505020702" pitchFamily="18" charset="0"/>
                          <a:ea typeface="Calibri" panose="020F0502020204030204" pitchFamily="34" charset="0"/>
                          <a:cs typeface="Times New Roman" panose="02020603050405020304" pitchFamily="18" charset="0"/>
                        </a:rPr>
                        <a:t> </a:t>
                      </a:r>
                      <a:endParaRPr lang="en-US" sz="2800" dirty="0">
                        <a:effectLst/>
                        <a:latin typeface="Poor Richard" panose="02080502050505020702"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b="1" dirty="0">
                          <a:effectLst/>
                          <a:latin typeface="Poor Richard" panose="02080502050505020702" pitchFamily="18" charset="0"/>
                          <a:ea typeface="Calibri" panose="020F0502020204030204" pitchFamily="34" charset="0"/>
                          <a:cs typeface="Times New Roman" panose="02020603050405020304" pitchFamily="18" charset="0"/>
                        </a:rPr>
                        <a:t> </a:t>
                      </a:r>
                      <a:endParaRPr lang="en-US" sz="2800" dirty="0">
                        <a:effectLst/>
                        <a:latin typeface="Poor Richard" panose="02080502050505020702"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b="1" dirty="0">
                          <a:effectLst/>
                          <a:latin typeface="Poor Richard" panose="02080502050505020702" pitchFamily="18" charset="0"/>
                          <a:ea typeface="Calibri" panose="020F0502020204030204" pitchFamily="34" charset="0"/>
                          <a:cs typeface="Times New Roman" panose="02020603050405020304" pitchFamily="18" charset="0"/>
                        </a:rPr>
                        <a:t> </a:t>
                      </a:r>
                      <a:endParaRPr lang="en-US" sz="2800" dirty="0">
                        <a:effectLst/>
                        <a:latin typeface="Poor Richard" panose="02080502050505020702"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b="1" dirty="0">
                          <a:effectLst/>
                          <a:latin typeface="Poor Richard" panose="02080502050505020702" pitchFamily="18" charset="0"/>
                          <a:ea typeface="Calibri" panose="020F0502020204030204" pitchFamily="34" charset="0"/>
                          <a:cs typeface="Times New Roman" panose="02020603050405020304" pitchFamily="18" charset="0"/>
                        </a:rPr>
                        <a:t> </a:t>
                      </a:r>
                      <a:endParaRPr lang="en-US" sz="2800" dirty="0">
                        <a:effectLst/>
                        <a:latin typeface="Poor Richard" panose="02080502050505020702"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b="1" dirty="0">
                          <a:effectLst/>
                          <a:latin typeface="Poor Richard" panose="02080502050505020702" pitchFamily="18" charset="0"/>
                          <a:ea typeface="Calibri" panose="020F0502020204030204" pitchFamily="34" charset="0"/>
                          <a:cs typeface="Times New Roman" panose="02020603050405020304" pitchFamily="18" charset="0"/>
                        </a:rPr>
                        <a:t> </a:t>
                      </a:r>
                      <a:endParaRPr lang="en-US" sz="2800" dirty="0">
                        <a:effectLst/>
                        <a:latin typeface="Poor Richard" panose="02080502050505020702"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b="1" dirty="0">
                          <a:effectLst/>
                          <a:latin typeface="Poor Richard" panose="02080502050505020702" pitchFamily="18" charset="0"/>
                          <a:ea typeface="Calibri" panose="020F0502020204030204" pitchFamily="34" charset="0"/>
                          <a:cs typeface="Times New Roman" panose="02020603050405020304" pitchFamily="18" charset="0"/>
                        </a:rPr>
                        <a:t> </a:t>
                      </a:r>
                      <a:endParaRPr lang="en-US" sz="2800" dirty="0">
                        <a:effectLst/>
                        <a:latin typeface="Poor Richard" panose="02080502050505020702"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721274"/>
                  </a:ext>
                </a:extLst>
              </a:tr>
            </a:tbl>
          </a:graphicData>
        </a:graphic>
      </p:graphicFrame>
    </p:spTree>
    <p:extLst>
      <p:ext uri="{BB962C8B-B14F-4D97-AF65-F5344CB8AC3E}">
        <p14:creationId xmlns:p14="http://schemas.microsoft.com/office/powerpoint/2010/main" val="3487264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52737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67617" cy="6858000"/>
          </a:xfrm>
          <a:prstGeom prst="rect">
            <a:avLst/>
          </a:prstGeom>
        </p:spPr>
      </p:pic>
      <p:sp>
        <p:nvSpPr>
          <p:cNvPr id="3" name="TextBox 2"/>
          <p:cNvSpPr txBox="1"/>
          <p:nvPr/>
        </p:nvSpPr>
        <p:spPr>
          <a:xfrm>
            <a:off x="357809" y="331304"/>
            <a:ext cx="11555895" cy="523220"/>
          </a:xfrm>
          <a:prstGeom prst="rect">
            <a:avLst/>
          </a:prstGeom>
          <a:noFill/>
        </p:spPr>
        <p:txBody>
          <a:bodyPr wrap="square" rtlCol="0">
            <a:spAutoFit/>
          </a:bodyPr>
          <a:lstStyle/>
          <a:p>
            <a:pPr algn="ctr"/>
            <a:r>
              <a:rPr lang="en-US" sz="2800" b="1" dirty="0">
                <a:effectLst>
                  <a:outerShdw blurRad="38100" dist="38100" dir="2700000" algn="tl">
                    <a:srgbClr val="000000">
                      <a:alpha val="43137"/>
                    </a:srgbClr>
                  </a:outerShdw>
                </a:effectLst>
                <a:latin typeface="Poor Richard" panose="02080502050505020702" pitchFamily="18" charset="0"/>
              </a:rPr>
              <a:t>Calvin Coolidge - Republican – 1923-1929 </a:t>
            </a:r>
          </a:p>
        </p:txBody>
      </p:sp>
      <p:sp>
        <p:nvSpPr>
          <p:cNvPr id="4" name="TextBox 3"/>
          <p:cNvSpPr txBox="1"/>
          <p:nvPr/>
        </p:nvSpPr>
        <p:spPr>
          <a:xfrm>
            <a:off x="328245" y="1057682"/>
            <a:ext cx="6135756" cy="6124754"/>
          </a:xfrm>
          <a:prstGeom prst="rect">
            <a:avLst/>
          </a:prstGeom>
          <a:noFill/>
        </p:spPr>
        <p:txBody>
          <a:bodyPr wrap="square" rtlCol="0">
            <a:spAutoFit/>
          </a:bodyPr>
          <a:lstStyle/>
          <a:p>
            <a:r>
              <a:rPr lang="en-US" sz="2800" dirty="0">
                <a:latin typeface="Poor Richard" panose="02080502050505020702" pitchFamily="18" charset="0"/>
              </a:rPr>
              <a:t>While the Republicans dominated the government, Democrats were split:</a:t>
            </a:r>
          </a:p>
          <a:p>
            <a:pPr marL="457200" indent="-457200">
              <a:buFont typeface="Arial" panose="020B0604020202020204" pitchFamily="34" charset="0"/>
              <a:buChar char="•"/>
            </a:pPr>
            <a:r>
              <a:rPr lang="en-US" sz="2800" b="1" u="sng" dirty="0">
                <a:latin typeface="Poor Richard" panose="02080502050505020702" pitchFamily="18" charset="0"/>
              </a:rPr>
              <a:t>Rural Democrats</a:t>
            </a:r>
            <a:r>
              <a:rPr lang="en-US" sz="2800" dirty="0">
                <a:latin typeface="Poor Richard" panose="02080502050505020702" pitchFamily="18" charset="0"/>
              </a:rPr>
              <a:t> in the south and west favored prohibition, traditional Protestant values, and the Klan</a:t>
            </a:r>
          </a:p>
          <a:p>
            <a:pPr marL="457200" indent="-457200">
              <a:buFont typeface="Arial" panose="020B0604020202020204" pitchFamily="34" charset="0"/>
              <a:buChar char="•"/>
            </a:pPr>
            <a:r>
              <a:rPr lang="en-US" sz="2800" b="1" u="sng" dirty="0">
                <a:latin typeface="Poor Richard" panose="02080502050505020702" pitchFamily="18" charset="0"/>
              </a:rPr>
              <a:t>Urban Democrats </a:t>
            </a:r>
            <a:r>
              <a:rPr lang="en-US" sz="2800" dirty="0">
                <a:latin typeface="Poor Richard" panose="02080502050505020702" pitchFamily="18" charset="0"/>
              </a:rPr>
              <a:t>were mostly immigrants</a:t>
            </a:r>
          </a:p>
          <a:p>
            <a:r>
              <a:rPr lang="en-US" sz="2800" dirty="0">
                <a:latin typeface="Poor Richard" panose="02080502050505020702" pitchFamily="18" charset="0"/>
              </a:rPr>
              <a:t>The Democratic Nat’l Convention in NYC for the 1924 presidential nomination exposed this polarity</a:t>
            </a:r>
          </a:p>
          <a:p>
            <a:pPr marL="457200" indent="-457200">
              <a:buFont typeface="Arial" panose="020B0604020202020204" pitchFamily="34" charset="0"/>
              <a:buChar char="•"/>
            </a:pPr>
            <a:r>
              <a:rPr lang="en-US" sz="2800" dirty="0">
                <a:latin typeface="Poor Richard" panose="02080502050505020702" pitchFamily="18" charset="0"/>
              </a:rPr>
              <a:t>Urban voters had clearly had turned to the </a:t>
            </a:r>
            <a:r>
              <a:rPr lang="en-US" sz="2800" b="1" u="sng" dirty="0">
                <a:latin typeface="Poor Richard" panose="02080502050505020702" pitchFamily="18" charset="0"/>
              </a:rPr>
              <a:t>Democratic Party</a:t>
            </a:r>
            <a:r>
              <a:rPr lang="en-US" sz="2800" dirty="0">
                <a:latin typeface="Poor Richard" panose="02080502050505020702" pitchFamily="18" charset="0"/>
              </a:rPr>
              <a:t>, they just needed a charismatic leader to unite the party</a:t>
            </a:r>
          </a:p>
          <a:p>
            <a:endParaRPr lang="en-US" sz="2800" dirty="0">
              <a:latin typeface="Poor Richard" panose="02080502050505020702" pitchFamily="18" charset="0"/>
            </a:endParaRPr>
          </a:p>
        </p:txBody>
      </p:sp>
      <p:pic>
        <p:nvPicPr>
          <p:cNvPr id="5" name="Picture 4"/>
          <p:cNvPicPr>
            <a:picLocks noChangeAspect="1"/>
          </p:cNvPicPr>
          <p:nvPr/>
        </p:nvPicPr>
        <p:blipFill>
          <a:blip r:embed="rId3"/>
          <a:stretch>
            <a:fillRect/>
          </a:stretch>
        </p:blipFill>
        <p:spPr>
          <a:xfrm>
            <a:off x="6464001" y="1287339"/>
            <a:ext cx="5449703" cy="2184732"/>
          </a:xfrm>
          <a:prstGeom prst="rect">
            <a:avLst/>
          </a:prstGeom>
        </p:spPr>
      </p:pic>
      <p:pic>
        <p:nvPicPr>
          <p:cNvPr id="6" name="Picture 5"/>
          <p:cNvPicPr>
            <a:picLocks noChangeAspect="1"/>
          </p:cNvPicPr>
          <p:nvPr/>
        </p:nvPicPr>
        <p:blipFill>
          <a:blip r:embed="rId4"/>
          <a:stretch>
            <a:fillRect/>
          </a:stretch>
        </p:blipFill>
        <p:spPr>
          <a:xfrm>
            <a:off x="7184076" y="3572820"/>
            <a:ext cx="3935220" cy="3285180"/>
          </a:xfrm>
          <a:prstGeom prst="rect">
            <a:avLst/>
          </a:prstGeom>
        </p:spPr>
      </p:pic>
    </p:spTree>
    <p:extLst>
      <p:ext uri="{BB962C8B-B14F-4D97-AF65-F5344CB8AC3E}">
        <p14:creationId xmlns:p14="http://schemas.microsoft.com/office/powerpoint/2010/main" val="3278969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3414"/>
            <a:ext cx="12167617" cy="6858000"/>
          </a:xfrm>
          <a:prstGeom prst="rect">
            <a:avLst/>
          </a:prstGeom>
        </p:spPr>
      </p:pic>
      <p:sp>
        <p:nvSpPr>
          <p:cNvPr id="3" name="TextBox 2"/>
          <p:cNvSpPr txBox="1"/>
          <p:nvPr/>
        </p:nvSpPr>
        <p:spPr>
          <a:xfrm>
            <a:off x="357809" y="331304"/>
            <a:ext cx="11555895" cy="523220"/>
          </a:xfrm>
          <a:prstGeom prst="rect">
            <a:avLst/>
          </a:prstGeom>
          <a:noFill/>
        </p:spPr>
        <p:txBody>
          <a:bodyPr wrap="square" rtlCol="0">
            <a:spAutoFit/>
          </a:bodyPr>
          <a:lstStyle/>
          <a:p>
            <a:pPr algn="ctr"/>
            <a:r>
              <a:rPr lang="en-US" sz="2800" b="1" dirty="0">
                <a:effectLst>
                  <a:outerShdw blurRad="38100" dist="38100" dir="2700000" algn="tl">
                    <a:srgbClr val="000000">
                      <a:alpha val="43137"/>
                    </a:srgbClr>
                  </a:outerShdw>
                </a:effectLst>
                <a:latin typeface="Poor Richard" panose="02080502050505020702" pitchFamily="18" charset="0"/>
              </a:rPr>
              <a:t>Election of 1928</a:t>
            </a:r>
          </a:p>
        </p:txBody>
      </p:sp>
      <p:graphicFrame>
        <p:nvGraphicFramePr>
          <p:cNvPr id="5" name="Table 4"/>
          <p:cNvGraphicFramePr>
            <a:graphicFrameLocks noGrp="1"/>
          </p:cNvGraphicFramePr>
          <p:nvPr>
            <p:extLst>
              <p:ext uri="{D42A27DB-BD31-4B8C-83A1-F6EECF244321}">
                <p14:modId xmlns:p14="http://schemas.microsoft.com/office/powerpoint/2010/main" val="3864894097"/>
              </p:ext>
            </p:extLst>
          </p:nvPr>
        </p:nvGraphicFramePr>
        <p:xfrm>
          <a:off x="5427814" y="1707422"/>
          <a:ext cx="6485890" cy="3840480"/>
        </p:xfrm>
        <a:graphic>
          <a:graphicData uri="http://schemas.openxmlformats.org/drawingml/2006/table">
            <a:tbl>
              <a:tblPr firstRow="1" firstCol="1" bandRow="1"/>
              <a:tblGrid>
                <a:gridCol w="3242945">
                  <a:extLst>
                    <a:ext uri="{9D8B030D-6E8A-4147-A177-3AD203B41FA5}">
                      <a16:colId xmlns:a16="http://schemas.microsoft.com/office/drawing/2014/main" val="2030660795"/>
                    </a:ext>
                  </a:extLst>
                </a:gridCol>
                <a:gridCol w="3242945">
                  <a:extLst>
                    <a:ext uri="{9D8B030D-6E8A-4147-A177-3AD203B41FA5}">
                      <a16:colId xmlns:a16="http://schemas.microsoft.com/office/drawing/2014/main" val="512179136"/>
                    </a:ext>
                  </a:extLst>
                </a:gridCol>
              </a:tblGrid>
              <a:tr h="0">
                <a:tc>
                  <a:txBody>
                    <a:bodyPr/>
                    <a:lstStyle/>
                    <a:p>
                      <a:pPr marL="0" marR="0" algn="ctr">
                        <a:spcBef>
                          <a:spcPts val="0"/>
                        </a:spcBef>
                        <a:spcAft>
                          <a:spcPts val="0"/>
                        </a:spcAft>
                      </a:pPr>
                      <a:r>
                        <a:rPr lang="en-US" sz="2800" b="1">
                          <a:effectLst>
                            <a:outerShdw blurRad="38100" dist="38100" dir="2700000" algn="tl">
                              <a:srgbClr val="000000">
                                <a:alpha val="43137"/>
                              </a:srgbClr>
                            </a:outerShdw>
                          </a:effectLst>
                          <a:latin typeface="Poor Richard" panose="02080502050505020702" pitchFamily="18" charset="0"/>
                          <a:ea typeface="Calibri" panose="020F0502020204030204" pitchFamily="34" charset="0"/>
                          <a:cs typeface="Times New Roman" panose="02020603050405020304" pitchFamily="18" charset="0"/>
                        </a:rPr>
                        <a:t>Herbert Hoover </a:t>
                      </a:r>
                    </a:p>
                    <a:p>
                      <a:pPr marL="0" marR="0" algn="ctr">
                        <a:spcBef>
                          <a:spcPts val="0"/>
                        </a:spcBef>
                        <a:spcAft>
                          <a:spcPts val="0"/>
                        </a:spcAft>
                      </a:pPr>
                      <a:r>
                        <a:rPr lang="en-US" sz="2800" b="1">
                          <a:effectLst>
                            <a:outerShdw blurRad="38100" dist="38100" dir="2700000" algn="tl">
                              <a:srgbClr val="000000">
                                <a:alpha val="43137"/>
                              </a:srgbClr>
                            </a:outerShdw>
                          </a:effectLst>
                          <a:latin typeface="Poor Richard" panose="02080502050505020702" pitchFamily="18" charset="0"/>
                          <a:ea typeface="Calibri" panose="020F0502020204030204" pitchFamily="34" charset="0"/>
                          <a:cs typeface="Times New Roman" panose="02020603050405020304" pitchFamily="18" charset="0"/>
                        </a:rPr>
                        <a:t>Republican </a:t>
                      </a:r>
                    </a:p>
                    <a:p>
                      <a:pPr marL="0" marR="0" algn="ctr">
                        <a:spcBef>
                          <a:spcPts val="0"/>
                        </a:spcBef>
                        <a:spcAft>
                          <a:spcPts val="0"/>
                        </a:spcAft>
                      </a:pPr>
                      <a:r>
                        <a:rPr lang="en-US" sz="2800" b="1">
                          <a:effectLst>
                            <a:outerShdw blurRad="38100" dist="38100" dir="2700000" algn="tl">
                              <a:srgbClr val="000000">
                                <a:alpha val="43137"/>
                              </a:srgbClr>
                            </a:outerShdw>
                          </a:effectLst>
                          <a:latin typeface="Poor Richard" panose="02080502050505020702" pitchFamily="18" charset="0"/>
                          <a:ea typeface="Calibri" panose="020F0502020204030204" pitchFamily="34" charset="0"/>
                          <a:cs typeface="Times New Roman" panose="02020603050405020304" pitchFamily="18" charset="0"/>
                        </a:rPr>
                        <a:t>Protestant</a:t>
                      </a:r>
                    </a:p>
                    <a:p>
                      <a:pPr marL="0" marR="0" algn="ctr">
                        <a:spcBef>
                          <a:spcPts val="0"/>
                        </a:spcBef>
                        <a:spcAft>
                          <a:spcPts val="0"/>
                        </a:spcAft>
                      </a:pPr>
                      <a:r>
                        <a:rPr lang="en-US" sz="2800" b="1">
                          <a:effectLst>
                            <a:outerShdw blurRad="38100" dist="38100" dir="2700000" algn="tl">
                              <a:srgbClr val="000000">
                                <a:alpha val="43137"/>
                              </a:srgbClr>
                            </a:outerShdw>
                          </a:effectLst>
                          <a:latin typeface="Poor Richard" panose="02080502050505020702" pitchFamily="18" charset="0"/>
                          <a:ea typeface="Calibri" panose="020F0502020204030204" pitchFamily="34" charset="0"/>
                          <a:cs typeface="Times New Roman" panose="02020603050405020304" pitchFamily="18" charset="0"/>
                        </a:rPr>
                        <a:t>For prohibition</a:t>
                      </a:r>
                    </a:p>
                    <a:p>
                      <a:pPr marL="0" marR="0" algn="ctr">
                        <a:spcBef>
                          <a:spcPts val="0"/>
                        </a:spcBef>
                        <a:spcAft>
                          <a:spcPts val="0"/>
                        </a:spcAft>
                      </a:pPr>
                      <a:r>
                        <a:rPr lang="en-US" sz="2800" b="1">
                          <a:effectLst>
                            <a:outerShdw blurRad="38100" dist="38100" dir="2700000" algn="tl">
                              <a:srgbClr val="000000">
                                <a:alpha val="43137"/>
                              </a:srgbClr>
                            </a:outerShdw>
                          </a:effectLst>
                          <a:latin typeface="Poor Richard" panose="02080502050505020702" pitchFamily="18" charset="0"/>
                          <a:ea typeface="Calibri" panose="020F0502020204030204" pitchFamily="34" charset="0"/>
                          <a:cs typeface="Times New Roman" panose="02020603050405020304" pitchFamily="18" charset="0"/>
                        </a:rPr>
                        <a:t>Native-born</a:t>
                      </a:r>
                    </a:p>
                    <a:p>
                      <a:pPr marL="0" marR="0" algn="ctr">
                        <a:spcBef>
                          <a:spcPts val="0"/>
                        </a:spcBef>
                        <a:spcAft>
                          <a:spcPts val="0"/>
                        </a:spcAft>
                      </a:pPr>
                      <a:r>
                        <a:rPr lang="en-US" sz="2800" b="1">
                          <a:effectLst>
                            <a:outerShdw blurRad="38100" dist="38100" dir="2700000" algn="tl">
                              <a:srgbClr val="000000">
                                <a:alpha val="43137"/>
                              </a:srgbClr>
                            </a:outerShdw>
                          </a:effectLst>
                          <a:latin typeface="Poor Richard" panose="02080502050505020702" pitchFamily="18" charset="0"/>
                          <a:ea typeface="Calibri" panose="020F0502020204030204" pitchFamily="34" charset="0"/>
                          <a:cs typeface="Times New Roman" panose="02020603050405020304" pitchFamily="18" charset="0"/>
                        </a:rPr>
                        <a:t>Self-made millionaire committed to business and volunteerism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dirty="0">
                          <a:effectLst>
                            <a:outerShdw blurRad="38100" dist="38100" dir="2700000" algn="tl">
                              <a:srgbClr val="000000">
                                <a:alpha val="43137"/>
                              </a:srgbClr>
                            </a:outerShdw>
                          </a:effectLst>
                          <a:latin typeface="Poor Richard" panose="02080502050505020702" pitchFamily="18" charset="0"/>
                          <a:ea typeface="Calibri" panose="020F0502020204030204" pitchFamily="34" charset="0"/>
                          <a:cs typeface="Times New Roman" panose="02020603050405020304" pitchFamily="18" charset="0"/>
                        </a:rPr>
                        <a:t>Alfred Smith </a:t>
                      </a:r>
                    </a:p>
                    <a:p>
                      <a:pPr marL="0" marR="0" algn="ctr">
                        <a:spcBef>
                          <a:spcPts val="0"/>
                        </a:spcBef>
                        <a:spcAft>
                          <a:spcPts val="0"/>
                        </a:spcAft>
                      </a:pPr>
                      <a:r>
                        <a:rPr lang="en-US" sz="2800" b="1" dirty="0">
                          <a:effectLst>
                            <a:outerShdw blurRad="38100" dist="38100" dir="2700000" algn="tl">
                              <a:srgbClr val="000000">
                                <a:alpha val="43137"/>
                              </a:srgbClr>
                            </a:outerShdw>
                          </a:effectLst>
                          <a:latin typeface="Poor Richard" panose="02080502050505020702" pitchFamily="18" charset="0"/>
                          <a:ea typeface="Calibri" panose="020F0502020204030204" pitchFamily="34" charset="0"/>
                          <a:cs typeface="Times New Roman" panose="02020603050405020304" pitchFamily="18" charset="0"/>
                        </a:rPr>
                        <a:t>Democrat</a:t>
                      </a:r>
                    </a:p>
                    <a:p>
                      <a:pPr marL="0" marR="0" algn="ctr">
                        <a:spcBef>
                          <a:spcPts val="0"/>
                        </a:spcBef>
                        <a:spcAft>
                          <a:spcPts val="0"/>
                        </a:spcAft>
                      </a:pPr>
                      <a:r>
                        <a:rPr lang="en-US" sz="2800" b="1" dirty="0">
                          <a:effectLst>
                            <a:outerShdw blurRad="38100" dist="38100" dir="2700000" algn="tl">
                              <a:srgbClr val="000000">
                                <a:alpha val="43137"/>
                              </a:srgbClr>
                            </a:outerShdw>
                          </a:effectLst>
                          <a:latin typeface="Poor Richard" panose="02080502050505020702" pitchFamily="18" charset="0"/>
                          <a:ea typeface="Calibri" panose="020F0502020204030204" pitchFamily="34" charset="0"/>
                          <a:cs typeface="Times New Roman" panose="02020603050405020304" pitchFamily="18" charset="0"/>
                        </a:rPr>
                        <a:t>Catholic</a:t>
                      </a:r>
                    </a:p>
                    <a:p>
                      <a:pPr marL="0" marR="0" algn="ctr">
                        <a:spcBef>
                          <a:spcPts val="0"/>
                        </a:spcBef>
                        <a:spcAft>
                          <a:spcPts val="0"/>
                        </a:spcAft>
                      </a:pPr>
                      <a:r>
                        <a:rPr lang="en-US" sz="2800" b="1" dirty="0">
                          <a:effectLst>
                            <a:outerShdw blurRad="38100" dist="38100" dir="2700000" algn="tl">
                              <a:srgbClr val="000000">
                                <a:alpha val="43137"/>
                              </a:srgbClr>
                            </a:outerShdw>
                          </a:effectLst>
                          <a:latin typeface="Poor Richard" panose="02080502050505020702" pitchFamily="18" charset="0"/>
                          <a:ea typeface="Calibri" panose="020F0502020204030204" pitchFamily="34" charset="0"/>
                          <a:cs typeface="Times New Roman" panose="02020603050405020304" pitchFamily="18" charset="0"/>
                        </a:rPr>
                        <a:t>“Wet” </a:t>
                      </a:r>
                    </a:p>
                    <a:p>
                      <a:pPr marL="0" marR="0" algn="ctr">
                        <a:spcBef>
                          <a:spcPts val="0"/>
                        </a:spcBef>
                        <a:spcAft>
                          <a:spcPts val="0"/>
                        </a:spcAft>
                      </a:pPr>
                      <a:r>
                        <a:rPr lang="en-US" sz="2800" b="1" dirty="0">
                          <a:effectLst>
                            <a:outerShdw blurRad="38100" dist="38100" dir="2700000" algn="tl">
                              <a:srgbClr val="000000">
                                <a:alpha val="43137"/>
                              </a:srgbClr>
                            </a:outerShdw>
                          </a:effectLst>
                          <a:latin typeface="Poor Richard" panose="02080502050505020702" pitchFamily="18" charset="0"/>
                          <a:ea typeface="Calibri" panose="020F0502020204030204" pitchFamily="34" charset="0"/>
                          <a:cs typeface="Times New Roman" panose="02020603050405020304" pitchFamily="18" charset="0"/>
                        </a:rPr>
                        <a:t>Of immigrant parents</a:t>
                      </a:r>
                    </a:p>
                    <a:p>
                      <a:pPr marL="0" marR="0" algn="ctr">
                        <a:spcBef>
                          <a:spcPts val="0"/>
                        </a:spcBef>
                        <a:spcAft>
                          <a:spcPts val="0"/>
                        </a:spcAft>
                      </a:pPr>
                      <a:r>
                        <a:rPr lang="en-US" sz="2800" b="1" dirty="0">
                          <a:effectLst>
                            <a:outerShdw blurRad="38100" dist="38100" dir="2700000" algn="tl">
                              <a:srgbClr val="000000">
                                <a:alpha val="43137"/>
                              </a:srgbClr>
                            </a:outerShdw>
                          </a:effectLst>
                          <a:latin typeface="Poor Richard" panose="02080502050505020702" pitchFamily="18" charset="0"/>
                          <a:ea typeface="Calibri" panose="020F0502020204030204" pitchFamily="34" charset="0"/>
                          <a:cs typeface="Times New Roman" panose="02020603050405020304" pitchFamily="18" charset="0"/>
                        </a:rPr>
                        <a:t>Rose through Tammany Hall to be a progressive NY governor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2154165"/>
                  </a:ext>
                </a:extLst>
              </a:tr>
            </a:tbl>
          </a:graphicData>
        </a:graphic>
      </p:graphicFrame>
      <p:sp>
        <p:nvSpPr>
          <p:cNvPr id="6" name="Rectangle 1"/>
          <p:cNvSpPr>
            <a:spLocks noChangeArrowheads="1"/>
          </p:cNvSpPr>
          <p:nvPr/>
        </p:nvSpPr>
        <p:spPr bwMode="auto">
          <a:xfrm>
            <a:off x="357809" y="1211616"/>
            <a:ext cx="4816092"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Poor Richard" panose="02080502050505020702" pitchFamily="18" charset="0"/>
                <a:ea typeface="Calibri" panose="020F0502020204030204" pitchFamily="34" charset="0"/>
                <a:cs typeface="Times New Roman" panose="02020603050405020304" pitchFamily="18" charset="0"/>
              </a:rPr>
              <a:t>The 1928 election reflected a divided USA:</a:t>
            </a:r>
            <a:endParaRPr kumimoji="0" lang="en-US" altLang="en-US" sz="2800" b="0" i="0" u="none" strike="noStrike" cap="none" normalizeH="0" baseline="0" dirty="0">
              <a:ln>
                <a:noFill/>
              </a:ln>
              <a:solidFill>
                <a:schemeClr val="tx1"/>
              </a:solidFill>
              <a:effectLst/>
              <a:latin typeface="Poor Richard" panose="02080502050505020702" pitchFamily="18"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a:ln>
                  <a:noFill/>
                </a:ln>
                <a:solidFill>
                  <a:schemeClr val="tx1"/>
                </a:solidFill>
                <a:effectLst/>
                <a:latin typeface="Poor Richard" panose="02080502050505020702" pitchFamily="18" charset="0"/>
                <a:ea typeface="Calibri" panose="020F0502020204030204" pitchFamily="34" charset="0"/>
                <a:cs typeface="Times New Roman" panose="02020603050405020304" pitchFamily="18" charset="0"/>
              </a:rPr>
              <a:t>Smith appealed to </a:t>
            </a:r>
            <a:r>
              <a:rPr kumimoji="0" lang="en-US" altLang="en-US" sz="2800" b="1" i="0" u="sng" strike="noStrike" cap="none" normalizeH="0" baseline="0" dirty="0">
                <a:ln>
                  <a:noFill/>
                </a:ln>
                <a:solidFill>
                  <a:schemeClr val="tx1"/>
                </a:solidFill>
                <a:effectLst/>
                <a:latin typeface="Poor Richard" panose="02080502050505020702" pitchFamily="18" charset="0"/>
                <a:ea typeface="Calibri" panose="020F0502020204030204" pitchFamily="34" charset="0"/>
                <a:cs typeface="Times New Roman" panose="02020603050405020304" pitchFamily="18" charset="0"/>
              </a:rPr>
              <a:t>new voters in cities</a:t>
            </a:r>
            <a:r>
              <a:rPr kumimoji="0" lang="en-US" altLang="en-US" sz="2800" b="0" i="0" u="none" strike="noStrike" cap="none" normalizeH="0" baseline="0" dirty="0">
                <a:ln>
                  <a:noFill/>
                </a:ln>
                <a:solidFill>
                  <a:schemeClr val="tx1"/>
                </a:solidFill>
                <a:effectLst/>
                <a:latin typeface="Poor Richard" panose="02080502050505020702" pitchFamily="18" charset="0"/>
                <a:ea typeface="Calibri" panose="020F0502020204030204" pitchFamily="34" charset="0"/>
                <a:cs typeface="Times New Roman" panose="02020603050405020304" pitchFamily="18" charset="0"/>
              </a:rPr>
              <a:t> but alienated old-line Democrats; Catholicism hurt Smith more than anything else</a:t>
            </a:r>
            <a:endParaRPr kumimoji="0" lang="en-US" altLang="en-US" sz="2800" b="0" i="0" u="none" strike="noStrike" cap="none" normalizeH="0" baseline="0" dirty="0">
              <a:ln>
                <a:noFill/>
              </a:ln>
              <a:solidFill>
                <a:schemeClr val="tx1"/>
              </a:solidFill>
              <a:effectLst/>
              <a:latin typeface="Poor Richard" panose="02080502050505020702" pitchFamily="18"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a:ln>
                  <a:noFill/>
                </a:ln>
                <a:solidFill>
                  <a:schemeClr val="tx1"/>
                </a:solidFill>
                <a:effectLst/>
                <a:latin typeface="Poor Richard" panose="02080502050505020702" pitchFamily="18" charset="0"/>
                <a:ea typeface="Calibri" panose="020F0502020204030204" pitchFamily="34" charset="0"/>
                <a:cs typeface="Times New Roman" panose="02020603050405020304" pitchFamily="18" charset="0"/>
              </a:rPr>
              <a:t>A new urban voting bloc was revealed in 1928: For the 1st time, </a:t>
            </a:r>
            <a:r>
              <a:rPr kumimoji="0" lang="en-US" altLang="en-US" sz="2800" b="1" i="0" u="sng" strike="noStrike" cap="none" normalizeH="0" baseline="0" dirty="0">
                <a:ln>
                  <a:noFill/>
                </a:ln>
                <a:solidFill>
                  <a:schemeClr val="tx1"/>
                </a:solidFill>
                <a:effectLst/>
                <a:latin typeface="Poor Richard" panose="02080502050505020702" pitchFamily="18" charset="0"/>
                <a:ea typeface="Calibri" panose="020F0502020204030204" pitchFamily="34" charset="0"/>
                <a:cs typeface="Times New Roman" panose="02020603050405020304" pitchFamily="18" charset="0"/>
              </a:rPr>
              <a:t>Democrats</a:t>
            </a:r>
            <a:r>
              <a:rPr kumimoji="0" lang="en-US" altLang="en-US" sz="2800" b="0" i="0" u="none" strike="noStrike" cap="none" normalizeH="0" baseline="0" dirty="0">
                <a:ln>
                  <a:noFill/>
                </a:ln>
                <a:solidFill>
                  <a:schemeClr val="tx1"/>
                </a:solidFill>
                <a:effectLst/>
                <a:latin typeface="Poor Richard" panose="02080502050505020702" pitchFamily="18" charset="0"/>
                <a:ea typeface="Calibri" panose="020F0502020204030204" pitchFamily="34" charset="0"/>
                <a:cs typeface="Times New Roman" panose="02020603050405020304" pitchFamily="18" charset="0"/>
              </a:rPr>
              <a:t> won the majority of votes in the 12 largest U.S. cities</a:t>
            </a:r>
            <a:endParaRPr kumimoji="0" lang="en-US" altLang="en-US" sz="2800" b="0" i="0" u="none" strike="noStrike" cap="none" normalizeH="0" baseline="0" dirty="0">
              <a:ln>
                <a:noFill/>
              </a:ln>
              <a:solidFill>
                <a:schemeClr val="tx1"/>
              </a:solidFill>
              <a:effectLst/>
              <a:latin typeface="Poor Richard" panose="02080502050505020702" pitchFamily="18" charset="0"/>
            </a:endParaRPr>
          </a:p>
        </p:txBody>
      </p:sp>
    </p:spTree>
    <p:extLst>
      <p:ext uri="{BB962C8B-B14F-4D97-AF65-F5344CB8AC3E}">
        <p14:creationId xmlns:p14="http://schemas.microsoft.com/office/powerpoint/2010/main" val="3250457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59582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67617" cy="6858000"/>
          </a:xfrm>
          <a:prstGeom prst="rect">
            <a:avLst/>
          </a:prstGeom>
        </p:spPr>
      </p:pic>
      <p:sp>
        <p:nvSpPr>
          <p:cNvPr id="3" name="TextBox 2"/>
          <p:cNvSpPr txBox="1"/>
          <p:nvPr/>
        </p:nvSpPr>
        <p:spPr>
          <a:xfrm>
            <a:off x="357809" y="331304"/>
            <a:ext cx="11555895" cy="523220"/>
          </a:xfrm>
          <a:prstGeom prst="rect">
            <a:avLst/>
          </a:prstGeom>
          <a:noFill/>
        </p:spPr>
        <p:txBody>
          <a:bodyPr wrap="square" rtlCol="0">
            <a:spAutoFit/>
          </a:bodyPr>
          <a:lstStyle/>
          <a:p>
            <a:pPr algn="ctr"/>
            <a:r>
              <a:rPr lang="en-US" sz="2800" b="1" dirty="0">
                <a:effectLst>
                  <a:outerShdw blurRad="38100" dist="38100" dir="2700000" algn="tl">
                    <a:srgbClr val="000000">
                      <a:alpha val="43137"/>
                    </a:srgbClr>
                  </a:outerShdw>
                </a:effectLst>
                <a:latin typeface="Poor Richard" panose="02080502050505020702" pitchFamily="18" charset="0"/>
              </a:rPr>
              <a:t>Herbert Hoover- Republican – 1929-1933 </a:t>
            </a:r>
          </a:p>
        </p:txBody>
      </p:sp>
      <p:sp>
        <p:nvSpPr>
          <p:cNvPr id="4" name="TextBox 3"/>
          <p:cNvSpPr txBox="1"/>
          <p:nvPr/>
        </p:nvSpPr>
        <p:spPr>
          <a:xfrm>
            <a:off x="222228" y="1009329"/>
            <a:ext cx="7808589" cy="5693866"/>
          </a:xfrm>
          <a:prstGeom prst="rect">
            <a:avLst/>
          </a:prstGeom>
          <a:noFill/>
        </p:spPr>
        <p:txBody>
          <a:bodyPr wrap="square" rtlCol="0">
            <a:spAutoFit/>
          </a:bodyPr>
          <a:lstStyle/>
          <a:p>
            <a:r>
              <a:rPr lang="en-US" sz="2800" dirty="0">
                <a:latin typeface="Poor Richard" panose="02080502050505020702" pitchFamily="18" charset="0"/>
              </a:rPr>
              <a:t>Herbert Hoover proved to be the most effective of the Republican presidents of the 1920s:</a:t>
            </a:r>
          </a:p>
          <a:p>
            <a:pPr marL="457200" indent="-457200">
              <a:buFont typeface="Arial" panose="020B0604020202020204" pitchFamily="34" charset="0"/>
              <a:buChar char="•"/>
            </a:pPr>
            <a:r>
              <a:rPr lang="en-US" sz="2800" dirty="0">
                <a:latin typeface="Poor Richard" panose="02080502050505020702" pitchFamily="18" charset="0"/>
              </a:rPr>
              <a:t>He was experienced having served as head of Wilson’s Food Administration and as </a:t>
            </a:r>
            <a:r>
              <a:rPr lang="en-US" sz="2800" b="1" u="sng" dirty="0">
                <a:latin typeface="Poor Richard" panose="02080502050505020702" pitchFamily="18" charset="0"/>
              </a:rPr>
              <a:t>Commerce Secretary </a:t>
            </a:r>
            <a:r>
              <a:rPr lang="en-US" sz="2800" dirty="0">
                <a:latin typeface="Poor Richard" panose="02080502050505020702" pitchFamily="18" charset="0"/>
              </a:rPr>
              <a:t>for Harding and Coolidge</a:t>
            </a:r>
          </a:p>
          <a:p>
            <a:pPr marL="457200" indent="-457200">
              <a:buFont typeface="Arial" panose="020B0604020202020204" pitchFamily="34" charset="0"/>
              <a:buChar char="•"/>
            </a:pPr>
            <a:r>
              <a:rPr lang="en-US" sz="2800" dirty="0">
                <a:latin typeface="Poor Richard" panose="02080502050505020702" pitchFamily="18" charset="0"/>
              </a:rPr>
              <a:t>He believed in </a:t>
            </a:r>
            <a:r>
              <a:rPr lang="en-US" sz="2800" b="1" u="sng" dirty="0">
                <a:latin typeface="Poor Richard" panose="02080502050505020702" pitchFamily="18" charset="0"/>
              </a:rPr>
              <a:t>free enterprise </a:t>
            </a:r>
            <a:r>
              <a:rPr lang="en-US" sz="2800" dirty="0">
                <a:latin typeface="Poor Richard" panose="02080502050505020702" pitchFamily="18" charset="0"/>
              </a:rPr>
              <a:t>and tried to strengthen U.S. trade by allying business with the government</a:t>
            </a:r>
          </a:p>
          <a:p>
            <a:pPr marL="457200" indent="-457200">
              <a:buFont typeface="Arial" panose="020B0604020202020204" pitchFamily="34" charset="0"/>
              <a:buChar char="•"/>
            </a:pPr>
            <a:r>
              <a:rPr lang="en-US" sz="2800" dirty="0">
                <a:latin typeface="Poor Richard" panose="02080502050505020702" pitchFamily="18" charset="0"/>
              </a:rPr>
              <a:t>Instead of the laissez-faire of Gilded Age, the Republican presidents of the 1920s pioneered a </a:t>
            </a:r>
            <a:r>
              <a:rPr lang="en-US" sz="2800" b="1" u="sng" dirty="0">
                <a:latin typeface="Poor Richard" panose="02080502050505020702" pitchFamily="18" charset="0"/>
              </a:rPr>
              <a:t>close relationship</a:t>
            </a:r>
            <a:r>
              <a:rPr lang="en-US" sz="2800" dirty="0">
                <a:latin typeface="Poor Richard" panose="02080502050505020702" pitchFamily="18" charset="0"/>
              </a:rPr>
              <a:t> with business</a:t>
            </a:r>
          </a:p>
          <a:p>
            <a:pPr marL="457200" indent="-457200">
              <a:buFont typeface="Arial" panose="020B0604020202020204" pitchFamily="34" charset="0"/>
              <a:buChar char="•"/>
            </a:pPr>
            <a:r>
              <a:rPr lang="en-US" sz="2800" dirty="0">
                <a:latin typeface="Poor Richard" panose="02080502050505020702" pitchFamily="18" charset="0"/>
              </a:rPr>
              <a:t>He </a:t>
            </a:r>
            <a:r>
              <a:rPr lang="en-US" sz="2800" b="1" u="sng" dirty="0">
                <a:latin typeface="Poor Richard" panose="02080502050505020702" pitchFamily="18" charset="0"/>
              </a:rPr>
              <a:t>doubled</a:t>
            </a:r>
            <a:r>
              <a:rPr lang="en-US" sz="2800" dirty="0">
                <a:latin typeface="Poor Richard" panose="02080502050505020702" pitchFamily="18" charset="0"/>
              </a:rPr>
              <a:t> the size of the U.S. bureaucracy by creating bureaus to oversee housing, transportation, and mining</a:t>
            </a:r>
          </a:p>
        </p:txBody>
      </p:sp>
      <p:pic>
        <p:nvPicPr>
          <p:cNvPr id="5" name="Picture 4"/>
          <p:cNvPicPr>
            <a:picLocks noChangeAspect="1"/>
          </p:cNvPicPr>
          <p:nvPr/>
        </p:nvPicPr>
        <p:blipFill>
          <a:blip r:embed="rId3"/>
          <a:stretch>
            <a:fillRect/>
          </a:stretch>
        </p:blipFill>
        <p:spPr>
          <a:xfrm>
            <a:off x="8253045" y="1291465"/>
            <a:ext cx="3552411" cy="4731166"/>
          </a:xfrm>
          <a:prstGeom prst="rect">
            <a:avLst/>
          </a:prstGeom>
        </p:spPr>
      </p:pic>
    </p:spTree>
    <p:extLst>
      <p:ext uri="{BB962C8B-B14F-4D97-AF65-F5344CB8AC3E}">
        <p14:creationId xmlns:p14="http://schemas.microsoft.com/office/powerpoint/2010/main" val="144329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67617" cy="6858000"/>
          </a:xfrm>
          <a:prstGeom prst="rect">
            <a:avLst/>
          </a:prstGeom>
        </p:spPr>
      </p:pic>
      <p:sp>
        <p:nvSpPr>
          <p:cNvPr id="3" name="TextBox 2"/>
          <p:cNvSpPr txBox="1"/>
          <p:nvPr/>
        </p:nvSpPr>
        <p:spPr>
          <a:xfrm>
            <a:off x="357809" y="331304"/>
            <a:ext cx="11555895" cy="523220"/>
          </a:xfrm>
          <a:prstGeom prst="rect">
            <a:avLst/>
          </a:prstGeom>
          <a:noFill/>
        </p:spPr>
        <p:txBody>
          <a:bodyPr wrap="square" rtlCol="0">
            <a:spAutoFit/>
          </a:bodyPr>
          <a:lstStyle/>
          <a:p>
            <a:pPr algn="ctr"/>
            <a:r>
              <a:rPr lang="en-US" sz="2800" b="1" dirty="0">
                <a:effectLst>
                  <a:outerShdw blurRad="38100" dist="38100" dir="2700000" algn="tl">
                    <a:srgbClr val="000000">
                      <a:alpha val="43137"/>
                    </a:srgbClr>
                  </a:outerShdw>
                </a:effectLst>
                <a:latin typeface="Poor Richard" panose="02080502050505020702" pitchFamily="18" charset="0"/>
              </a:rPr>
              <a:t>The Old and The New</a:t>
            </a:r>
          </a:p>
        </p:txBody>
      </p:sp>
      <p:sp>
        <p:nvSpPr>
          <p:cNvPr id="4" name="TextBox 3"/>
          <p:cNvSpPr txBox="1"/>
          <p:nvPr/>
        </p:nvSpPr>
        <p:spPr>
          <a:xfrm>
            <a:off x="357809" y="1406895"/>
            <a:ext cx="5409946" cy="4401205"/>
          </a:xfrm>
          <a:prstGeom prst="rect">
            <a:avLst/>
          </a:prstGeom>
          <a:noFill/>
        </p:spPr>
        <p:txBody>
          <a:bodyPr wrap="square" rtlCol="0">
            <a:spAutoFit/>
          </a:bodyPr>
          <a:lstStyle/>
          <a:p>
            <a:r>
              <a:rPr lang="en-US" sz="2800" dirty="0">
                <a:latin typeface="Poor Richard" panose="02080502050505020702" pitchFamily="18" charset="0"/>
              </a:rPr>
              <a:t>Urban culture and industrial production dominated the 1920s:</a:t>
            </a:r>
          </a:p>
          <a:p>
            <a:pPr marL="457200" indent="-457200">
              <a:buFont typeface="Arial" panose="020B0604020202020204" pitchFamily="34" charset="0"/>
              <a:buChar char="•"/>
            </a:pPr>
            <a:r>
              <a:rPr lang="en-US" sz="2800" dirty="0">
                <a:latin typeface="Poor Richard" panose="02080502050505020702" pitchFamily="18" charset="0"/>
              </a:rPr>
              <a:t>Mass-produced consumer goods, mass media, advertising spread a new </a:t>
            </a:r>
            <a:r>
              <a:rPr lang="en-US" sz="2800" b="1" u="sng" dirty="0">
                <a:latin typeface="Poor Richard" panose="02080502050505020702" pitchFamily="18" charset="0"/>
              </a:rPr>
              <a:t>American culture</a:t>
            </a:r>
          </a:p>
          <a:p>
            <a:pPr marL="457200" indent="-457200">
              <a:buFont typeface="Arial" panose="020B0604020202020204" pitchFamily="34" charset="0"/>
              <a:buChar char="•"/>
            </a:pPr>
            <a:r>
              <a:rPr lang="en-US" sz="2800" dirty="0">
                <a:latin typeface="Poor Richard" panose="02080502050505020702" pitchFamily="18" charset="0"/>
              </a:rPr>
              <a:t>Much to the dismay of a rural America trying to cling to </a:t>
            </a:r>
            <a:r>
              <a:rPr lang="en-US" sz="2800" b="1" u="sng" dirty="0">
                <a:latin typeface="Poor Richard" panose="02080502050505020702" pitchFamily="18" charset="0"/>
              </a:rPr>
              <a:t>traditional values </a:t>
            </a:r>
          </a:p>
          <a:p>
            <a:pPr marL="457200" indent="-457200">
              <a:buFont typeface="Arial" panose="020B0604020202020204" pitchFamily="34" charset="0"/>
              <a:buChar char="•"/>
            </a:pPr>
            <a:r>
              <a:rPr lang="en-US" sz="2800" dirty="0">
                <a:latin typeface="Poor Richard" panose="02080502050505020702" pitchFamily="18" charset="0"/>
              </a:rPr>
              <a:t>Progressive reforms were </a:t>
            </a:r>
            <a:r>
              <a:rPr lang="en-US" sz="2800" b="1" u="sng" dirty="0">
                <a:latin typeface="Poor Richard" panose="02080502050505020702" pitchFamily="18" charset="0"/>
              </a:rPr>
              <a:t>no match </a:t>
            </a:r>
            <a:r>
              <a:rPr lang="en-US" sz="2800" dirty="0">
                <a:latin typeface="Poor Richard" panose="02080502050505020702" pitchFamily="18" charset="0"/>
              </a:rPr>
              <a:t>for technology and prosperity</a:t>
            </a:r>
          </a:p>
        </p:txBody>
      </p:sp>
      <p:pic>
        <p:nvPicPr>
          <p:cNvPr id="5" name="Picture 4"/>
          <p:cNvPicPr>
            <a:picLocks noChangeAspect="1"/>
          </p:cNvPicPr>
          <p:nvPr/>
        </p:nvPicPr>
        <p:blipFill>
          <a:blip r:embed="rId3"/>
          <a:stretch>
            <a:fillRect/>
          </a:stretch>
        </p:blipFill>
        <p:spPr>
          <a:xfrm>
            <a:off x="5767755" y="2000250"/>
            <a:ext cx="5715000" cy="2857500"/>
          </a:xfrm>
          <a:prstGeom prst="rect">
            <a:avLst/>
          </a:prstGeom>
        </p:spPr>
      </p:pic>
    </p:spTree>
    <p:extLst>
      <p:ext uri="{BB962C8B-B14F-4D97-AF65-F5344CB8AC3E}">
        <p14:creationId xmlns:p14="http://schemas.microsoft.com/office/powerpoint/2010/main" val="3335585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67617" cy="6858000"/>
          </a:xfrm>
          <a:prstGeom prst="rect">
            <a:avLst/>
          </a:prstGeom>
        </p:spPr>
      </p:pic>
      <p:sp>
        <p:nvSpPr>
          <p:cNvPr id="3" name="TextBox 2"/>
          <p:cNvSpPr txBox="1"/>
          <p:nvPr/>
        </p:nvSpPr>
        <p:spPr>
          <a:xfrm>
            <a:off x="357809" y="331304"/>
            <a:ext cx="11555895" cy="523220"/>
          </a:xfrm>
          <a:prstGeom prst="rect">
            <a:avLst/>
          </a:prstGeom>
          <a:noFill/>
        </p:spPr>
        <p:txBody>
          <a:bodyPr wrap="square" rtlCol="0">
            <a:spAutoFit/>
          </a:bodyPr>
          <a:lstStyle/>
          <a:p>
            <a:pPr algn="ctr"/>
            <a:r>
              <a:rPr lang="en-US" sz="2800" b="1" dirty="0">
                <a:effectLst>
                  <a:outerShdw blurRad="38100" dist="38100" dir="2700000" algn="tl">
                    <a:srgbClr val="000000">
                      <a:alpha val="43137"/>
                    </a:srgbClr>
                  </a:outerShdw>
                </a:effectLst>
                <a:latin typeface="Poor Richard" panose="02080502050505020702" pitchFamily="18" charset="0"/>
              </a:rPr>
              <a:t>Sum It Up</a:t>
            </a:r>
          </a:p>
        </p:txBody>
      </p:sp>
      <p:sp>
        <p:nvSpPr>
          <p:cNvPr id="4" name="TextBox 3"/>
          <p:cNvSpPr txBox="1"/>
          <p:nvPr/>
        </p:nvSpPr>
        <p:spPr>
          <a:xfrm>
            <a:off x="357808" y="1406895"/>
            <a:ext cx="11555895" cy="954107"/>
          </a:xfrm>
          <a:prstGeom prst="rect">
            <a:avLst/>
          </a:prstGeom>
          <a:noFill/>
        </p:spPr>
        <p:txBody>
          <a:bodyPr wrap="square" rtlCol="0">
            <a:spAutoFit/>
          </a:bodyPr>
          <a:lstStyle/>
          <a:p>
            <a:pPr algn="ctr"/>
            <a:r>
              <a:rPr lang="en-US" sz="2800" dirty="0">
                <a:latin typeface="Poor Richard" panose="02080502050505020702" pitchFamily="18" charset="0"/>
              </a:rPr>
              <a:t>To what extent did Republican dominance in the 1920s represent a change from Gilded Age and Progressive politics?</a:t>
            </a:r>
          </a:p>
        </p:txBody>
      </p:sp>
    </p:spTree>
    <p:extLst>
      <p:ext uri="{BB962C8B-B14F-4D97-AF65-F5344CB8AC3E}">
        <p14:creationId xmlns:p14="http://schemas.microsoft.com/office/powerpoint/2010/main" val="3975428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67617" cy="6858000"/>
          </a:xfrm>
          <a:prstGeom prst="rect">
            <a:avLst/>
          </a:prstGeom>
        </p:spPr>
      </p:pic>
      <p:sp>
        <p:nvSpPr>
          <p:cNvPr id="3" name="TextBox 2"/>
          <p:cNvSpPr txBox="1"/>
          <p:nvPr/>
        </p:nvSpPr>
        <p:spPr>
          <a:xfrm>
            <a:off x="357809" y="331304"/>
            <a:ext cx="11555895" cy="523220"/>
          </a:xfrm>
          <a:prstGeom prst="rect">
            <a:avLst/>
          </a:prstGeom>
          <a:noFill/>
        </p:spPr>
        <p:txBody>
          <a:bodyPr wrap="square" rtlCol="0">
            <a:spAutoFit/>
          </a:bodyPr>
          <a:lstStyle/>
          <a:p>
            <a:pPr algn="ctr"/>
            <a:r>
              <a:rPr lang="en-US" sz="2800" b="1" dirty="0">
                <a:effectLst>
                  <a:outerShdw blurRad="38100" dist="38100" dir="2700000" algn="tl">
                    <a:srgbClr val="000000">
                      <a:alpha val="43137"/>
                    </a:srgbClr>
                  </a:outerShdw>
                </a:effectLst>
                <a:latin typeface="Poor Richard" panose="02080502050505020702" pitchFamily="18" charset="0"/>
              </a:rPr>
              <a:t>Politics of the 1920s</a:t>
            </a:r>
          </a:p>
        </p:txBody>
      </p:sp>
      <p:sp>
        <p:nvSpPr>
          <p:cNvPr id="4" name="TextBox 3"/>
          <p:cNvSpPr txBox="1"/>
          <p:nvPr/>
        </p:nvSpPr>
        <p:spPr>
          <a:xfrm>
            <a:off x="344087" y="874161"/>
            <a:ext cx="11479441" cy="3108543"/>
          </a:xfrm>
          <a:prstGeom prst="rect">
            <a:avLst/>
          </a:prstGeom>
          <a:noFill/>
        </p:spPr>
        <p:txBody>
          <a:bodyPr wrap="square" rtlCol="0">
            <a:spAutoFit/>
          </a:bodyPr>
          <a:lstStyle/>
          <a:p>
            <a:r>
              <a:rPr lang="en-US" sz="2800" dirty="0">
                <a:latin typeface="Poor Richard" panose="02080502050505020702" pitchFamily="18" charset="0"/>
              </a:rPr>
              <a:t>The 1920s were dominated by Republicans in the White House and in both houses of Congress:</a:t>
            </a:r>
          </a:p>
          <a:p>
            <a:pPr marL="457200" indent="-457200">
              <a:buFont typeface="Arial" panose="020B0604020202020204" pitchFamily="34" charset="0"/>
              <a:buChar char="•"/>
            </a:pPr>
            <a:r>
              <a:rPr lang="en-US" sz="2800" dirty="0">
                <a:latin typeface="Poor Richard" panose="02080502050505020702" pitchFamily="18" charset="0"/>
              </a:rPr>
              <a:t>Limited </a:t>
            </a:r>
            <a:r>
              <a:rPr lang="en-US" sz="2800" b="1" u="sng" dirty="0">
                <a:latin typeface="Poor Richard" panose="02080502050505020702" pitchFamily="18" charset="0"/>
              </a:rPr>
              <a:t>Progressive</a:t>
            </a:r>
            <a:r>
              <a:rPr lang="en-US" sz="2800" dirty="0">
                <a:latin typeface="Poor Richard" panose="02080502050505020702" pitchFamily="18" charset="0"/>
              </a:rPr>
              <a:t> reforms</a:t>
            </a:r>
          </a:p>
          <a:p>
            <a:pPr marL="457200" indent="-457200">
              <a:buFont typeface="Arial" panose="020B0604020202020204" pitchFamily="34" charset="0"/>
              <a:buChar char="•"/>
            </a:pPr>
            <a:r>
              <a:rPr lang="en-US" sz="2800" dirty="0">
                <a:latin typeface="Poor Richard" panose="02080502050505020702" pitchFamily="18" charset="0"/>
              </a:rPr>
              <a:t>Developed a close relationship between the </a:t>
            </a:r>
            <a:r>
              <a:rPr lang="en-US" sz="2800" b="1" u="sng" dirty="0">
                <a:latin typeface="Poor Richard" panose="02080502050505020702" pitchFamily="18" charset="0"/>
              </a:rPr>
              <a:t>government and business </a:t>
            </a:r>
            <a:r>
              <a:rPr lang="en-US" sz="2800" dirty="0">
                <a:latin typeface="Poor Richard" panose="02080502050505020702" pitchFamily="18" charset="0"/>
              </a:rPr>
              <a:t>that promoted private enterprise</a:t>
            </a:r>
          </a:p>
          <a:p>
            <a:pPr marL="457200" indent="-457200">
              <a:buFont typeface="Arial" panose="020B0604020202020204" pitchFamily="34" charset="0"/>
              <a:buChar char="•"/>
            </a:pPr>
            <a:r>
              <a:rPr lang="en-US" sz="2800" dirty="0">
                <a:latin typeface="Poor Richard" panose="02080502050505020702" pitchFamily="18" charset="0"/>
              </a:rPr>
              <a:t>Advocated a foreign policy based on </a:t>
            </a:r>
            <a:r>
              <a:rPr lang="en-US" sz="2800" b="1" u="sng" dirty="0">
                <a:latin typeface="Poor Richard" panose="02080502050505020702" pitchFamily="18" charset="0"/>
              </a:rPr>
              <a:t>economic investment </a:t>
            </a:r>
            <a:r>
              <a:rPr lang="en-US" sz="2800" dirty="0">
                <a:latin typeface="Poor Richard" panose="02080502050505020702" pitchFamily="18" charset="0"/>
              </a:rPr>
              <a:t>of U.S. business in the world</a:t>
            </a:r>
          </a:p>
        </p:txBody>
      </p:sp>
      <p:pic>
        <p:nvPicPr>
          <p:cNvPr id="5" name="Picture 4"/>
          <p:cNvPicPr>
            <a:picLocks noChangeAspect="1"/>
          </p:cNvPicPr>
          <p:nvPr/>
        </p:nvPicPr>
        <p:blipFill>
          <a:blip r:embed="rId3"/>
          <a:stretch>
            <a:fillRect/>
          </a:stretch>
        </p:blipFill>
        <p:spPr>
          <a:xfrm>
            <a:off x="1283207" y="3949148"/>
            <a:ext cx="9601200" cy="2908852"/>
          </a:xfrm>
          <a:prstGeom prst="rect">
            <a:avLst/>
          </a:prstGeom>
        </p:spPr>
      </p:pic>
    </p:spTree>
    <p:extLst>
      <p:ext uri="{BB962C8B-B14F-4D97-AF65-F5344CB8AC3E}">
        <p14:creationId xmlns:p14="http://schemas.microsoft.com/office/powerpoint/2010/main" val="1311916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67617" cy="6858000"/>
          </a:xfrm>
          <a:prstGeom prst="rect">
            <a:avLst/>
          </a:prstGeom>
        </p:spPr>
      </p:pic>
      <p:sp>
        <p:nvSpPr>
          <p:cNvPr id="3" name="TextBox 2"/>
          <p:cNvSpPr txBox="1"/>
          <p:nvPr/>
        </p:nvSpPr>
        <p:spPr>
          <a:xfrm>
            <a:off x="357809" y="331304"/>
            <a:ext cx="11555895" cy="523220"/>
          </a:xfrm>
          <a:prstGeom prst="rect">
            <a:avLst/>
          </a:prstGeom>
          <a:noFill/>
        </p:spPr>
        <p:txBody>
          <a:bodyPr wrap="square" rtlCol="0">
            <a:spAutoFit/>
          </a:bodyPr>
          <a:lstStyle/>
          <a:p>
            <a:pPr algn="ctr"/>
            <a:r>
              <a:rPr lang="en-US" sz="2800" b="1" dirty="0">
                <a:effectLst>
                  <a:outerShdw blurRad="38100" dist="38100" dir="2700000" algn="tl">
                    <a:srgbClr val="000000">
                      <a:alpha val="43137"/>
                    </a:srgbClr>
                  </a:outerShdw>
                </a:effectLst>
                <a:latin typeface="Poor Richard" panose="02080502050505020702" pitchFamily="18" charset="0"/>
              </a:rPr>
              <a:t>Warren G. Harding - Republican – 1921-1923 </a:t>
            </a:r>
          </a:p>
        </p:txBody>
      </p:sp>
      <p:sp>
        <p:nvSpPr>
          <p:cNvPr id="4" name="TextBox 3"/>
          <p:cNvSpPr txBox="1"/>
          <p:nvPr/>
        </p:nvSpPr>
        <p:spPr>
          <a:xfrm>
            <a:off x="357809" y="854524"/>
            <a:ext cx="6854432" cy="6124754"/>
          </a:xfrm>
          <a:prstGeom prst="rect">
            <a:avLst/>
          </a:prstGeom>
          <a:noFill/>
        </p:spPr>
        <p:txBody>
          <a:bodyPr wrap="square" rtlCol="0">
            <a:spAutoFit/>
          </a:bodyPr>
          <a:lstStyle/>
          <a:p>
            <a:r>
              <a:rPr lang="en-US" sz="2800" dirty="0">
                <a:latin typeface="Poor Richard" panose="02080502050505020702" pitchFamily="18" charset="0"/>
              </a:rPr>
              <a:t>Warren Harding won the 1920 election promising “a return to normalcy”</a:t>
            </a:r>
          </a:p>
          <a:p>
            <a:pPr marL="457200" indent="-457200">
              <a:buFont typeface="Arial" panose="020B0604020202020204" pitchFamily="34" charset="0"/>
              <a:buChar char="•"/>
            </a:pPr>
            <a:r>
              <a:rPr lang="en-US" sz="2800" b="1" u="sng" dirty="0">
                <a:latin typeface="Poor Richard" panose="02080502050505020702" pitchFamily="18" charset="0"/>
              </a:rPr>
              <a:t>Washington Naval Conference </a:t>
            </a:r>
            <a:r>
              <a:rPr lang="en-US" sz="2800" dirty="0">
                <a:latin typeface="Poor Richard" panose="02080502050505020702" pitchFamily="18" charset="0"/>
              </a:rPr>
              <a:t>- Nine nations were invited to Washington, D.C. – (Not the Soviet Union) and was the first international conference held in the United States and the first disarmament conference in history.</a:t>
            </a:r>
          </a:p>
          <a:p>
            <a:pPr marL="457200" indent="-457200">
              <a:buFont typeface="Arial" panose="020B0604020202020204" pitchFamily="34" charset="0"/>
              <a:buChar char="•"/>
            </a:pPr>
            <a:r>
              <a:rPr lang="en-US" sz="2800" b="1" u="sng" dirty="0">
                <a:latin typeface="Poor Richard" panose="02080502050505020702" pitchFamily="18" charset="0"/>
              </a:rPr>
              <a:t>Kellogg-Briand Pact </a:t>
            </a:r>
            <a:r>
              <a:rPr lang="en-US" sz="2800" dirty="0">
                <a:latin typeface="Poor Richard" panose="02080502050505020702" pitchFamily="18" charset="0"/>
              </a:rPr>
              <a:t>- Sponsored by France and the U.S., the Pact renounced the use of war and called for the peaceful settlement of disputes.</a:t>
            </a:r>
          </a:p>
          <a:p>
            <a:pPr marL="457200" indent="-457200">
              <a:buFont typeface="Arial" panose="020B0604020202020204" pitchFamily="34" charset="0"/>
              <a:buChar char="•"/>
            </a:pPr>
            <a:r>
              <a:rPr lang="en-US" sz="2800" b="1" u="sng" dirty="0">
                <a:latin typeface="Poor Richard" panose="02080502050505020702" pitchFamily="18" charset="0"/>
              </a:rPr>
              <a:t>Dawes Plan </a:t>
            </a:r>
            <a:r>
              <a:rPr lang="en-US" sz="2800" dirty="0">
                <a:latin typeface="Poor Richard" panose="02080502050505020702" pitchFamily="18" charset="0"/>
              </a:rPr>
              <a:t>- Attempt to stabilize the German Economy and allow for the repayment of war reparations.</a:t>
            </a:r>
          </a:p>
        </p:txBody>
      </p:sp>
      <p:pic>
        <p:nvPicPr>
          <p:cNvPr id="5" name="Picture 4"/>
          <p:cNvPicPr>
            <a:picLocks noChangeAspect="1"/>
          </p:cNvPicPr>
          <p:nvPr/>
        </p:nvPicPr>
        <p:blipFill>
          <a:blip r:embed="rId3"/>
          <a:stretch>
            <a:fillRect/>
          </a:stretch>
        </p:blipFill>
        <p:spPr>
          <a:xfrm>
            <a:off x="7653085" y="1451303"/>
            <a:ext cx="4053302" cy="4809918"/>
          </a:xfrm>
          <a:prstGeom prst="rect">
            <a:avLst/>
          </a:prstGeom>
        </p:spPr>
      </p:pic>
    </p:spTree>
    <p:extLst>
      <p:ext uri="{BB962C8B-B14F-4D97-AF65-F5344CB8AC3E}">
        <p14:creationId xmlns:p14="http://schemas.microsoft.com/office/powerpoint/2010/main" val="156734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6281529" cy="6858000"/>
          </a:xfrm>
          <a:prstGeom prst="rect">
            <a:avLst/>
          </a:prstGeom>
        </p:spPr>
      </p:pic>
      <p:sp>
        <p:nvSpPr>
          <p:cNvPr id="3" name="Rectangle 2"/>
          <p:cNvSpPr/>
          <p:nvPr/>
        </p:nvSpPr>
        <p:spPr>
          <a:xfrm>
            <a:off x="6281529" y="1552387"/>
            <a:ext cx="5910471" cy="4524315"/>
          </a:xfrm>
          <a:prstGeom prst="rect">
            <a:avLst/>
          </a:prstGeom>
        </p:spPr>
        <p:txBody>
          <a:bodyPr wrap="square">
            <a:spAutoFit/>
          </a:bodyPr>
          <a:lstStyle/>
          <a:p>
            <a:pPr algn="ctr" fontAlgn="base">
              <a:spcBef>
                <a:spcPct val="0"/>
              </a:spcBef>
              <a:spcAft>
                <a:spcPct val="0"/>
              </a:spcAft>
            </a:pPr>
            <a:r>
              <a:rPr lang="en-US" sz="2400" b="1" dirty="0">
                <a:latin typeface="Poor Richard" pitchFamily="18" charset="0"/>
              </a:rPr>
              <a:t>Washington Naval Conference</a:t>
            </a:r>
          </a:p>
          <a:p>
            <a:pPr marL="342900" indent="-342900" fontAlgn="base">
              <a:spcBef>
                <a:spcPct val="0"/>
              </a:spcBef>
              <a:spcAft>
                <a:spcPct val="0"/>
              </a:spcAft>
              <a:buFont typeface="+mj-lt"/>
              <a:buAutoNum type="arabicPeriod"/>
            </a:pPr>
            <a:r>
              <a:rPr lang="en-US" sz="2400" b="1" dirty="0">
                <a:latin typeface="Poor Richard" pitchFamily="18" charset="0"/>
              </a:rPr>
              <a:t>Nine Powers Treaty </a:t>
            </a:r>
            <a:r>
              <a:rPr lang="en-US" sz="2400" dirty="0">
                <a:latin typeface="Poor Richard" pitchFamily="18" charset="0"/>
              </a:rPr>
              <a:t>- The United States, Britain, Japan, France, Italy, Belgium, the Netherlands, Portugal and China – Internationalization of Open Door Policy</a:t>
            </a:r>
          </a:p>
          <a:p>
            <a:pPr marL="342900" indent="-342900" fontAlgn="base">
              <a:spcBef>
                <a:spcPct val="0"/>
              </a:spcBef>
              <a:spcAft>
                <a:spcPct val="0"/>
              </a:spcAft>
              <a:buFont typeface="+mj-lt"/>
              <a:buAutoNum type="arabicPeriod"/>
            </a:pPr>
            <a:r>
              <a:rPr lang="en-US" sz="2400" b="1" dirty="0">
                <a:latin typeface="Poor Richard" pitchFamily="18" charset="0"/>
              </a:rPr>
              <a:t>Five Powers Treaty</a:t>
            </a:r>
            <a:r>
              <a:rPr lang="en-US" sz="2400" dirty="0">
                <a:latin typeface="Poor Richard" pitchFamily="18" charset="0"/>
              </a:rPr>
              <a:t> - the United States, Great Britain, Japan, France and Italy – Limitations on Naval Warship Tonnage</a:t>
            </a:r>
          </a:p>
          <a:p>
            <a:pPr marL="342900" indent="-342900" fontAlgn="base">
              <a:spcBef>
                <a:spcPct val="0"/>
              </a:spcBef>
              <a:spcAft>
                <a:spcPct val="0"/>
              </a:spcAft>
              <a:buFont typeface="+mj-lt"/>
              <a:buAutoNum type="arabicPeriod"/>
            </a:pPr>
            <a:r>
              <a:rPr lang="en-US" sz="2400" b="1" dirty="0">
                <a:latin typeface="Poor Richard" pitchFamily="18" charset="0"/>
              </a:rPr>
              <a:t>Four Powers Treaty - </a:t>
            </a:r>
            <a:r>
              <a:rPr lang="en-US" sz="2400" dirty="0">
                <a:latin typeface="Poor Richard" pitchFamily="18" charset="0"/>
              </a:rPr>
              <a:t>the United States, France, Britain, and Japan  - agreed to consult with each other in the event of a future crisis in East Asia before taking action</a:t>
            </a:r>
          </a:p>
        </p:txBody>
      </p:sp>
    </p:spTree>
    <p:extLst>
      <p:ext uri="{BB962C8B-B14F-4D97-AF65-F5344CB8AC3E}">
        <p14:creationId xmlns:p14="http://schemas.microsoft.com/office/powerpoint/2010/main" val="3870978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5844208" cy="6858000"/>
          </a:xfrm>
          <a:prstGeom prst="rect">
            <a:avLst/>
          </a:prstGeom>
        </p:spPr>
      </p:pic>
      <p:sp>
        <p:nvSpPr>
          <p:cNvPr id="3" name="Rectangle 2"/>
          <p:cNvSpPr/>
          <p:nvPr/>
        </p:nvSpPr>
        <p:spPr>
          <a:xfrm>
            <a:off x="5844208" y="1802440"/>
            <a:ext cx="6096000" cy="3108543"/>
          </a:xfrm>
          <a:prstGeom prst="rect">
            <a:avLst/>
          </a:prstGeom>
        </p:spPr>
        <p:txBody>
          <a:bodyPr>
            <a:spAutoFit/>
          </a:bodyPr>
          <a:lstStyle/>
          <a:p>
            <a:pPr algn="ctr"/>
            <a:r>
              <a:rPr lang="en-US" sz="2800" dirty="0">
                <a:latin typeface="Poor Richard" panose="02080502050505020702" pitchFamily="18" charset="0"/>
              </a:rPr>
              <a:t>The Kellogg-Briand Pact was an agreement to outlaw war signed on August 27, 1928. The pact was one of many international efforts to prevent another World War, but it had little effect in stopping the rising militarism of the 1930s or preventing World War II.</a:t>
            </a:r>
          </a:p>
        </p:txBody>
      </p:sp>
    </p:spTree>
    <p:extLst>
      <p:ext uri="{BB962C8B-B14F-4D97-AF65-F5344CB8AC3E}">
        <p14:creationId xmlns:p14="http://schemas.microsoft.com/office/powerpoint/2010/main" val="3943175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6906" y="0"/>
            <a:ext cx="6714711" cy="6858000"/>
          </a:xfrm>
          <a:prstGeom prst="rect">
            <a:avLst/>
          </a:prstGeom>
        </p:spPr>
      </p:pic>
      <p:sp>
        <p:nvSpPr>
          <p:cNvPr id="3" name="Rectangle 2"/>
          <p:cNvSpPr/>
          <p:nvPr/>
        </p:nvSpPr>
        <p:spPr>
          <a:xfrm>
            <a:off x="6997147" y="151179"/>
            <a:ext cx="5021249" cy="6555641"/>
          </a:xfrm>
          <a:prstGeom prst="rect">
            <a:avLst/>
          </a:prstGeom>
        </p:spPr>
        <p:txBody>
          <a:bodyPr wrap="square">
            <a:spAutoFit/>
          </a:bodyPr>
          <a:lstStyle/>
          <a:p>
            <a:r>
              <a:rPr lang="en-US" sz="2800" dirty="0">
                <a:latin typeface="Poor Richard" pitchFamily="18" charset="0"/>
              </a:rPr>
              <a:t>Under the Dawes Plan, Germany’s annual reparation payments would be reduced, increasing over time as its economy improved; the full amount to be paid, however, was left undetermined. </a:t>
            </a:r>
          </a:p>
          <a:p>
            <a:endParaRPr lang="en-US" sz="2800" dirty="0">
              <a:latin typeface="Poor Richard" pitchFamily="18" charset="0"/>
            </a:endParaRPr>
          </a:p>
          <a:p>
            <a:r>
              <a:rPr lang="en-US" sz="2800" dirty="0">
                <a:latin typeface="Poor Richard" pitchFamily="18" charset="0"/>
              </a:rPr>
              <a:t>U.S. banks continued to lend Germany enough money to enable it to meet its reparation payments to countries such as France and the United Kingdom. These countries, in turn, used their reparation payments from Germany to service their war debts to the United States. </a:t>
            </a:r>
          </a:p>
        </p:txBody>
      </p:sp>
    </p:spTree>
    <p:extLst>
      <p:ext uri="{BB962C8B-B14F-4D97-AF65-F5344CB8AC3E}">
        <p14:creationId xmlns:p14="http://schemas.microsoft.com/office/powerpoint/2010/main" val="2322083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67617" cy="6858000"/>
          </a:xfrm>
          <a:prstGeom prst="rect">
            <a:avLst/>
          </a:prstGeom>
        </p:spPr>
      </p:pic>
      <p:sp>
        <p:nvSpPr>
          <p:cNvPr id="3" name="TextBox 2"/>
          <p:cNvSpPr txBox="1"/>
          <p:nvPr/>
        </p:nvSpPr>
        <p:spPr>
          <a:xfrm>
            <a:off x="357809" y="331304"/>
            <a:ext cx="11555895" cy="523220"/>
          </a:xfrm>
          <a:prstGeom prst="rect">
            <a:avLst/>
          </a:prstGeom>
          <a:noFill/>
        </p:spPr>
        <p:txBody>
          <a:bodyPr wrap="square" rtlCol="0">
            <a:spAutoFit/>
          </a:bodyPr>
          <a:lstStyle/>
          <a:p>
            <a:pPr algn="ctr"/>
            <a:r>
              <a:rPr lang="en-US" sz="2800" b="1" dirty="0">
                <a:effectLst>
                  <a:outerShdw blurRad="38100" dist="38100" dir="2700000" algn="tl">
                    <a:srgbClr val="000000">
                      <a:alpha val="43137"/>
                    </a:srgbClr>
                  </a:outerShdw>
                </a:effectLst>
                <a:latin typeface="Poor Richard" panose="02080502050505020702" pitchFamily="18" charset="0"/>
              </a:rPr>
              <a:t>Warren G. Harding - Republican – 1921-1923 </a:t>
            </a:r>
          </a:p>
        </p:txBody>
      </p:sp>
      <p:sp>
        <p:nvSpPr>
          <p:cNvPr id="4" name="TextBox 3"/>
          <p:cNvSpPr txBox="1"/>
          <p:nvPr/>
        </p:nvSpPr>
        <p:spPr>
          <a:xfrm>
            <a:off x="357808" y="1009329"/>
            <a:ext cx="6838121" cy="5262979"/>
          </a:xfrm>
          <a:prstGeom prst="rect">
            <a:avLst/>
          </a:prstGeom>
          <a:noFill/>
        </p:spPr>
        <p:txBody>
          <a:bodyPr wrap="square" rtlCol="0">
            <a:spAutoFit/>
          </a:bodyPr>
          <a:lstStyle/>
          <a:p>
            <a:r>
              <a:rPr lang="en-US" sz="2800" dirty="0">
                <a:latin typeface="Poor Richard" panose="02080502050505020702" pitchFamily="18" charset="0"/>
              </a:rPr>
              <a:t>Harding Presidency is remembered for two things:</a:t>
            </a:r>
          </a:p>
          <a:p>
            <a:r>
              <a:rPr lang="en-US" sz="2800" b="1" u="sng" dirty="0">
                <a:latin typeface="Poor Richard" panose="02080502050505020702" pitchFamily="18" charset="0"/>
              </a:rPr>
              <a:t>Corruption</a:t>
            </a:r>
            <a:r>
              <a:rPr lang="en-US" sz="2800" dirty="0">
                <a:latin typeface="Poor Richard" panose="02080502050505020702" pitchFamily="18" charset="0"/>
              </a:rPr>
              <a:t>: prohibition bribery, graft in the Veterans Administration, and the </a:t>
            </a:r>
            <a:r>
              <a:rPr lang="en-US" sz="2800" b="1" u="sng" dirty="0">
                <a:latin typeface="Poor Richard" panose="02080502050505020702" pitchFamily="18" charset="0"/>
              </a:rPr>
              <a:t>Teapot Dome scandal </a:t>
            </a:r>
          </a:p>
          <a:p>
            <a:pPr marL="457200" indent="-457200">
              <a:buFont typeface="Arial" panose="020B0604020202020204" pitchFamily="34" charset="0"/>
              <a:buChar char="•"/>
            </a:pPr>
            <a:r>
              <a:rPr lang="en-US" sz="2800" dirty="0">
                <a:latin typeface="Poor Richard" panose="02080502050505020702" pitchFamily="18" charset="0"/>
              </a:rPr>
              <a:t>T. Roosevelt set aside oil fields in Wyoming and California for the navy; </a:t>
            </a:r>
          </a:p>
          <a:p>
            <a:pPr marL="457200" indent="-457200">
              <a:buFont typeface="Arial" panose="020B0604020202020204" pitchFamily="34" charset="0"/>
              <a:buChar char="•"/>
            </a:pPr>
            <a:r>
              <a:rPr lang="en-US" sz="2800" dirty="0">
                <a:latin typeface="Poor Richard" panose="02080502050505020702" pitchFamily="18" charset="0"/>
              </a:rPr>
              <a:t>Harding’s Secretary of the Interior Albert Fall accepted </a:t>
            </a:r>
            <a:r>
              <a:rPr lang="en-US" sz="2800" b="1" u="sng" dirty="0">
                <a:latin typeface="Poor Richard" panose="02080502050505020702" pitchFamily="18" charset="0"/>
              </a:rPr>
              <a:t>$400,000 </a:t>
            </a:r>
            <a:r>
              <a:rPr lang="en-US" sz="2800" dirty="0">
                <a:latin typeface="Poor Richard" panose="02080502050505020702" pitchFamily="18" charset="0"/>
              </a:rPr>
              <a:t>to “lease” oil reserves to businesses</a:t>
            </a:r>
          </a:p>
          <a:p>
            <a:pPr marL="457200" indent="-457200">
              <a:buFont typeface="Arial" panose="020B0604020202020204" pitchFamily="34" charset="0"/>
              <a:buChar char="•"/>
            </a:pPr>
            <a:r>
              <a:rPr lang="en-US" sz="2800" dirty="0">
                <a:latin typeface="Poor Richard" panose="02080502050505020702" pitchFamily="18" charset="0"/>
              </a:rPr>
              <a:t>Treasury Secretary Andrew Mellon’s </a:t>
            </a:r>
            <a:r>
              <a:rPr lang="en-US" sz="2800" b="1" u="sng" dirty="0">
                <a:latin typeface="Poor Richard" panose="02080502050505020702" pitchFamily="18" charset="0"/>
              </a:rPr>
              <a:t>cutback on government spending</a:t>
            </a:r>
            <a:r>
              <a:rPr lang="en-US" sz="2800" dirty="0">
                <a:latin typeface="Poor Richard" panose="02080502050505020702" pitchFamily="18" charset="0"/>
              </a:rPr>
              <a:t>, increase in protective tariffs, and reduction of income taxes</a:t>
            </a:r>
          </a:p>
        </p:txBody>
      </p:sp>
      <p:pic>
        <p:nvPicPr>
          <p:cNvPr id="5" name="Picture 4"/>
          <p:cNvPicPr>
            <a:picLocks noChangeAspect="1"/>
          </p:cNvPicPr>
          <p:nvPr/>
        </p:nvPicPr>
        <p:blipFill>
          <a:blip r:embed="rId3"/>
          <a:stretch>
            <a:fillRect/>
          </a:stretch>
        </p:blipFill>
        <p:spPr>
          <a:xfrm>
            <a:off x="7032404" y="1863853"/>
            <a:ext cx="4748778" cy="3135590"/>
          </a:xfrm>
          <a:prstGeom prst="rect">
            <a:avLst/>
          </a:prstGeom>
        </p:spPr>
      </p:pic>
    </p:spTree>
    <p:extLst>
      <p:ext uri="{BB962C8B-B14F-4D97-AF65-F5344CB8AC3E}">
        <p14:creationId xmlns:p14="http://schemas.microsoft.com/office/powerpoint/2010/main" val="653800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517" y="0"/>
            <a:ext cx="12188483" cy="6858000"/>
          </a:xfrm>
          <a:prstGeom prst="rect">
            <a:avLst/>
          </a:prstGeom>
        </p:spPr>
      </p:pic>
    </p:spTree>
    <p:extLst>
      <p:ext uri="{BB962C8B-B14F-4D97-AF65-F5344CB8AC3E}">
        <p14:creationId xmlns:p14="http://schemas.microsoft.com/office/powerpoint/2010/main" val="1015557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67617" cy="6858000"/>
          </a:xfrm>
          <a:prstGeom prst="rect">
            <a:avLst/>
          </a:prstGeom>
        </p:spPr>
      </p:pic>
      <p:sp>
        <p:nvSpPr>
          <p:cNvPr id="3" name="TextBox 2"/>
          <p:cNvSpPr txBox="1"/>
          <p:nvPr/>
        </p:nvSpPr>
        <p:spPr>
          <a:xfrm>
            <a:off x="357809" y="331304"/>
            <a:ext cx="11555895" cy="523220"/>
          </a:xfrm>
          <a:prstGeom prst="rect">
            <a:avLst/>
          </a:prstGeom>
          <a:noFill/>
        </p:spPr>
        <p:txBody>
          <a:bodyPr wrap="square" rtlCol="0">
            <a:spAutoFit/>
          </a:bodyPr>
          <a:lstStyle/>
          <a:p>
            <a:pPr algn="ctr"/>
            <a:r>
              <a:rPr lang="en-US" sz="2800" b="1" dirty="0">
                <a:effectLst>
                  <a:outerShdw blurRad="38100" dist="38100" dir="2700000" algn="tl">
                    <a:srgbClr val="000000">
                      <a:alpha val="43137"/>
                    </a:srgbClr>
                  </a:outerShdw>
                </a:effectLst>
                <a:latin typeface="Poor Richard" panose="02080502050505020702" pitchFamily="18" charset="0"/>
              </a:rPr>
              <a:t>Calvin Coolidge - Republican – 1923-1929 </a:t>
            </a:r>
          </a:p>
        </p:txBody>
      </p:sp>
      <p:sp>
        <p:nvSpPr>
          <p:cNvPr id="4" name="TextBox 3"/>
          <p:cNvSpPr txBox="1"/>
          <p:nvPr/>
        </p:nvSpPr>
        <p:spPr>
          <a:xfrm>
            <a:off x="341498" y="1185828"/>
            <a:ext cx="5807511" cy="4401205"/>
          </a:xfrm>
          <a:prstGeom prst="rect">
            <a:avLst/>
          </a:prstGeom>
          <a:noFill/>
        </p:spPr>
        <p:txBody>
          <a:bodyPr wrap="square" rtlCol="0">
            <a:spAutoFit/>
          </a:bodyPr>
          <a:lstStyle/>
          <a:p>
            <a:r>
              <a:rPr lang="en-US" sz="2800" dirty="0">
                <a:latin typeface="Poor Richard" panose="02080502050505020702" pitchFamily="18" charset="0"/>
              </a:rPr>
              <a:t>Harding died in 1923 and VP Calvin Coolidge became president and won his own term in 1924:</a:t>
            </a:r>
          </a:p>
          <a:p>
            <a:pPr marL="457200" indent="-457200">
              <a:buFont typeface="Arial" panose="020B0604020202020204" pitchFamily="34" charset="0"/>
              <a:buChar char="•"/>
            </a:pPr>
            <a:r>
              <a:rPr lang="en-US" sz="2800" dirty="0">
                <a:latin typeface="Poor Richard" panose="02080502050505020702" pitchFamily="18" charset="0"/>
              </a:rPr>
              <a:t>Coolidge’s honesty and integrity was reassuring, but “</a:t>
            </a:r>
            <a:r>
              <a:rPr lang="en-US" sz="2800" b="1" u="sng" dirty="0">
                <a:latin typeface="Poor Richard" panose="02080502050505020702" pitchFamily="18" charset="0"/>
              </a:rPr>
              <a:t>Silent Cal</a:t>
            </a:r>
            <a:r>
              <a:rPr lang="en-US" sz="2800" dirty="0">
                <a:latin typeface="Poor Richard" panose="02080502050505020702" pitchFamily="18" charset="0"/>
              </a:rPr>
              <a:t>” was not much of a leader</a:t>
            </a:r>
          </a:p>
          <a:p>
            <a:pPr marL="457200" indent="-457200">
              <a:buFont typeface="Arial" panose="020B0604020202020204" pitchFamily="34" charset="0"/>
              <a:buChar char="•"/>
            </a:pPr>
            <a:r>
              <a:rPr lang="en-US" sz="2800" dirty="0">
                <a:latin typeface="Poor Richard" panose="02080502050505020702" pitchFamily="18" charset="0"/>
              </a:rPr>
              <a:t>Coolidge continued Harding’s policies of </a:t>
            </a:r>
            <a:r>
              <a:rPr lang="en-US" sz="2800" b="1" u="sng" dirty="0">
                <a:latin typeface="Poor Richard" panose="02080502050505020702" pitchFamily="18" charset="0"/>
              </a:rPr>
              <a:t>less gov’t spending</a:t>
            </a:r>
            <a:r>
              <a:rPr lang="en-US" sz="2800" dirty="0">
                <a:latin typeface="Poor Richard" panose="02080502050505020702" pitchFamily="18" charset="0"/>
              </a:rPr>
              <a:t>, lowering income taxes, and limiting Congressional legislation</a:t>
            </a:r>
          </a:p>
        </p:txBody>
      </p:sp>
      <p:pic>
        <p:nvPicPr>
          <p:cNvPr id="5" name="Picture 4"/>
          <p:cNvPicPr>
            <a:picLocks noChangeAspect="1"/>
          </p:cNvPicPr>
          <p:nvPr/>
        </p:nvPicPr>
        <p:blipFill>
          <a:blip r:embed="rId3"/>
          <a:stretch>
            <a:fillRect/>
          </a:stretch>
        </p:blipFill>
        <p:spPr>
          <a:xfrm>
            <a:off x="7153572" y="1185828"/>
            <a:ext cx="4009481" cy="5147307"/>
          </a:xfrm>
          <a:prstGeom prst="rect">
            <a:avLst/>
          </a:prstGeom>
        </p:spPr>
      </p:pic>
    </p:spTree>
    <p:extLst>
      <p:ext uri="{BB962C8B-B14F-4D97-AF65-F5344CB8AC3E}">
        <p14:creationId xmlns:p14="http://schemas.microsoft.com/office/powerpoint/2010/main" val="21439325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870</Words>
  <Application>Microsoft Office PowerPoint</Application>
  <PresentationFormat>Widescreen</PresentationFormat>
  <Paragraphs>79</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Poor Richard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Papandrea</dc:creator>
  <cp:lastModifiedBy>Eric Biagi</cp:lastModifiedBy>
  <cp:revision>15</cp:revision>
  <dcterms:created xsi:type="dcterms:W3CDTF">2017-04-17T18:37:16Z</dcterms:created>
  <dcterms:modified xsi:type="dcterms:W3CDTF">2019-03-18T11:33:03Z</dcterms:modified>
</cp:coreProperties>
</file>