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73" r:id="rId2"/>
    <p:sldId id="274" r:id="rId3"/>
    <p:sldId id="257" r:id="rId4"/>
    <p:sldId id="259" r:id="rId5"/>
    <p:sldId id="258" r:id="rId6"/>
    <p:sldId id="260" r:id="rId7"/>
    <p:sldId id="261" r:id="rId8"/>
    <p:sldId id="262" r:id="rId9"/>
    <p:sldId id="263" r:id="rId10"/>
    <p:sldId id="264" r:id="rId11"/>
    <p:sldId id="265" r:id="rId12"/>
    <p:sldId id="266" r:id="rId13"/>
    <p:sldId id="267" r:id="rId14"/>
    <p:sldId id="268"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8260C3-1BC0-4689-B270-053A7AE1B9A4}" type="datetimeFigureOut">
              <a:rPr lang="en-US" smtClean="0"/>
              <a:t>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592FE0-111C-44DF-8CEE-80299F9BADFB}" type="slidenum">
              <a:rPr lang="en-US" smtClean="0"/>
              <a:t>‹#›</a:t>
            </a:fld>
            <a:endParaRPr lang="en-US"/>
          </a:p>
        </p:txBody>
      </p:sp>
    </p:spTree>
    <p:extLst>
      <p:ext uri="{BB962C8B-B14F-4D97-AF65-F5344CB8AC3E}">
        <p14:creationId xmlns:p14="http://schemas.microsoft.com/office/powerpoint/2010/main" val="42016480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532E1F-4791-4A76-AF1A-AF6A08B5B505}"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6005B-FD09-4ED3-8D79-5AE8BEB7FC4E}" type="slidenum">
              <a:rPr lang="en-US" smtClean="0"/>
              <a:t>‹#›</a:t>
            </a:fld>
            <a:endParaRPr lang="en-US"/>
          </a:p>
        </p:txBody>
      </p:sp>
    </p:spTree>
    <p:extLst>
      <p:ext uri="{BB962C8B-B14F-4D97-AF65-F5344CB8AC3E}">
        <p14:creationId xmlns:p14="http://schemas.microsoft.com/office/powerpoint/2010/main" val="40595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32E1F-4791-4A76-AF1A-AF6A08B5B505}"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6005B-FD09-4ED3-8D79-5AE8BEB7FC4E}" type="slidenum">
              <a:rPr lang="en-US" smtClean="0"/>
              <a:t>‹#›</a:t>
            </a:fld>
            <a:endParaRPr lang="en-US"/>
          </a:p>
        </p:txBody>
      </p:sp>
    </p:spTree>
    <p:extLst>
      <p:ext uri="{BB962C8B-B14F-4D97-AF65-F5344CB8AC3E}">
        <p14:creationId xmlns:p14="http://schemas.microsoft.com/office/powerpoint/2010/main" val="73383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32E1F-4791-4A76-AF1A-AF6A08B5B505}"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6005B-FD09-4ED3-8D79-5AE8BEB7FC4E}" type="slidenum">
              <a:rPr lang="en-US" smtClean="0"/>
              <a:t>‹#›</a:t>
            </a:fld>
            <a:endParaRPr lang="en-US"/>
          </a:p>
        </p:txBody>
      </p:sp>
    </p:spTree>
    <p:extLst>
      <p:ext uri="{BB962C8B-B14F-4D97-AF65-F5344CB8AC3E}">
        <p14:creationId xmlns:p14="http://schemas.microsoft.com/office/powerpoint/2010/main" val="286663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32E1F-4791-4A76-AF1A-AF6A08B5B505}"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6005B-FD09-4ED3-8D79-5AE8BEB7FC4E}" type="slidenum">
              <a:rPr lang="en-US" smtClean="0"/>
              <a:t>‹#›</a:t>
            </a:fld>
            <a:endParaRPr lang="en-US"/>
          </a:p>
        </p:txBody>
      </p:sp>
    </p:spTree>
    <p:extLst>
      <p:ext uri="{BB962C8B-B14F-4D97-AF65-F5344CB8AC3E}">
        <p14:creationId xmlns:p14="http://schemas.microsoft.com/office/powerpoint/2010/main" val="9652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532E1F-4791-4A76-AF1A-AF6A08B5B505}"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6005B-FD09-4ED3-8D79-5AE8BEB7FC4E}" type="slidenum">
              <a:rPr lang="en-US" smtClean="0"/>
              <a:t>‹#›</a:t>
            </a:fld>
            <a:endParaRPr lang="en-US"/>
          </a:p>
        </p:txBody>
      </p:sp>
    </p:spTree>
    <p:extLst>
      <p:ext uri="{BB962C8B-B14F-4D97-AF65-F5344CB8AC3E}">
        <p14:creationId xmlns:p14="http://schemas.microsoft.com/office/powerpoint/2010/main" val="420227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532E1F-4791-4A76-AF1A-AF6A08B5B505}" type="datetimeFigureOut">
              <a:rPr lang="en-US" smtClean="0"/>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6005B-FD09-4ED3-8D79-5AE8BEB7FC4E}" type="slidenum">
              <a:rPr lang="en-US" smtClean="0"/>
              <a:t>‹#›</a:t>
            </a:fld>
            <a:endParaRPr lang="en-US"/>
          </a:p>
        </p:txBody>
      </p:sp>
    </p:spTree>
    <p:extLst>
      <p:ext uri="{BB962C8B-B14F-4D97-AF65-F5344CB8AC3E}">
        <p14:creationId xmlns:p14="http://schemas.microsoft.com/office/powerpoint/2010/main" val="128946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532E1F-4791-4A76-AF1A-AF6A08B5B505}" type="datetimeFigureOut">
              <a:rPr lang="en-US" smtClean="0"/>
              <a:t>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6005B-FD09-4ED3-8D79-5AE8BEB7FC4E}" type="slidenum">
              <a:rPr lang="en-US" smtClean="0"/>
              <a:t>‹#›</a:t>
            </a:fld>
            <a:endParaRPr lang="en-US"/>
          </a:p>
        </p:txBody>
      </p:sp>
    </p:spTree>
    <p:extLst>
      <p:ext uri="{BB962C8B-B14F-4D97-AF65-F5344CB8AC3E}">
        <p14:creationId xmlns:p14="http://schemas.microsoft.com/office/powerpoint/2010/main" val="172901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532E1F-4791-4A76-AF1A-AF6A08B5B505}" type="datetimeFigureOut">
              <a:rPr lang="en-US" smtClean="0"/>
              <a:t>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6005B-FD09-4ED3-8D79-5AE8BEB7FC4E}" type="slidenum">
              <a:rPr lang="en-US" smtClean="0"/>
              <a:t>‹#›</a:t>
            </a:fld>
            <a:endParaRPr lang="en-US"/>
          </a:p>
        </p:txBody>
      </p:sp>
    </p:spTree>
    <p:extLst>
      <p:ext uri="{BB962C8B-B14F-4D97-AF65-F5344CB8AC3E}">
        <p14:creationId xmlns:p14="http://schemas.microsoft.com/office/powerpoint/2010/main" val="274442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32E1F-4791-4A76-AF1A-AF6A08B5B505}" type="datetimeFigureOut">
              <a:rPr lang="en-US" smtClean="0"/>
              <a:t>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6005B-FD09-4ED3-8D79-5AE8BEB7FC4E}" type="slidenum">
              <a:rPr lang="en-US" smtClean="0"/>
              <a:t>‹#›</a:t>
            </a:fld>
            <a:endParaRPr lang="en-US"/>
          </a:p>
        </p:txBody>
      </p:sp>
    </p:spTree>
    <p:extLst>
      <p:ext uri="{BB962C8B-B14F-4D97-AF65-F5344CB8AC3E}">
        <p14:creationId xmlns:p14="http://schemas.microsoft.com/office/powerpoint/2010/main" val="227809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532E1F-4791-4A76-AF1A-AF6A08B5B505}" type="datetimeFigureOut">
              <a:rPr lang="en-US" smtClean="0"/>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6005B-FD09-4ED3-8D79-5AE8BEB7FC4E}" type="slidenum">
              <a:rPr lang="en-US" smtClean="0"/>
              <a:t>‹#›</a:t>
            </a:fld>
            <a:endParaRPr lang="en-US"/>
          </a:p>
        </p:txBody>
      </p:sp>
    </p:spTree>
    <p:extLst>
      <p:ext uri="{BB962C8B-B14F-4D97-AF65-F5344CB8AC3E}">
        <p14:creationId xmlns:p14="http://schemas.microsoft.com/office/powerpoint/2010/main" val="338688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532E1F-4791-4A76-AF1A-AF6A08B5B505}" type="datetimeFigureOut">
              <a:rPr lang="en-US" smtClean="0"/>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6005B-FD09-4ED3-8D79-5AE8BEB7FC4E}" type="slidenum">
              <a:rPr lang="en-US" smtClean="0"/>
              <a:t>‹#›</a:t>
            </a:fld>
            <a:endParaRPr lang="en-US"/>
          </a:p>
        </p:txBody>
      </p:sp>
    </p:spTree>
    <p:extLst>
      <p:ext uri="{BB962C8B-B14F-4D97-AF65-F5344CB8AC3E}">
        <p14:creationId xmlns:p14="http://schemas.microsoft.com/office/powerpoint/2010/main" val="57732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32E1F-4791-4A76-AF1A-AF6A08B5B505}" type="datetimeFigureOut">
              <a:rPr lang="en-US" smtClean="0"/>
              <a:t>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6005B-FD09-4ED3-8D79-5AE8BEB7FC4E}" type="slidenum">
              <a:rPr lang="en-US" smtClean="0"/>
              <a:t>‹#›</a:t>
            </a:fld>
            <a:endParaRPr lang="en-US"/>
          </a:p>
        </p:txBody>
      </p:sp>
    </p:spTree>
    <p:extLst>
      <p:ext uri="{BB962C8B-B14F-4D97-AF65-F5344CB8AC3E}">
        <p14:creationId xmlns:p14="http://schemas.microsoft.com/office/powerpoint/2010/main" val="1074086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VLM0BSqx5o"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07140" y="293417"/>
            <a:ext cx="11577711" cy="523220"/>
          </a:xfrm>
          <a:prstGeom prst="rect">
            <a:avLst/>
          </a:prstGeom>
          <a:noFill/>
        </p:spPr>
        <p:txBody>
          <a:bodyPr wrap="square" rtlCol="0">
            <a:spAutoFit/>
          </a:bodyPr>
          <a:lstStyle/>
          <a:p>
            <a:pPr algn="ctr"/>
            <a:r>
              <a:rPr lang="en-US" sz="2800" b="1" dirty="0" smtClean="0">
                <a:latin typeface="Poor Richard" panose="02080502050505020702" pitchFamily="18" charset="0"/>
              </a:rPr>
              <a:t>Howard Zinn – Chapter 9 – A People’s History of the United States</a:t>
            </a:r>
            <a:endParaRPr lang="en-US" sz="2800" b="1" dirty="0">
              <a:latin typeface="Poor Richard" panose="02080502050505020702" pitchFamily="18" charset="0"/>
            </a:endParaRPr>
          </a:p>
        </p:txBody>
      </p:sp>
      <p:sp>
        <p:nvSpPr>
          <p:cNvPr id="6" name="TextBox 5"/>
          <p:cNvSpPr txBox="1"/>
          <p:nvPr/>
        </p:nvSpPr>
        <p:spPr>
          <a:xfrm>
            <a:off x="307138" y="3007288"/>
            <a:ext cx="11577711" cy="3108543"/>
          </a:xfrm>
          <a:prstGeom prst="rect">
            <a:avLst/>
          </a:prstGeom>
          <a:noFill/>
        </p:spPr>
        <p:txBody>
          <a:bodyPr wrap="square" rtlCol="0">
            <a:spAutoFit/>
          </a:bodyPr>
          <a:lstStyle/>
          <a:p>
            <a:r>
              <a:rPr lang="en-US" sz="2800" dirty="0">
                <a:latin typeface="Poor Richard" panose="02080502050505020702" pitchFamily="18" charset="0"/>
              </a:rPr>
              <a:t>Zinn’s thesis in this </a:t>
            </a:r>
            <a:r>
              <a:rPr lang="en-US" sz="2800" dirty="0" smtClean="0">
                <a:latin typeface="Poor Richard" panose="02080502050505020702" pitchFamily="18" charset="0"/>
              </a:rPr>
              <a:t>chapter </a:t>
            </a:r>
            <a:r>
              <a:rPr lang="en-US" sz="2800" dirty="0">
                <a:latin typeface="Poor Richard" panose="02080502050505020702" pitchFamily="18" charset="0"/>
              </a:rPr>
              <a:t>is “It would take either a full-scale slave rebellion or a full-scale war to end such a deeply entrenched system. If a rebellion, it might get out of hand, and turn its ferocity beyond slavery to the most successful system of capitalist enrichment in the world. If a war, those who made the war would organize its consequences” (p.129). This statement means that in order for society to completely change its way into becoming a country without slavery, something extreme had to occur, and either way it would not be a smooth process.. </a:t>
            </a:r>
          </a:p>
        </p:txBody>
      </p:sp>
      <p:sp>
        <p:nvSpPr>
          <p:cNvPr id="2" name="Rectangle 1"/>
          <p:cNvSpPr/>
          <p:nvPr/>
        </p:nvSpPr>
        <p:spPr>
          <a:xfrm>
            <a:off x="307139" y="1311012"/>
            <a:ext cx="11577711" cy="954107"/>
          </a:xfrm>
          <a:prstGeom prst="rect">
            <a:avLst/>
          </a:prstGeom>
        </p:spPr>
        <p:txBody>
          <a:bodyPr wrap="square">
            <a:spAutoFit/>
          </a:bodyPr>
          <a:lstStyle/>
          <a:p>
            <a:r>
              <a:rPr lang="en-US" sz="2800" dirty="0" smtClean="0">
                <a:latin typeface="Poor Richard" panose="02080502050505020702" pitchFamily="18" charset="0"/>
              </a:rPr>
              <a:t>Chicago Style Citation:</a:t>
            </a:r>
          </a:p>
          <a:p>
            <a:r>
              <a:rPr lang="en-US" sz="2800" dirty="0" smtClean="0">
                <a:latin typeface="Poor Richard" panose="02080502050505020702" pitchFamily="18" charset="0"/>
              </a:rPr>
              <a:t>Zinn</a:t>
            </a:r>
            <a:r>
              <a:rPr lang="en-US" sz="2800" dirty="0">
                <a:latin typeface="Poor Richard" panose="02080502050505020702" pitchFamily="18" charset="0"/>
              </a:rPr>
              <a:t>, Howard. 1990. A </a:t>
            </a:r>
            <a:r>
              <a:rPr lang="en-US" sz="2800" dirty="0" smtClean="0">
                <a:latin typeface="Poor Richard" panose="02080502050505020702" pitchFamily="18" charset="0"/>
              </a:rPr>
              <a:t>People's History </a:t>
            </a:r>
            <a:r>
              <a:rPr lang="en-US" sz="2800" dirty="0">
                <a:latin typeface="Poor Richard" panose="02080502050505020702" pitchFamily="18" charset="0"/>
              </a:rPr>
              <a:t>of the United States. New York: Harper &amp; Row.</a:t>
            </a:r>
          </a:p>
        </p:txBody>
      </p:sp>
    </p:spTree>
    <p:extLst>
      <p:ext uri="{BB962C8B-B14F-4D97-AF65-F5344CB8AC3E}">
        <p14:creationId xmlns:p14="http://schemas.microsoft.com/office/powerpoint/2010/main" val="3037722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21624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51692" y="323557"/>
            <a:ext cx="11577711"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Johnson vs. Congress</a:t>
            </a:r>
          </a:p>
        </p:txBody>
      </p:sp>
      <p:sp>
        <p:nvSpPr>
          <p:cNvPr id="2" name="Rectangle 1"/>
          <p:cNvSpPr/>
          <p:nvPr/>
        </p:nvSpPr>
        <p:spPr>
          <a:xfrm>
            <a:off x="351691" y="1170334"/>
            <a:ext cx="11577711" cy="2246769"/>
          </a:xfrm>
          <a:prstGeom prst="rect">
            <a:avLst/>
          </a:prstGeom>
        </p:spPr>
        <p:txBody>
          <a:bodyPr wrap="square">
            <a:spAutoFit/>
          </a:bodyPr>
          <a:lstStyle/>
          <a:p>
            <a:r>
              <a:rPr lang="en-US" sz="2800" dirty="0">
                <a:latin typeface="Poor Richard" panose="02080502050505020702" pitchFamily="18" charset="0"/>
              </a:rPr>
              <a:t>E.  Johnson’s Impeachment Crisis</a:t>
            </a:r>
          </a:p>
          <a:p>
            <a:pPr marL="971550" lvl="1" indent="-514350">
              <a:buFont typeface="+mj-lt"/>
              <a:buAutoNum type="arabicPeriod"/>
            </a:pPr>
            <a:r>
              <a:rPr lang="en-US" sz="2800" dirty="0">
                <a:latin typeface="Poor Richard" panose="02080502050505020702" pitchFamily="18" charset="0"/>
              </a:rPr>
              <a:t>House overwhelmingly voted for Johnson’s </a:t>
            </a:r>
            <a:r>
              <a:rPr lang="en-US" sz="2800" b="1" u="sng" dirty="0">
                <a:effectLst>
                  <a:outerShdw blurRad="38100" dist="38100" dir="2700000" algn="tl">
                    <a:srgbClr val="000000">
                      <a:alpha val="43137"/>
                    </a:srgbClr>
                  </a:outerShdw>
                </a:effectLst>
                <a:latin typeface="Poor Richard" panose="02080502050505020702" pitchFamily="18" charset="0"/>
              </a:rPr>
              <a:t>impeachment</a:t>
            </a:r>
            <a:r>
              <a:rPr lang="en-US" sz="2800" dirty="0">
                <a:latin typeface="Poor Richard" panose="02080502050505020702" pitchFamily="18" charset="0"/>
              </a:rPr>
              <a:t> but the Senate failed to convict &amp; remove him </a:t>
            </a:r>
          </a:p>
          <a:p>
            <a:pPr marL="971550" lvl="1" indent="-514350">
              <a:buFont typeface="+mj-lt"/>
              <a:buAutoNum type="arabicPeriod"/>
            </a:pPr>
            <a:r>
              <a:rPr lang="en-US" sz="2800" dirty="0">
                <a:latin typeface="Poor Richard" panose="02080502050505020702" pitchFamily="18" charset="0"/>
              </a:rPr>
              <a:t>Johnson was saved by his “high crimes” argument &amp; Congressional fear of establishing such a </a:t>
            </a:r>
            <a:r>
              <a:rPr lang="en-US" sz="2800" b="1" u="sng" dirty="0">
                <a:effectLst>
                  <a:outerShdw blurRad="38100" dist="38100" dir="2700000" algn="tl">
                    <a:srgbClr val="000000">
                      <a:alpha val="43137"/>
                    </a:srgbClr>
                  </a:outerShdw>
                </a:effectLst>
                <a:latin typeface="Poor Richard" panose="02080502050505020702" pitchFamily="18" charset="0"/>
              </a:rPr>
              <a:t>precedent</a:t>
            </a:r>
            <a:r>
              <a:rPr lang="en-US" sz="2800" dirty="0">
                <a:latin typeface="Poor Richard" panose="02080502050505020702" pitchFamily="18" charset="0"/>
              </a:rPr>
              <a:t> </a:t>
            </a:r>
          </a:p>
        </p:txBody>
      </p:sp>
      <p:pic>
        <p:nvPicPr>
          <p:cNvPr id="3" name="Picture 2"/>
          <p:cNvPicPr>
            <a:picLocks noChangeAspect="1"/>
          </p:cNvPicPr>
          <p:nvPr/>
        </p:nvPicPr>
        <p:blipFill>
          <a:blip r:embed="rId3"/>
          <a:stretch>
            <a:fillRect/>
          </a:stretch>
        </p:blipFill>
        <p:spPr>
          <a:xfrm>
            <a:off x="2156604" y="3417103"/>
            <a:ext cx="7967884" cy="3067107"/>
          </a:xfrm>
          <a:prstGeom prst="rect">
            <a:avLst/>
          </a:prstGeom>
        </p:spPr>
      </p:pic>
    </p:spTree>
    <p:extLst>
      <p:ext uri="{BB962C8B-B14F-4D97-AF65-F5344CB8AC3E}">
        <p14:creationId xmlns:p14="http://schemas.microsoft.com/office/powerpoint/2010/main" val="28563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1971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51692" y="323557"/>
            <a:ext cx="11577711"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Reconstructing Southern Society</a:t>
            </a:r>
          </a:p>
        </p:txBody>
      </p:sp>
      <p:sp>
        <p:nvSpPr>
          <p:cNvPr id="2" name="Rectangle 1"/>
          <p:cNvSpPr/>
          <p:nvPr/>
        </p:nvSpPr>
        <p:spPr>
          <a:xfrm>
            <a:off x="351691" y="1170334"/>
            <a:ext cx="11577711" cy="4401205"/>
          </a:xfrm>
          <a:prstGeom prst="rect">
            <a:avLst/>
          </a:prstGeom>
        </p:spPr>
        <p:txBody>
          <a:bodyPr wrap="square">
            <a:spAutoFit/>
          </a:bodyPr>
          <a:lstStyle/>
          <a:p>
            <a:pPr marL="514350" indent="-514350">
              <a:buAutoNum type="alphaUcPeriod"/>
            </a:pPr>
            <a:r>
              <a:rPr lang="en-US" sz="2800" dirty="0">
                <a:latin typeface="Poor Richard" panose="02080502050505020702" pitchFamily="18" charset="0"/>
              </a:rPr>
              <a:t>Three conflicting interests existed in the South: Southern whites, freed blacks, &amp; Northern whites</a:t>
            </a:r>
          </a:p>
          <a:p>
            <a:pPr marL="514350" indent="-514350">
              <a:buAutoNum type="alphaUcPeriod"/>
            </a:pPr>
            <a:endParaRPr lang="en-US" sz="2800" dirty="0">
              <a:latin typeface="Poor Richard" panose="02080502050505020702" pitchFamily="18" charset="0"/>
            </a:endParaRPr>
          </a:p>
          <a:p>
            <a:pPr marL="514350" indent="-514350">
              <a:buAutoNum type="alphaUcPeriod"/>
            </a:pPr>
            <a:r>
              <a:rPr lang="en-US" sz="2800" dirty="0">
                <a:latin typeface="Poor Richard" panose="02080502050505020702" pitchFamily="18" charset="0"/>
              </a:rPr>
              <a:t>A </a:t>
            </a:r>
            <a:r>
              <a:rPr lang="en-US" sz="2800" b="1" u="sng" dirty="0">
                <a:effectLst>
                  <a:outerShdw blurRad="38100" dist="38100" dir="2700000" algn="tl">
                    <a:srgbClr val="000000">
                      <a:alpha val="43137"/>
                    </a:srgbClr>
                  </a:outerShdw>
                </a:effectLst>
                <a:latin typeface="Poor Richard" panose="02080502050505020702" pitchFamily="18" charset="0"/>
              </a:rPr>
              <a:t>New Slavery</a:t>
            </a:r>
            <a:r>
              <a:rPr lang="en-US" sz="2800" dirty="0">
                <a:latin typeface="Poor Richard" panose="02080502050505020702" pitchFamily="18" charset="0"/>
              </a:rPr>
              <a:t>: Sharecropping &amp; the Crop-Lien System </a:t>
            </a:r>
          </a:p>
          <a:p>
            <a:pPr marL="514350" indent="-514350">
              <a:buFont typeface="+mj-lt"/>
              <a:buAutoNum type="arabicPeriod"/>
            </a:pPr>
            <a:r>
              <a:rPr lang="en-US" sz="2800" dirty="0">
                <a:latin typeface="Poor Richard" panose="02080502050505020702" pitchFamily="18" charset="0"/>
              </a:rPr>
              <a:t>The Civil War destroyed Southern transportation, plantations, &amp; ended the Southern </a:t>
            </a:r>
            <a:r>
              <a:rPr lang="en-US" sz="2800" b="1" u="sng" dirty="0">
                <a:effectLst>
                  <a:outerShdw blurRad="38100" dist="38100" dir="2700000" algn="tl">
                    <a:srgbClr val="000000">
                      <a:alpha val="43137"/>
                    </a:srgbClr>
                  </a:outerShdw>
                </a:effectLst>
                <a:latin typeface="Poor Richard" panose="02080502050505020702" pitchFamily="18" charset="0"/>
              </a:rPr>
              <a:t>slave-labor system</a:t>
            </a:r>
          </a:p>
          <a:p>
            <a:pPr marL="514350" indent="-514350">
              <a:buFont typeface="+mj-lt"/>
              <a:buAutoNum type="arabicPeriod"/>
            </a:pPr>
            <a:r>
              <a:rPr lang="en-US" sz="2800" dirty="0">
                <a:latin typeface="Poor Richard" panose="02080502050505020702" pitchFamily="18" charset="0"/>
              </a:rPr>
              <a:t>Sharecropping allowed blacks to be free farmers but it led to </a:t>
            </a:r>
            <a:r>
              <a:rPr lang="en-US" sz="2800" b="1" u="sng" dirty="0">
                <a:effectLst>
                  <a:outerShdw blurRad="38100" dist="38100" dir="2700000" algn="tl">
                    <a:srgbClr val="000000">
                      <a:alpha val="43137"/>
                    </a:srgbClr>
                  </a:outerShdw>
                </a:effectLst>
                <a:latin typeface="Poor Richard" panose="02080502050505020702" pitchFamily="18" charset="0"/>
              </a:rPr>
              <a:t>debt and liens</a:t>
            </a:r>
            <a:r>
              <a:rPr lang="en-US" sz="2800" dirty="0">
                <a:latin typeface="Poor Richard" panose="02080502050505020702" pitchFamily="18" charset="0"/>
              </a:rPr>
              <a:t> on their future crops </a:t>
            </a:r>
          </a:p>
          <a:p>
            <a:pPr marL="514350" indent="-514350">
              <a:buFont typeface="+mj-lt"/>
              <a:buAutoNum type="arabicPeriod"/>
            </a:pPr>
            <a:r>
              <a:rPr lang="en-US" sz="2800" dirty="0">
                <a:latin typeface="Poor Richard" panose="02080502050505020702" pitchFamily="18" charset="0"/>
              </a:rPr>
              <a:t>Black codes and </a:t>
            </a:r>
            <a:r>
              <a:rPr lang="en-US" sz="2800" b="1" u="sng" dirty="0">
                <a:effectLst>
                  <a:outerShdw blurRad="38100" dist="38100" dir="2700000" algn="tl">
                    <a:srgbClr val="000000">
                      <a:alpha val="43137"/>
                    </a:srgbClr>
                  </a:outerShdw>
                </a:effectLst>
                <a:latin typeface="Poor Richard" panose="02080502050505020702" pitchFamily="18" charset="0"/>
              </a:rPr>
              <a:t>violence</a:t>
            </a:r>
            <a:r>
              <a:rPr lang="en-US" sz="2800" dirty="0">
                <a:latin typeface="Poor Richard" panose="02080502050505020702" pitchFamily="18" charset="0"/>
              </a:rPr>
              <a:t> were used to keep blacks from voting or competing against whites economically </a:t>
            </a:r>
          </a:p>
        </p:txBody>
      </p:sp>
    </p:spTree>
    <p:extLst>
      <p:ext uri="{BB962C8B-B14F-4D97-AF65-F5344CB8AC3E}">
        <p14:creationId xmlns:p14="http://schemas.microsoft.com/office/powerpoint/2010/main" val="23933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973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51692" y="323557"/>
            <a:ext cx="11577711"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Reconstructing Southern Society</a:t>
            </a:r>
          </a:p>
        </p:txBody>
      </p:sp>
      <p:sp>
        <p:nvSpPr>
          <p:cNvPr id="2" name="Rectangle 1"/>
          <p:cNvSpPr/>
          <p:nvPr/>
        </p:nvSpPr>
        <p:spPr>
          <a:xfrm>
            <a:off x="351692" y="1170334"/>
            <a:ext cx="6682154" cy="3108543"/>
          </a:xfrm>
          <a:prstGeom prst="rect">
            <a:avLst/>
          </a:prstGeom>
        </p:spPr>
        <p:txBody>
          <a:bodyPr wrap="square">
            <a:spAutoFit/>
          </a:bodyPr>
          <a:lstStyle/>
          <a:p>
            <a:r>
              <a:rPr lang="en-US" sz="2800" dirty="0">
                <a:latin typeface="Poor Richard" panose="02080502050505020702" pitchFamily="18" charset="0"/>
              </a:rPr>
              <a:t>C.  Republican Rule in the South</a:t>
            </a:r>
          </a:p>
          <a:p>
            <a:pPr marL="514350" indent="-514350">
              <a:buAutoNum type="arabicPeriod"/>
            </a:pPr>
            <a:r>
              <a:rPr lang="en-US" sz="2800" dirty="0">
                <a:latin typeface="Poor Richard" panose="02080502050505020702" pitchFamily="18" charset="0"/>
              </a:rPr>
              <a:t>The Southern Republican Party was formed in 1867 of </a:t>
            </a:r>
            <a:r>
              <a:rPr lang="en-US" sz="2800" b="1" u="sng" dirty="0">
                <a:effectLst>
                  <a:outerShdw blurRad="38100" dist="38100" dir="2700000" algn="tl">
                    <a:srgbClr val="000000">
                      <a:alpha val="43137"/>
                    </a:srgbClr>
                  </a:outerShdw>
                </a:effectLst>
                <a:latin typeface="Poor Richard" panose="02080502050505020702" pitchFamily="18" charset="0"/>
              </a:rPr>
              <a:t>carpetbaggers</a:t>
            </a:r>
            <a:r>
              <a:rPr lang="en-US" sz="2800" dirty="0">
                <a:latin typeface="Poor Richard" panose="02080502050505020702" pitchFamily="18" charset="0"/>
              </a:rPr>
              <a:t>, scalawags, poor whites, &amp; blacks</a:t>
            </a:r>
          </a:p>
          <a:p>
            <a:pPr marL="514350" indent="-514350">
              <a:buAutoNum type="arabicPeriod"/>
            </a:pPr>
            <a:r>
              <a:rPr lang="en-US" sz="2800" dirty="0">
                <a:latin typeface="Poor Richard" panose="02080502050505020702" pitchFamily="18" charset="0"/>
              </a:rPr>
              <a:t>Many blacks were elected to Southern state governments and as </a:t>
            </a:r>
            <a:r>
              <a:rPr lang="en-US" sz="2800" b="1" u="sng" dirty="0">
                <a:effectLst>
                  <a:outerShdw blurRad="38100" dist="38100" dir="2700000" algn="tl">
                    <a:srgbClr val="000000">
                      <a:alpha val="43137"/>
                    </a:srgbClr>
                  </a:outerShdw>
                </a:effectLst>
                <a:latin typeface="Poor Richard" panose="02080502050505020702" pitchFamily="18" charset="0"/>
              </a:rPr>
              <a:t>Congressmen</a:t>
            </a:r>
            <a:r>
              <a:rPr lang="en-US" sz="2800" dirty="0">
                <a:latin typeface="Poor Richard" panose="02080502050505020702" pitchFamily="18" charset="0"/>
              </a:rPr>
              <a:t> in the national government</a:t>
            </a:r>
          </a:p>
        </p:txBody>
      </p:sp>
      <p:pic>
        <p:nvPicPr>
          <p:cNvPr id="3" name="Picture 2"/>
          <p:cNvPicPr>
            <a:picLocks noChangeAspect="1"/>
          </p:cNvPicPr>
          <p:nvPr/>
        </p:nvPicPr>
        <p:blipFill>
          <a:blip r:embed="rId3"/>
          <a:stretch>
            <a:fillRect/>
          </a:stretch>
        </p:blipFill>
        <p:spPr>
          <a:xfrm>
            <a:off x="7345532" y="1170334"/>
            <a:ext cx="4063365" cy="3124588"/>
          </a:xfrm>
          <a:prstGeom prst="rect">
            <a:avLst/>
          </a:prstGeom>
        </p:spPr>
      </p:pic>
    </p:spTree>
    <p:extLst>
      <p:ext uri="{BB962C8B-B14F-4D97-AF65-F5344CB8AC3E}">
        <p14:creationId xmlns:p14="http://schemas.microsoft.com/office/powerpoint/2010/main" val="1931156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51692" y="323557"/>
            <a:ext cx="11577711"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Reconstructing Southern Society</a:t>
            </a:r>
          </a:p>
        </p:txBody>
      </p:sp>
      <p:sp>
        <p:nvSpPr>
          <p:cNvPr id="2" name="Rectangle 1"/>
          <p:cNvSpPr/>
          <p:nvPr/>
        </p:nvSpPr>
        <p:spPr>
          <a:xfrm>
            <a:off x="351691" y="1170334"/>
            <a:ext cx="5767755" cy="2677656"/>
          </a:xfrm>
          <a:prstGeom prst="rect">
            <a:avLst/>
          </a:prstGeom>
        </p:spPr>
        <p:txBody>
          <a:bodyPr wrap="square">
            <a:spAutoFit/>
          </a:bodyPr>
          <a:lstStyle/>
          <a:p>
            <a:r>
              <a:rPr lang="en-US" sz="2800" dirty="0">
                <a:latin typeface="Poor Richard" panose="02080502050505020702" pitchFamily="18" charset="0"/>
              </a:rPr>
              <a:t>D.  Gaining Rights for Blacks </a:t>
            </a:r>
          </a:p>
          <a:p>
            <a:pPr marL="514350" indent="-514350">
              <a:buFont typeface="+mj-lt"/>
              <a:buAutoNum type="arabicPeriod"/>
            </a:pPr>
            <a:r>
              <a:rPr lang="en-US" sz="2800" dirty="0">
                <a:latin typeface="Poor Richard" panose="02080502050505020702" pitchFamily="18" charset="0"/>
              </a:rPr>
              <a:t>The </a:t>
            </a:r>
            <a:r>
              <a:rPr lang="en-US" sz="2800" b="1" u="sng" dirty="0">
                <a:effectLst>
                  <a:outerShdw blurRad="38100" dist="38100" dir="2700000" algn="tl">
                    <a:srgbClr val="000000">
                      <a:alpha val="43137"/>
                    </a:srgbClr>
                  </a:outerShdw>
                </a:effectLst>
                <a:latin typeface="Poor Richard" panose="02080502050505020702" pitchFamily="18" charset="0"/>
              </a:rPr>
              <a:t>15</a:t>
            </a:r>
            <a:r>
              <a:rPr lang="en-US" sz="2800" b="1" u="sng" baseline="30000" dirty="0">
                <a:effectLst>
                  <a:outerShdw blurRad="38100" dist="38100" dir="2700000" algn="tl">
                    <a:srgbClr val="000000">
                      <a:alpha val="43137"/>
                    </a:srgbClr>
                  </a:outerShdw>
                </a:effectLst>
                <a:latin typeface="Poor Richard" panose="02080502050505020702" pitchFamily="18" charset="0"/>
              </a:rPr>
              <a:t>th</a:t>
            </a:r>
            <a:r>
              <a:rPr lang="en-US" sz="2800" b="1" u="sng" dirty="0">
                <a:effectLst>
                  <a:outerShdw blurRad="38100" dist="38100" dir="2700000" algn="tl">
                    <a:srgbClr val="000000">
                      <a:alpha val="43137"/>
                    </a:srgbClr>
                  </a:outerShdw>
                </a:effectLst>
                <a:latin typeface="Poor Richard" panose="02080502050505020702" pitchFamily="18" charset="0"/>
              </a:rPr>
              <a:t> Amendment</a:t>
            </a:r>
            <a:r>
              <a:rPr lang="en-US" sz="2800" dirty="0">
                <a:latin typeface="Poor Richard" panose="02080502050505020702" pitchFamily="18" charset="0"/>
              </a:rPr>
              <a:t> was passed in 1870 to protect voting rights for all Americans regardless of race or color </a:t>
            </a:r>
          </a:p>
          <a:p>
            <a:pPr marL="514350" indent="-514350">
              <a:buFont typeface="+mj-lt"/>
              <a:buAutoNum type="arabicPeriod"/>
            </a:pPr>
            <a:r>
              <a:rPr lang="en-US" sz="2800" dirty="0">
                <a:latin typeface="Poor Richard" panose="02080502050505020702" pitchFamily="18" charset="0"/>
              </a:rPr>
              <a:t>Blacks used the law to protect </a:t>
            </a:r>
            <a:r>
              <a:rPr lang="en-US" sz="2800" b="1" u="sng" dirty="0">
                <a:effectLst>
                  <a:outerShdw blurRad="38100" dist="38100" dir="2700000" algn="tl">
                    <a:srgbClr val="000000">
                      <a:alpha val="43137"/>
                    </a:srgbClr>
                  </a:outerShdw>
                </a:effectLst>
                <a:latin typeface="Poor Richard" panose="02080502050505020702" pitchFamily="18" charset="0"/>
              </a:rPr>
              <a:t>marriages</a:t>
            </a:r>
            <a:r>
              <a:rPr lang="en-US" sz="2800" dirty="0">
                <a:latin typeface="Poor Richard" panose="02080502050505020702" pitchFamily="18" charset="0"/>
              </a:rPr>
              <a:t> and gain an </a:t>
            </a:r>
            <a:r>
              <a:rPr lang="en-US" sz="2800" b="1" u="sng" dirty="0">
                <a:effectLst>
                  <a:outerShdw blurRad="38100" dist="38100" dir="2700000" algn="tl">
                    <a:srgbClr val="000000">
                      <a:alpha val="43137"/>
                    </a:srgbClr>
                  </a:outerShdw>
                </a:effectLst>
                <a:latin typeface="Poor Richard" panose="02080502050505020702" pitchFamily="18" charset="0"/>
              </a:rPr>
              <a:t>education</a:t>
            </a:r>
          </a:p>
        </p:txBody>
      </p:sp>
      <p:pic>
        <p:nvPicPr>
          <p:cNvPr id="6" name="Picture 5"/>
          <p:cNvPicPr>
            <a:picLocks noChangeAspect="1"/>
          </p:cNvPicPr>
          <p:nvPr/>
        </p:nvPicPr>
        <p:blipFill>
          <a:blip r:embed="rId3"/>
          <a:stretch>
            <a:fillRect/>
          </a:stretch>
        </p:blipFill>
        <p:spPr>
          <a:xfrm>
            <a:off x="7223466" y="1026941"/>
            <a:ext cx="4584309" cy="5401994"/>
          </a:xfrm>
          <a:prstGeom prst="rect">
            <a:avLst/>
          </a:prstGeom>
        </p:spPr>
      </p:pic>
    </p:spTree>
    <p:extLst>
      <p:ext uri="{BB962C8B-B14F-4D97-AF65-F5344CB8AC3E}">
        <p14:creationId xmlns:p14="http://schemas.microsoft.com/office/powerpoint/2010/main" val="2451862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51692" y="323557"/>
            <a:ext cx="11577711"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Apply your knowledge</a:t>
            </a:r>
          </a:p>
        </p:txBody>
      </p:sp>
      <p:sp>
        <p:nvSpPr>
          <p:cNvPr id="2" name="Rectangle 1"/>
          <p:cNvSpPr/>
          <p:nvPr/>
        </p:nvSpPr>
        <p:spPr>
          <a:xfrm>
            <a:off x="351691" y="1170334"/>
            <a:ext cx="11577712" cy="954107"/>
          </a:xfrm>
          <a:prstGeom prst="rect">
            <a:avLst/>
          </a:prstGeom>
        </p:spPr>
        <p:txBody>
          <a:bodyPr wrap="square">
            <a:spAutoFit/>
          </a:bodyPr>
          <a:lstStyle/>
          <a:p>
            <a:pPr algn="ctr"/>
            <a:r>
              <a:rPr lang="en-US" sz="2800" dirty="0">
                <a:latin typeface="Poor Richard" panose="02080502050505020702" pitchFamily="18" charset="0"/>
              </a:rPr>
              <a:t>Why is reconstructing the nation following the Civil War such a difficult task? Explain!</a:t>
            </a:r>
            <a:endParaRPr lang="en-US" sz="2800" b="1" u="sng" dirty="0">
              <a:effectLst>
                <a:outerShdw blurRad="38100" dist="38100" dir="2700000" algn="tl">
                  <a:srgbClr val="000000">
                    <a:alpha val="43137"/>
                  </a:srgbClr>
                </a:outerShdw>
              </a:effectLst>
              <a:latin typeface="Poor Richard" panose="02080502050505020702" pitchFamily="18" charset="0"/>
            </a:endParaRPr>
          </a:p>
        </p:txBody>
      </p:sp>
    </p:spTree>
    <p:extLst>
      <p:ext uri="{BB962C8B-B14F-4D97-AF65-F5344CB8AC3E}">
        <p14:creationId xmlns:p14="http://schemas.microsoft.com/office/powerpoint/2010/main" val="241824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5529177"/>
              </p:ext>
            </p:extLst>
          </p:nvPr>
        </p:nvGraphicFramePr>
        <p:xfrm>
          <a:off x="0" y="0"/>
          <a:ext cx="12192000" cy="6857998"/>
        </p:xfrm>
        <a:graphic>
          <a:graphicData uri="http://schemas.openxmlformats.org/drawingml/2006/table">
            <a:tbl>
              <a:tblPr/>
              <a:tblGrid>
                <a:gridCol w="2983541">
                  <a:extLst>
                    <a:ext uri="{9D8B030D-6E8A-4147-A177-3AD203B41FA5}">
                      <a16:colId xmlns:a16="http://schemas.microsoft.com/office/drawing/2014/main" val="883850197"/>
                    </a:ext>
                  </a:extLst>
                </a:gridCol>
                <a:gridCol w="3112459">
                  <a:extLst>
                    <a:ext uri="{9D8B030D-6E8A-4147-A177-3AD203B41FA5}">
                      <a16:colId xmlns:a16="http://schemas.microsoft.com/office/drawing/2014/main" val="2379820743"/>
                    </a:ext>
                  </a:extLst>
                </a:gridCol>
                <a:gridCol w="3038789">
                  <a:extLst>
                    <a:ext uri="{9D8B030D-6E8A-4147-A177-3AD203B41FA5}">
                      <a16:colId xmlns:a16="http://schemas.microsoft.com/office/drawing/2014/main" val="224770121"/>
                    </a:ext>
                  </a:extLst>
                </a:gridCol>
                <a:gridCol w="3057211">
                  <a:extLst>
                    <a:ext uri="{9D8B030D-6E8A-4147-A177-3AD203B41FA5}">
                      <a16:colId xmlns:a16="http://schemas.microsoft.com/office/drawing/2014/main" val="3043145623"/>
                    </a:ext>
                  </a:extLst>
                </a:gridCol>
              </a:tblGrid>
              <a:tr h="260019">
                <a:tc>
                  <a:txBody>
                    <a:bodyPr/>
                    <a:lstStyle/>
                    <a:p>
                      <a:pPr algn="l" fontAlgn="t"/>
                      <a:r>
                        <a:rPr lang="en-US" sz="1600" b="1">
                          <a:effectLst/>
                        </a:rPr>
                        <a:t>Political</a:t>
                      </a:r>
                      <a:endParaRPr lang="en-US" sz="1600">
                        <a:effectLst/>
                      </a:endParaRP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FD5E3"/>
                    </a:solidFill>
                  </a:tcPr>
                </a:tc>
                <a:tc>
                  <a:txBody>
                    <a:bodyPr/>
                    <a:lstStyle/>
                    <a:p>
                      <a:pPr algn="l" fontAlgn="t"/>
                      <a:r>
                        <a:rPr lang="en-US" sz="1600" b="1">
                          <a:effectLst/>
                        </a:rPr>
                        <a:t>Economic</a:t>
                      </a:r>
                      <a:endParaRPr lang="en-US" sz="1600">
                        <a:effectLst/>
                      </a:endParaRP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FD5E3"/>
                    </a:solidFill>
                  </a:tcPr>
                </a:tc>
                <a:tc>
                  <a:txBody>
                    <a:bodyPr/>
                    <a:lstStyle/>
                    <a:p>
                      <a:pPr algn="l" fontAlgn="t"/>
                      <a:r>
                        <a:rPr lang="en-US" sz="1600" b="1">
                          <a:effectLst/>
                        </a:rPr>
                        <a:t>Social</a:t>
                      </a:r>
                      <a:endParaRPr lang="en-US" sz="1600">
                        <a:effectLst/>
                      </a:endParaRP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FD5E3"/>
                    </a:solidFill>
                  </a:tcPr>
                </a:tc>
                <a:tc>
                  <a:txBody>
                    <a:bodyPr/>
                    <a:lstStyle/>
                    <a:p>
                      <a:pPr algn="l" fontAlgn="t"/>
                      <a:r>
                        <a:rPr lang="en-US" sz="1600" b="1">
                          <a:effectLst/>
                        </a:rPr>
                        <a:t>Other</a:t>
                      </a:r>
                      <a:endParaRPr lang="en-US" sz="1600">
                        <a:effectLst/>
                      </a:endParaRP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FD5E3"/>
                    </a:solidFill>
                  </a:tcPr>
                </a:tc>
                <a:extLst>
                  <a:ext uri="{0D108BD9-81ED-4DB2-BD59-A6C34878D82A}">
                    <a16:rowId xmlns:a16="http://schemas.microsoft.com/office/drawing/2014/main" val="2292585761"/>
                  </a:ext>
                </a:extLst>
              </a:tr>
              <a:tr h="1137583">
                <a:tc>
                  <a:txBody>
                    <a:bodyPr/>
                    <a:lstStyle/>
                    <a:p>
                      <a:pPr algn="l" fontAlgn="t"/>
                      <a:r>
                        <a:rPr lang="en-US" sz="1400" dirty="0">
                          <a:effectLst/>
                        </a:rPr>
                        <a:t>Fugitive Slave Act (of 1850) allowed plantation owners to reclaim slaves accused of escaping</a:t>
                      </a:r>
                    </a:p>
                    <a:p>
                      <a:pPr algn="l" fontAlgn="t"/>
                      <a:r>
                        <a:rPr lang="en-US" sz="1400" dirty="0">
                          <a:effectLst/>
                        </a:rPr>
                        <a:t> </a:t>
                      </a:r>
                      <a:r>
                        <a:rPr lang="en-US" sz="1400" b="1" dirty="0">
                          <a:effectLst/>
                        </a:rPr>
                        <a:t> </a:t>
                      </a:r>
                      <a:endParaRPr lang="en-US" sz="1400" dirty="0">
                        <a:effectLst/>
                      </a:endParaRP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1400" dirty="0" smtClean="0">
                          <a:effectLst/>
                        </a:rPr>
                        <a:t>Rise </a:t>
                      </a:r>
                      <a:r>
                        <a:rPr lang="en-US" sz="1400" dirty="0">
                          <a:effectLst/>
                        </a:rPr>
                        <a:t>in tobacco and cotton production caused a major influx in slave population</a:t>
                      </a:r>
                    </a:p>
                    <a:p>
                      <a:pPr algn="l" fontAlgn="t"/>
                      <a:r>
                        <a:rPr lang="en-US" sz="1400" dirty="0">
                          <a:effectLst/>
                        </a:rPr>
                        <a:t> </a:t>
                      </a:r>
                    </a:p>
                    <a:p>
                      <a:pPr algn="l" fontAlgn="t"/>
                      <a:r>
                        <a:rPr lang="en-US" sz="1400" dirty="0">
                          <a:effectLst/>
                        </a:rPr>
                        <a:t>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1400" dirty="0">
                          <a:effectLst/>
                        </a:rPr>
                        <a:t>Danced and sang not because they were happy, but to preserve their heritage and keep moral</a:t>
                      </a:r>
                    </a:p>
                    <a:p>
                      <a:pPr algn="l" fontAlgn="t"/>
                      <a:r>
                        <a:rPr lang="en-US" sz="1400" dirty="0">
                          <a:effectLst/>
                        </a:rPr>
                        <a:t>  </a:t>
                      </a:r>
                    </a:p>
                    <a:p>
                      <a:pPr algn="l" fontAlgn="t"/>
                      <a:r>
                        <a:rPr lang="en-US" sz="1400" dirty="0">
                          <a:effectLst/>
                        </a:rPr>
                        <a:t>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1400" dirty="0">
                          <a:effectLst/>
                        </a:rPr>
                        <a:t>Certain plantation owners would change methods of punishment and would, at times, randomly punish slaves because they believe it established authority</a:t>
                      </a:r>
                    </a:p>
                    <a:p>
                      <a:pPr algn="l" fontAlgn="t"/>
                      <a:r>
                        <a:rPr lang="en-US" sz="1400" dirty="0">
                          <a:effectLst/>
                        </a:rPr>
                        <a:t>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814730499"/>
                  </a:ext>
                </a:extLst>
              </a:tr>
              <a:tr h="910066">
                <a:tc>
                  <a:txBody>
                    <a:bodyPr/>
                    <a:lstStyle/>
                    <a:p>
                      <a:pPr algn="l" fontAlgn="t"/>
                      <a:r>
                        <a:rPr lang="en-US" sz="1400">
                          <a:effectLst/>
                        </a:rPr>
                        <a:t>Courts and laws were manipulated in order to further oppress slaves</a:t>
                      </a:r>
                    </a:p>
                    <a:p>
                      <a:pPr algn="l" fontAlgn="t"/>
                      <a:r>
                        <a:rPr lang="en-US" sz="1400" b="1">
                          <a:effectLst/>
                        </a:rPr>
                        <a:t> </a:t>
                      </a:r>
                      <a:endParaRPr lang="en-US" sz="1400">
                        <a:effectLst/>
                      </a:endParaRP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3"/>
                    </a:solidFill>
                  </a:tcPr>
                </a:tc>
                <a:tc>
                  <a:txBody>
                    <a:bodyPr/>
                    <a:lstStyle/>
                    <a:p>
                      <a:pPr algn="l" fontAlgn="t"/>
                      <a:r>
                        <a:rPr lang="en-US" sz="1400">
                          <a:effectLst/>
                        </a:rPr>
                        <a:t>Popular Sovereignty- self ruling state (specifically pertaining to slavery)</a:t>
                      </a:r>
                    </a:p>
                    <a:p>
                      <a:pPr algn="l" fontAlgn="t"/>
                      <a:r>
                        <a:rPr lang="en-US" sz="1400">
                          <a:effectLst/>
                        </a:rPr>
                        <a:t>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3"/>
                    </a:solidFill>
                  </a:tcPr>
                </a:tc>
                <a:tc>
                  <a:txBody>
                    <a:bodyPr/>
                    <a:lstStyle/>
                    <a:p>
                      <a:pPr algn="l" fontAlgn="t"/>
                      <a:r>
                        <a:rPr lang="en-US" sz="1400" dirty="0">
                          <a:effectLst/>
                        </a:rPr>
                        <a:t>As the situation progressed, slaves realized they could not rely on anyone else other then themselves to initiate, or follow through on a </a:t>
                      </a:r>
                      <a:r>
                        <a:rPr lang="en-US" sz="1400" dirty="0" smtClean="0">
                          <a:effectLst/>
                        </a:rPr>
                        <a:t>rebellion</a:t>
                      </a:r>
                      <a:endParaRPr lang="en-US" sz="1400" dirty="0">
                        <a:effectLst/>
                      </a:endParaRP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3"/>
                    </a:solidFill>
                  </a:tcPr>
                </a:tc>
                <a:tc>
                  <a:txBody>
                    <a:bodyPr/>
                    <a:lstStyle/>
                    <a:p>
                      <a:pPr algn="l" fontAlgn="t"/>
                      <a:r>
                        <a:rPr lang="en-US" sz="1400" dirty="0">
                          <a:effectLst/>
                        </a:rPr>
                        <a:t>Religion (specifically Christianity) was used effectively to further oppress blacks</a:t>
                      </a:r>
                    </a:p>
                    <a:p>
                      <a:pPr algn="l" fontAlgn="t"/>
                      <a:r>
                        <a:rPr lang="en-US" sz="1400" dirty="0">
                          <a:effectLst/>
                        </a:rPr>
                        <a:t>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3"/>
                    </a:solidFill>
                  </a:tcPr>
                </a:tc>
                <a:extLst>
                  <a:ext uri="{0D108BD9-81ED-4DB2-BD59-A6C34878D82A}">
                    <a16:rowId xmlns:a16="http://schemas.microsoft.com/office/drawing/2014/main" val="1244618459"/>
                  </a:ext>
                </a:extLst>
              </a:tr>
              <a:tr h="910066">
                <a:tc>
                  <a:txBody>
                    <a:bodyPr/>
                    <a:lstStyle/>
                    <a:p>
                      <a:pPr algn="l" fontAlgn="t"/>
                      <a:r>
                        <a:rPr lang="en-US" sz="1400">
                          <a:solidFill>
                            <a:srgbClr val="000000"/>
                          </a:solidFill>
                          <a:effectLst/>
                        </a:rPr>
                        <a:t>Lincoln combined perfectly the needs of business, the political ambition of the new Republican party, and the rhetoric of humanitarianism. (Also Social)</a:t>
                      </a:r>
                      <a:endParaRPr lang="en-US" sz="1400">
                        <a:effectLst/>
                      </a:endParaRP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1400">
                          <a:effectLst/>
                        </a:rPr>
                        <a:t>Fugitive Slave Act- the government said that they would give a reward for anyone who turned in a “fugitive slave”</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1400">
                          <a:effectLst/>
                        </a:rPr>
                        <a:t>Slavery posed a national guilt, rather than just a guilt felt in the south</a:t>
                      </a:r>
                    </a:p>
                    <a:p>
                      <a:pPr algn="l" fontAlgn="t"/>
                      <a:r>
                        <a:rPr lang="en-US" sz="1400">
                          <a:effectLst/>
                        </a:rPr>
                        <a:t>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1400">
                          <a:effectLst/>
                        </a:rPr>
                        <a:t>Slave importation was banned in 1808, yet people continued to import slaves illegally</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25952861"/>
                  </a:ext>
                </a:extLst>
              </a:tr>
              <a:tr h="910066">
                <a:tc>
                  <a:txBody>
                    <a:bodyPr/>
                    <a:lstStyle/>
                    <a:p>
                      <a:pPr algn="l" fontAlgn="t"/>
                      <a:r>
                        <a:rPr lang="en-US" sz="1400">
                          <a:solidFill>
                            <a:srgbClr val="000000"/>
                          </a:solidFill>
                          <a:effectLst/>
                        </a:rPr>
                        <a:t>The Constitution had clauses which were able to be stretched and worked due to the vagueness of the wording (The Elastic Clause)</a:t>
                      </a:r>
                      <a:endParaRPr lang="en-US" sz="1400">
                        <a:effectLst/>
                      </a:endParaRP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3"/>
                    </a:solidFill>
                  </a:tcPr>
                </a:tc>
                <a:tc>
                  <a:txBody>
                    <a:bodyPr/>
                    <a:lstStyle/>
                    <a:p>
                      <a:pPr algn="l" fontAlgn="t"/>
                      <a:r>
                        <a:rPr lang="en-US" sz="1400" dirty="0">
                          <a:effectLst/>
                        </a:rPr>
                        <a:t>Louisiana Purchase-introduces a ton of new states which need to be declared slave states or non-slave states</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3"/>
                    </a:solidFill>
                  </a:tcPr>
                </a:tc>
                <a:tc>
                  <a:txBody>
                    <a:bodyPr/>
                    <a:lstStyle/>
                    <a:p>
                      <a:pPr algn="l" fontAlgn="t"/>
                      <a:r>
                        <a:rPr lang="en-US" sz="1400">
                          <a:effectLst/>
                        </a:rPr>
                        <a:t>Popular Sovereignty- self ruling state (specifically pertaining to slavery)</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3"/>
                    </a:solidFill>
                  </a:tcPr>
                </a:tc>
                <a:tc>
                  <a:txBody>
                    <a:bodyPr/>
                    <a:lstStyle/>
                    <a:p>
                      <a:pPr algn="l" fontAlgn="t"/>
                      <a:r>
                        <a:rPr lang="en-US" sz="1400">
                          <a:effectLst/>
                        </a:rPr>
                        <a:t> Slave owners had believed that if they had given slaves Christianity, that they would be more obedient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3"/>
                    </a:solidFill>
                  </a:tcPr>
                </a:tc>
                <a:extLst>
                  <a:ext uri="{0D108BD9-81ED-4DB2-BD59-A6C34878D82A}">
                    <a16:rowId xmlns:a16="http://schemas.microsoft.com/office/drawing/2014/main" val="458573995"/>
                  </a:ext>
                </a:extLst>
              </a:tr>
              <a:tr h="910066">
                <a:tc>
                  <a:txBody>
                    <a:bodyPr/>
                    <a:lstStyle/>
                    <a:p>
                      <a:pPr algn="l" fontAlgn="t"/>
                      <a:r>
                        <a:rPr lang="en-US" sz="1400" b="1">
                          <a:effectLst/>
                        </a:rPr>
                        <a:t> </a:t>
                      </a:r>
                      <a:r>
                        <a:rPr lang="en-US" sz="1400">
                          <a:effectLst/>
                        </a:rPr>
                        <a:t>Lincoln ends slavery-prior to that he revoked the Fugitive Slave Act.</a:t>
                      </a:r>
                    </a:p>
                    <a:p>
                      <a:pPr algn="l" fontAlgn="t"/>
                      <a:r>
                        <a:rPr lang="en-US" sz="1400">
                          <a:effectLst/>
                        </a:rPr>
                        <a:t>abolishonist vs. pro-slavery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1400" dirty="0" smtClean="0">
                          <a:effectLst/>
                        </a:rPr>
                        <a:t>$</a:t>
                      </a:r>
                      <a:r>
                        <a:rPr lang="en-US" sz="1400" dirty="0">
                          <a:effectLst/>
                        </a:rPr>
                        <a:t>12-15/slave/year</a:t>
                      </a:r>
                    </a:p>
                    <a:p>
                      <a:pPr algn="l" fontAlgn="t"/>
                      <a:r>
                        <a:rPr lang="en-US" sz="1400" dirty="0">
                          <a:effectLst/>
                        </a:rPr>
                        <a:t>$250 k on punishment</a:t>
                      </a:r>
                    </a:p>
                    <a:p>
                      <a:pPr algn="l" fontAlgn="t"/>
                      <a:r>
                        <a:rPr lang="en-US" sz="1400" dirty="0">
                          <a:effectLst/>
                        </a:rPr>
                        <a:t>$5.898 million spent to punish rebelling slaves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1400" dirty="0">
                          <a:effectLst/>
                        </a:rPr>
                        <a:t>Fugitive Slave Act- This effected blacks radically because even blacks who had never been slaves were being turned in as fugitives</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1400" dirty="0">
                          <a:effectLst/>
                        </a:rPr>
                        <a:t> Virginia Standing Army-Virginia created a military of over one hundred thousand </a:t>
                      </a:r>
                      <a:r>
                        <a:rPr lang="en-US" sz="1400" dirty="0" smtClean="0">
                          <a:effectLst/>
                        </a:rPr>
                        <a:t>soldiers </a:t>
                      </a:r>
                      <a:r>
                        <a:rPr lang="en-US" sz="1400" dirty="0">
                          <a:effectLst/>
                        </a:rPr>
                        <a:t>in order to avoid any turmoil</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611560922"/>
                  </a:ext>
                </a:extLst>
              </a:tr>
              <a:tr h="910066">
                <a:tc>
                  <a:txBody>
                    <a:bodyPr/>
                    <a:lstStyle/>
                    <a:p>
                      <a:pPr algn="l" fontAlgn="t"/>
                      <a:r>
                        <a:rPr lang="en-US" sz="1400" b="1">
                          <a:effectLst/>
                        </a:rPr>
                        <a:t> </a:t>
                      </a:r>
                      <a:endParaRPr lang="en-US" sz="1400">
                        <a:effectLst/>
                      </a:endParaRP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3"/>
                    </a:solidFill>
                  </a:tcPr>
                </a:tc>
                <a:tc>
                  <a:txBody>
                    <a:bodyPr/>
                    <a:lstStyle/>
                    <a:p>
                      <a:pPr algn="l" fontAlgn="t"/>
                      <a:r>
                        <a:rPr lang="en-US" sz="1400" dirty="0">
                          <a:effectLst/>
                        </a:rPr>
                        <a:t>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3"/>
                    </a:solidFill>
                  </a:tcPr>
                </a:tc>
                <a:tc>
                  <a:txBody>
                    <a:bodyPr/>
                    <a:lstStyle/>
                    <a:p>
                      <a:pPr algn="l" fontAlgn="t"/>
                      <a:r>
                        <a:rPr lang="en-US" sz="1400" dirty="0">
                          <a:effectLst/>
                        </a:rPr>
                        <a:t> John Brown and Nat Turner- both very religious people who considered their acts messiah-</a:t>
                      </a:r>
                      <a:r>
                        <a:rPr lang="en-US" sz="1400" dirty="0" err="1">
                          <a:effectLst/>
                        </a:rPr>
                        <a:t>esque</a:t>
                      </a:r>
                      <a:endParaRPr lang="en-US" sz="1400" dirty="0">
                        <a:effectLst/>
                      </a:endParaRP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3"/>
                    </a:solidFill>
                  </a:tcPr>
                </a:tc>
                <a:tc>
                  <a:txBody>
                    <a:bodyPr/>
                    <a:lstStyle/>
                    <a:p>
                      <a:pPr algn="l" fontAlgn="t"/>
                      <a:r>
                        <a:rPr lang="en-US" sz="1400">
                          <a:effectLst/>
                        </a:rPr>
                        <a:t> The Second Awakening- Christianity had a renaissance in which the church became more chill in order to reach out to a wider majority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3"/>
                    </a:solidFill>
                  </a:tcPr>
                </a:tc>
                <a:extLst>
                  <a:ext uri="{0D108BD9-81ED-4DB2-BD59-A6C34878D82A}">
                    <a16:rowId xmlns:a16="http://schemas.microsoft.com/office/drawing/2014/main" val="3867734727"/>
                  </a:ext>
                </a:extLst>
              </a:tr>
              <a:tr h="910066">
                <a:tc>
                  <a:txBody>
                    <a:bodyPr/>
                    <a:lstStyle/>
                    <a:p>
                      <a:pPr algn="l" fontAlgn="t"/>
                      <a:r>
                        <a:rPr lang="en-US" sz="1400" b="1">
                          <a:effectLst/>
                        </a:rPr>
                        <a:t> </a:t>
                      </a:r>
                      <a:endParaRPr lang="en-US" sz="1400">
                        <a:effectLst/>
                      </a:endParaRP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1400" dirty="0">
                          <a:effectLst/>
                        </a:rPr>
                        <a:t>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1400">
                          <a:effectLst/>
                        </a:rPr>
                        <a:t> Racial segregation-it was tabooed for whites and blacks to have any form of collaboration. Changing perception of blacks</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1400" dirty="0">
                          <a:effectLst/>
                        </a:rPr>
                        <a:t> </a:t>
                      </a:r>
                    </a:p>
                  </a:txBody>
                  <a:tcPr marL="12870" marR="1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691384263"/>
                  </a:ext>
                </a:extLst>
              </a:tr>
            </a:tbl>
          </a:graphicData>
        </a:graphic>
      </p:graphicFrame>
    </p:spTree>
    <p:extLst>
      <p:ext uri="{BB962C8B-B14F-4D97-AF65-F5344CB8AC3E}">
        <p14:creationId xmlns:p14="http://schemas.microsoft.com/office/powerpoint/2010/main" val="2536976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51692" y="323557"/>
            <a:ext cx="11577711"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Do Now</a:t>
            </a:r>
          </a:p>
        </p:txBody>
      </p:sp>
      <p:sp>
        <p:nvSpPr>
          <p:cNvPr id="6" name="TextBox 5"/>
          <p:cNvSpPr txBox="1"/>
          <p:nvPr/>
        </p:nvSpPr>
        <p:spPr>
          <a:xfrm>
            <a:off x="307144" y="1170334"/>
            <a:ext cx="11577711" cy="3970318"/>
          </a:xfrm>
          <a:prstGeom prst="rect">
            <a:avLst/>
          </a:prstGeom>
          <a:noFill/>
        </p:spPr>
        <p:txBody>
          <a:bodyPr wrap="square" rtlCol="0">
            <a:spAutoFit/>
          </a:bodyPr>
          <a:lstStyle/>
          <a:p>
            <a:r>
              <a:rPr lang="en-US" sz="2800" dirty="0">
                <a:latin typeface="Poor Richard" panose="02080502050505020702" pitchFamily="18" charset="0"/>
              </a:rPr>
              <a:t>Imagine that you have two sons. Your older son has been bullying and fighting your younger son. The older son says he is upset because the younger son gets more attention. You punish your son, and he responds by running away from home. Before he leaves, he steals $500 from you. </a:t>
            </a:r>
          </a:p>
          <a:p>
            <a:endParaRPr lang="en-US" sz="2800" dirty="0">
              <a:latin typeface="Poor Richard" panose="02080502050505020702" pitchFamily="18" charset="0"/>
            </a:endParaRPr>
          </a:p>
          <a:p>
            <a:r>
              <a:rPr lang="en-US" sz="2800" dirty="0">
                <a:latin typeface="Poor Richard" panose="02080502050505020702" pitchFamily="18" charset="0"/>
              </a:rPr>
              <a:t>What would you do when your son returns</a:t>
            </a:r>
            <a:r>
              <a:rPr lang="en-US" sz="2800" dirty="0" smtClean="0">
                <a:latin typeface="Poor Richard" panose="02080502050505020702" pitchFamily="18" charset="0"/>
              </a:rPr>
              <a:t>?</a:t>
            </a:r>
          </a:p>
          <a:p>
            <a:r>
              <a:rPr lang="en-US" sz="2800" dirty="0" smtClean="0">
                <a:latin typeface="Poor Richard" panose="02080502050505020702" pitchFamily="18" charset="0"/>
              </a:rPr>
              <a:t> </a:t>
            </a:r>
            <a:endParaRPr lang="en-US" sz="2800" dirty="0">
              <a:latin typeface="Poor Richard" panose="02080502050505020702" pitchFamily="18" charset="0"/>
            </a:endParaRPr>
          </a:p>
          <a:p>
            <a:r>
              <a:rPr lang="en-US" sz="2800" dirty="0">
                <a:latin typeface="Poor Richard" panose="02080502050505020702" pitchFamily="18" charset="0"/>
              </a:rPr>
              <a:t>Would you punish him harshly so he won’t do it again, or be lenient with him if he promises not to do it again? Explain your choice</a:t>
            </a:r>
          </a:p>
        </p:txBody>
      </p:sp>
    </p:spTree>
    <p:extLst>
      <p:ext uri="{BB962C8B-B14F-4D97-AF65-F5344CB8AC3E}">
        <p14:creationId xmlns:p14="http://schemas.microsoft.com/office/powerpoint/2010/main" val="1285515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51692" y="323557"/>
            <a:ext cx="11577711"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Wartime Reconstruction Plans</a:t>
            </a:r>
          </a:p>
        </p:txBody>
      </p:sp>
      <p:sp>
        <p:nvSpPr>
          <p:cNvPr id="6" name="TextBox 5"/>
          <p:cNvSpPr txBox="1"/>
          <p:nvPr/>
        </p:nvSpPr>
        <p:spPr>
          <a:xfrm>
            <a:off x="307144" y="1170334"/>
            <a:ext cx="11577711" cy="4401205"/>
          </a:xfrm>
          <a:prstGeom prst="rect">
            <a:avLst/>
          </a:prstGeom>
          <a:noFill/>
        </p:spPr>
        <p:txBody>
          <a:bodyPr wrap="square" rtlCol="0">
            <a:spAutoFit/>
          </a:bodyPr>
          <a:lstStyle/>
          <a:p>
            <a:pPr marL="514350" indent="-514350">
              <a:buAutoNum type="alphaUcPeriod"/>
            </a:pPr>
            <a:r>
              <a:rPr lang="en-US" sz="2800" b="1" u="sng" dirty="0">
                <a:effectLst>
                  <a:outerShdw blurRad="38100" dist="38100" dir="2700000" algn="tl">
                    <a:srgbClr val="000000">
                      <a:alpha val="43137"/>
                    </a:srgbClr>
                  </a:outerShdw>
                </a:effectLst>
                <a:latin typeface="Poor Richard" panose="02080502050505020702" pitchFamily="18" charset="0"/>
              </a:rPr>
              <a:t>Reconstruction</a:t>
            </a:r>
            <a:r>
              <a:rPr lang="en-US" sz="2800" dirty="0">
                <a:latin typeface="Poor Richard" panose="02080502050505020702" pitchFamily="18" charset="0"/>
              </a:rPr>
              <a:t> refers from the time from 1865 to 1877when the South was brought back into the Union</a:t>
            </a:r>
          </a:p>
          <a:p>
            <a:endParaRPr lang="en-US" sz="2800" dirty="0">
              <a:latin typeface="Poor Richard" panose="02080502050505020702" pitchFamily="18" charset="0"/>
            </a:endParaRPr>
          </a:p>
          <a:p>
            <a:r>
              <a:rPr lang="en-US" sz="2800" dirty="0">
                <a:latin typeface="Poor Richard" panose="02080502050505020702" pitchFamily="18" charset="0"/>
              </a:rPr>
              <a:t>B.  During the Civil War, the U.S. government was </a:t>
            </a:r>
            <a:r>
              <a:rPr lang="en-US" sz="2800" b="1" u="sng" dirty="0">
                <a:effectLst>
                  <a:outerShdw blurRad="38100" dist="38100" dir="2700000" algn="tl">
                    <a:srgbClr val="000000">
                      <a:alpha val="43137"/>
                    </a:srgbClr>
                  </a:outerShdw>
                </a:effectLst>
                <a:latin typeface="Poor Richard" panose="02080502050505020702" pitchFamily="18" charset="0"/>
              </a:rPr>
              <a:t>divided</a:t>
            </a:r>
            <a:r>
              <a:rPr lang="en-US" sz="2800" dirty="0">
                <a:latin typeface="Poor Richard" panose="02080502050505020702" pitchFamily="18" charset="0"/>
              </a:rPr>
              <a:t> in its Reconstruction plans </a:t>
            </a:r>
          </a:p>
          <a:p>
            <a:pPr marL="971550" lvl="1" indent="-514350">
              <a:buFont typeface="+mj-lt"/>
              <a:buAutoNum type="arabicPeriod"/>
            </a:pPr>
            <a:r>
              <a:rPr lang="en-US" sz="2800" dirty="0">
                <a:latin typeface="Poor Richard" panose="02080502050505020702" pitchFamily="18" charset="0"/>
              </a:rPr>
              <a:t>Lincoln favored </a:t>
            </a:r>
            <a:r>
              <a:rPr lang="en-US" sz="2800" b="1" u="sng" dirty="0">
                <a:effectLst>
                  <a:outerShdw blurRad="38100" dist="38100" dir="2700000" algn="tl">
                    <a:srgbClr val="000000">
                      <a:alpha val="43137"/>
                    </a:srgbClr>
                  </a:outerShdw>
                </a:effectLst>
                <a:latin typeface="Poor Richard" panose="02080502050505020702" pitchFamily="18" charset="0"/>
              </a:rPr>
              <a:t>quick</a:t>
            </a:r>
            <a:r>
              <a:rPr lang="en-US" sz="2800" dirty="0">
                <a:latin typeface="Poor Richard" panose="02080502050505020702" pitchFamily="18" charset="0"/>
              </a:rPr>
              <a:t> re-admission &amp; pardons to control the South; His Ten Percent Plan was rejected</a:t>
            </a:r>
          </a:p>
          <a:p>
            <a:pPr marL="971550" lvl="1" indent="-514350">
              <a:buFont typeface="+mj-lt"/>
              <a:buAutoNum type="arabicPeriod"/>
            </a:pPr>
            <a:r>
              <a:rPr lang="en-US" sz="2800" dirty="0">
                <a:latin typeface="Poor Richard" panose="02080502050505020702" pitchFamily="18" charset="0"/>
              </a:rPr>
              <a:t>Congressional Republicans believed in “</a:t>
            </a:r>
            <a:r>
              <a:rPr lang="en-US" sz="2800" b="1" u="sng" dirty="0">
                <a:effectLst>
                  <a:outerShdw blurRad="38100" dist="38100" dir="2700000" algn="tl">
                    <a:srgbClr val="000000">
                      <a:alpha val="43137"/>
                    </a:srgbClr>
                  </a:outerShdw>
                </a:effectLst>
                <a:latin typeface="Poor Richard" panose="02080502050505020702" pitchFamily="18" charset="0"/>
              </a:rPr>
              <a:t>state suicide</a:t>
            </a:r>
            <a:r>
              <a:rPr lang="en-US" sz="2800" dirty="0">
                <a:latin typeface="Poor Richard" panose="02080502050505020702" pitchFamily="18" charset="0"/>
              </a:rPr>
              <a:t>” theory; Their Wade-Davis Bill was strict but was vetoed </a:t>
            </a:r>
          </a:p>
          <a:p>
            <a:pPr lvl="1"/>
            <a:endParaRPr lang="en-US" sz="2800" dirty="0">
              <a:latin typeface="Poor Richard" panose="02080502050505020702" pitchFamily="18" charset="0"/>
            </a:endParaRPr>
          </a:p>
          <a:p>
            <a:r>
              <a:rPr lang="en-US" sz="2800" dirty="0">
                <a:latin typeface="Poor Richard" panose="02080502050505020702" pitchFamily="18" charset="0"/>
              </a:rPr>
              <a:t>C.  The government had </a:t>
            </a:r>
            <a:r>
              <a:rPr lang="en-US" sz="2800" b="1" u="sng" dirty="0">
                <a:effectLst>
                  <a:outerShdw blurRad="38100" dist="38100" dir="2700000" algn="tl">
                    <a:srgbClr val="000000">
                      <a:alpha val="43137"/>
                    </a:srgbClr>
                  </a:outerShdw>
                </a:effectLst>
                <a:latin typeface="Poor Richard" panose="02080502050505020702" pitchFamily="18" charset="0"/>
              </a:rPr>
              <a:t>no plans</a:t>
            </a:r>
            <a:r>
              <a:rPr lang="en-US" sz="2800" dirty="0">
                <a:latin typeface="Poor Richard" panose="02080502050505020702" pitchFamily="18" charset="0"/>
              </a:rPr>
              <a:t> in place when the Civil War ended</a:t>
            </a:r>
          </a:p>
        </p:txBody>
      </p:sp>
    </p:spTree>
    <p:extLst>
      <p:ext uri="{BB962C8B-B14F-4D97-AF65-F5344CB8AC3E}">
        <p14:creationId xmlns:p14="http://schemas.microsoft.com/office/powerpoint/2010/main" val="171870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51692" y="323557"/>
            <a:ext cx="11577711"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Lincoln vs. Congress</a:t>
            </a:r>
          </a:p>
        </p:txBody>
      </p:sp>
      <p:graphicFrame>
        <p:nvGraphicFramePr>
          <p:cNvPr id="7" name="Table 6"/>
          <p:cNvGraphicFramePr>
            <a:graphicFrameLocks noGrp="1"/>
          </p:cNvGraphicFramePr>
          <p:nvPr>
            <p:extLst>
              <p:ext uri="{D42A27DB-BD31-4B8C-83A1-F6EECF244321}">
                <p14:modId xmlns:p14="http://schemas.microsoft.com/office/powerpoint/2010/main" val="3018168893"/>
              </p:ext>
            </p:extLst>
          </p:nvPr>
        </p:nvGraphicFramePr>
        <p:xfrm>
          <a:off x="351692" y="1062617"/>
          <a:ext cx="11577712" cy="5579542"/>
        </p:xfrm>
        <a:graphic>
          <a:graphicData uri="http://schemas.openxmlformats.org/drawingml/2006/table">
            <a:tbl>
              <a:tblPr firstRow="1" firstCol="1" bandRow="1"/>
              <a:tblGrid>
                <a:gridCol w="5788856">
                  <a:extLst>
                    <a:ext uri="{9D8B030D-6E8A-4147-A177-3AD203B41FA5}">
                      <a16:colId xmlns:a16="http://schemas.microsoft.com/office/drawing/2014/main" val="2996087618"/>
                    </a:ext>
                  </a:extLst>
                </a:gridCol>
                <a:gridCol w="5788856">
                  <a:extLst>
                    <a:ext uri="{9D8B030D-6E8A-4147-A177-3AD203B41FA5}">
                      <a16:colId xmlns:a16="http://schemas.microsoft.com/office/drawing/2014/main" val="2671664553"/>
                    </a:ext>
                  </a:extLst>
                </a:gridCol>
              </a:tblGrid>
              <a:tr h="321742">
                <a:tc>
                  <a:txBody>
                    <a:bodyPr/>
                    <a:lstStyle/>
                    <a:p>
                      <a:pPr marL="0" marR="0" algn="ctr">
                        <a:spcBef>
                          <a:spcPts val="0"/>
                        </a:spcBef>
                        <a:spcAft>
                          <a:spcPts val="0"/>
                        </a:spcAft>
                      </a:pPr>
                      <a:r>
                        <a:rPr lang="en-US" sz="2000" b="1" dirty="0">
                          <a:effectLst/>
                          <a:latin typeface="Poor Richard" panose="02080502050505020702" pitchFamily="18" charset="0"/>
                          <a:ea typeface="Calibri" panose="020F0502020204030204" pitchFamily="34" charset="0"/>
                          <a:cs typeface="Times New Roman" panose="02020603050405020304" pitchFamily="18" charset="0"/>
                        </a:rPr>
                        <a:t>Lincoln’s Plan (10% Plan)</a:t>
                      </a:r>
                      <a:endParaRPr lang="en-US" sz="2000" dirty="0">
                        <a:effectLst/>
                        <a:latin typeface="Poor Richard" panose="02080502050505020702"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marL="0" marR="0" algn="ctr">
                        <a:spcBef>
                          <a:spcPts val="0"/>
                        </a:spcBef>
                        <a:spcAft>
                          <a:spcPts val="0"/>
                        </a:spcAft>
                      </a:pPr>
                      <a:r>
                        <a:rPr lang="en-US" sz="2000" b="1" dirty="0">
                          <a:effectLst/>
                          <a:latin typeface="Poor Richard" panose="02080502050505020702" pitchFamily="18" charset="0"/>
                          <a:ea typeface="Calibri" panose="020F0502020204030204" pitchFamily="34" charset="0"/>
                          <a:cs typeface="Times New Roman" panose="02020603050405020304" pitchFamily="18" charset="0"/>
                        </a:rPr>
                        <a:t>Radical Republican Response</a:t>
                      </a:r>
                      <a:endParaRPr lang="en-US" sz="2000" dirty="0">
                        <a:effectLst/>
                        <a:latin typeface="Poor Richard" panose="02080502050505020702"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extLst>
                  <a:ext uri="{0D108BD9-81ED-4DB2-BD59-A6C34878D82A}">
                    <a16:rowId xmlns:a16="http://schemas.microsoft.com/office/drawing/2014/main" val="1137032438"/>
                  </a:ext>
                </a:extLst>
              </a:tr>
              <a:tr h="5147874">
                <a:tc>
                  <a:txBody>
                    <a:bodyPr/>
                    <a:lstStyle/>
                    <a:p>
                      <a:pPr marL="0" marR="0">
                        <a:spcBef>
                          <a:spcPts val="0"/>
                        </a:spcBef>
                        <a:spcAft>
                          <a:spcPts val="0"/>
                        </a:spcAft>
                      </a:pPr>
                      <a:r>
                        <a:rPr lang="en-US" sz="1500">
                          <a:effectLst/>
                          <a:latin typeface="Poor Richard" panose="02080502050505020702" pitchFamily="18" charset="0"/>
                          <a:ea typeface="Calibri" panose="020F0502020204030204" pitchFamily="34" charset="0"/>
                          <a:cs typeface="Times New Roman" panose="02020603050405020304" pitchFamily="18" charset="0"/>
                        </a:rPr>
                        <a:t>Abraham Lincoln had thought about the process of restoring the Union from the earliest days of the war. His guiding principles were to accomplish the task as rapidly as possible and ignore calls for punishing the South.</a:t>
                      </a:r>
                    </a:p>
                    <a:p>
                      <a:pPr marL="0" marR="0">
                        <a:spcBef>
                          <a:spcPts val="0"/>
                        </a:spcBef>
                        <a:spcAft>
                          <a:spcPts val="0"/>
                        </a:spcAft>
                      </a:pPr>
                      <a:r>
                        <a:rPr lang="en-US" sz="1500">
                          <a:effectLst/>
                          <a:latin typeface="Poor Richard" panose="02080502050505020702"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500">
                          <a:effectLst/>
                          <a:latin typeface="Poor Richard" panose="02080502050505020702" pitchFamily="18" charset="0"/>
                          <a:ea typeface="Calibri" panose="020F0502020204030204" pitchFamily="34" charset="0"/>
                          <a:cs typeface="Times New Roman" panose="02020603050405020304" pitchFamily="18" charset="0"/>
                        </a:rPr>
                        <a:t>In late 1863, Lincoln announced a formal plan for reconstruction:</a:t>
                      </a:r>
                    </a:p>
                    <a:p>
                      <a:pPr marL="342900" marR="0" lvl="0" indent="-342900">
                        <a:spcBef>
                          <a:spcPts val="0"/>
                        </a:spcBef>
                        <a:spcAft>
                          <a:spcPts val="0"/>
                        </a:spcAft>
                        <a:buFont typeface="+mj-lt"/>
                        <a:buAutoNum type="arabicPeriod"/>
                      </a:pPr>
                      <a:r>
                        <a:rPr lang="en-US" sz="1500">
                          <a:effectLst/>
                          <a:latin typeface="Poor Richard" panose="02080502050505020702" pitchFamily="18" charset="0"/>
                          <a:ea typeface="Calibri" panose="020F0502020204030204" pitchFamily="34" charset="0"/>
                          <a:cs typeface="Times New Roman" panose="02020603050405020304" pitchFamily="18" charset="0"/>
                        </a:rPr>
                        <a:t>A general amnesty would be granted to all who would take an oath of loyalty to the United States and pledge to obey all federal laws pertaining to slavery</a:t>
                      </a:r>
                    </a:p>
                    <a:p>
                      <a:pPr marL="342900" marR="0" lvl="0" indent="-342900">
                        <a:spcBef>
                          <a:spcPts val="0"/>
                        </a:spcBef>
                        <a:spcAft>
                          <a:spcPts val="0"/>
                        </a:spcAft>
                        <a:buFont typeface="+mj-lt"/>
                        <a:buAutoNum type="arabicPeriod"/>
                      </a:pPr>
                      <a:r>
                        <a:rPr lang="en-US" sz="1500">
                          <a:effectLst/>
                          <a:latin typeface="Poor Richard" panose="02080502050505020702" pitchFamily="18" charset="0"/>
                          <a:ea typeface="Calibri" panose="020F0502020204030204" pitchFamily="34" charset="0"/>
                          <a:cs typeface="Times New Roman" panose="02020603050405020304" pitchFamily="18" charset="0"/>
                        </a:rPr>
                        <a:t>High Confederate officials and military leaders were to be temporarily excluded from the process</a:t>
                      </a:r>
                    </a:p>
                    <a:p>
                      <a:pPr marL="342900" marR="0" lvl="0" indent="-342900">
                        <a:spcBef>
                          <a:spcPts val="0"/>
                        </a:spcBef>
                        <a:spcAft>
                          <a:spcPts val="0"/>
                        </a:spcAft>
                        <a:buFont typeface="+mj-lt"/>
                        <a:buAutoNum type="arabicPeriod"/>
                      </a:pPr>
                      <a:r>
                        <a:rPr lang="en-US" sz="1500">
                          <a:effectLst/>
                          <a:latin typeface="Poor Richard" panose="02080502050505020702" pitchFamily="18" charset="0"/>
                          <a:ea typeface="Calibri" panose="020F0502020204030204" pitchFamily="34" charset="0"/>
                          <a:cs typeface="Times New Roman" panose="02020603050405020304" pitchFamily="18" charset="0"/>
                        </a:rPr>
                        <a:t>When one tenth of the number of voters who had participated in the 1860 election had taken the oath within a particular state, then that state could launch a new government and elect representatives to Congress.</a:t>
                      </a:r>
                    </a:p>
                    <a:p>
                      <a:pPr marL="342900" marR="0" lvl="0" indent="-342900">
                        <a:spcBef>
                          <a:spcPts val="0"/>
                        </a:spcBef>
                        <a:spcAft>
                          <a:spcPts val="0"/>
                        </a:spcAft>
                        <a:buFont typeface="+mj-lt"/>
                        <a:buAutoNum type="arabicPeriod"/>
                      </a:pPr>
                      <a:r>
                        <a:rPr lang="en-US" sz="1500">
                          <a:effectLst/>
                          <a:latin typeface="Poor Richard" panose="02080502050505020702" pitchFamily="18" charset="0"/>
                          <a:ea typeface="Calibri" panose="020F0502020204030204" pitchFamily="34" charset="0"/>
                          <a:cs typeface="Times New Roman" panose="02020603050405020304" pitchFamily="18" charset="0"/>
                        </a:rPr>
                        <a:t>The states of Louisiana, Arkansas and Tennessee rapidly acted to comply with these terms. Despite an early position showing a vindictive streak, Andrew Johnson continued Lincoln's plan for reconstruction when he took office after Lincoln's assassination. Civil governments were set up, except in the state of Texas, after conventions in each state officially abolished slavery, repudiated their debts, and canceled the acts of secession. Representatives were elected to serve in Congress.</a:t>
                      </a:r>
                    </a:p>
                    <a:p>
                      <a:pPr marL="0" marR="0">
                        <a:spcBef>
                          <a:spcPts val="0"/>
                        </a:spcBef>
                        <a:spcAft>
                          <a:spcPts val="0"/>
                        </a:spcAft>
                      </a:pPr>
                      <a:r>
                        <a:rPr lang="en-US" sz="1500">
                          <a:effectLst/>
                          <a:latin typeface="Poor Richard" panose="02080502050505020702"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500">
                          <a:effectLst/>
                          <a:latin typeface="Poor Richard" panose="02080502050505020702" pitchFamily="18" charset="0"/>
                          <a:ea typeface="Calibri" panose="020F0502020204030204" pitchFamily="34" charset="0"/>
                          <a:cs typeface="Times New Roman" panose="02020603050405020304" pitchFamily="18" charset="0"/>
                        </a:rPr>
                        <a:t>However, the Lincoln plan was not acceptable to Congress, which rejected the representatives.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Poor Richard" panose="02080502050505020702" pitchFamily="18" charset="0"/>
                          <a:ea typeface="Calibri" panose="020F0502020204030204" pitchFamily="34" charset="0"/>
                          <a:cs typeface="Times New Roman" panose="02020603050405020304" pitchFamily="18" charset="0"/>
                        </a:rPr>
                        <a:t>The Radical Republicans voiced immediate opposition to Lincoln’s reconstruction plan, objecting to its leniency and lack of protections for freed slaves. Congress refused to accept the rehabilitation of Tennessee, Arkansas, and Louisiana.</a:t>
                      </a:r>
                    </a:p>
                    <a:p>
                      <a:pPr marL="0" marR="0">
                        <a:spcBef>
                          <a:spcPts val="0"/>
                        </a:spcBef>
                        <a:spcAft>
                          <a:spcPts val="0"/>
                        </a:spcAft>
                      </a:pPr>
                      <a:r>
                        <a:rPr lang="en-US" sz="1500" dirty="0">
                          <a:effectLst/>
                          <a:latin typeface="Poor Richard" panose="02080502050505020702"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500" dirty="0">
                          <a:effectLst/>
                          <a:latin typeface="Poor Richard" panose="02080502050505020702" pitchFamily="18" charset="0"/>
                          <a:ea typeface="Calibri" panose="020F0502020204030204" pitchFamily="34" charset="0"/>
                          <a:cs typeface="Times New Roman" panose="02020603050405020304" pitchFamily="18" charset="0"/>
                        </a:rPr>
                        <a:t>In July 1864, Congress passed the Wade-Davis Bill, their own formula for restoring the Union:</a:t>
                      </a:r>
                    </a:p>
                    <a:p>
                      <a:pPr marL="342900" marR="0" lvl="0" indent="-342900">
                        <a:spcBef>
                          <a:spcPts val="0"/>
                        </a:spcBef>
                        <a:spcAft>
                          <a:spcPts val="0"/>
                        </a:spcAft>
                        <a:buFont typeface="+mj-lt"/>
                        <a:buAutoNum type="arabicPeriod"/>
                      </a:pPr>
                      <a:r>
                        <a:rPr lang="en-US" sz="1500" dirty="0">
                          <a:effectLst/>
                          <a:latin typeface="Poor Richard" panose="02080502050505020702" pitchFamily="18" charset="0"/>
                          <a:ea typeface="Calibri" panose="020F0502020204030204" pitchFamily="34" charset="0"/>
                          <a:cs typeface="Times New Roman" panose="02020603050405020304" pitchFamily="18" charset="0"/>
                        </a:rPr>
                        <a:t>A state must have a majority within its borders take the oath of loyalty</a:t>
                      </a:r>
                    </a:p>
                    <a:p>
                      <a:pPr marL="342900" marR="0" lvl="0" indent="-342900">
                        <a:spcBef>
                          <a:spcPts val="0"/>
                        </a:spcBef>
                        <a:spcAft>
                          <a:spcPts val="0"/>
                        </a:spcAft>
                        <a:buFont typeface="+mj-lt"/>
                        <a:buAutoNum type="arabicPeriod"/>
                      </a:pPr>
                      <a:r>
                        <a:rPr lang="en-US" sz="1500" dirty="0">
                          <a:effectLst/>
                          <a:latin typeface="Poor Richard" panose="02080502050505020702" pitchFamily="18" charset="0"/>
                          <a:ea typeface="Calibri" panose="020F0502020204030204" pitchFamily="34" charset="0"/>
                          <a:cs typeface="Times New Roman" panose="02020603050405020304" pitchFamily="18" charset="0"/>
                        </a:rPr>
                        <a:t>A state must formally abolish slavery</a:t>
                      </a:r>
                    </a:p>
                    <a:p>
                      <a:pPr marL="342900" marR="0" lvl="0" indent="-342900">
                        <a:spcBef>
                          <a:spcPts val="0"/>
                        </a:spcBef>
                        <a:spcAft>
                          <a:spcPts val="0"/>
                        </a:spcAft>
                        <a:buFont typeface="+mj-lt"/>
                        <a:buAutoNum type="arabicPeriod"/>
                      </a:pPr>
                      <a:r>
                        <a:rPr lang="en-US" sz="1500" dirty="0">
                          <a:effectLst/>
                          <a:latin typeface="Poor Richard" panose="02080502050505020702" pitchFamily="18" charset="0"/>
                          <a:ea typeface="Calibri" panose="020F0502020204030204" pitchFamily="34" charset="0"/>
                          <a:cs typeface="Times New Roman" panose="02020603050405020304" pitchFamily="18" charset="0"/>
                        </a:rPr>
                        <a:t>No Confederate officials could participate in the new governments.</a:t>
                      </a:r>
                    </a:p>
                    <a:p>
                      <a:pPr marL="0" marR="0">
                        <a:spcBef>
                          <a:spcPts val="0"/>
                        </a:spcBef>
                        <a:spcAft>
                          <a:spcPts val="0"/>
                        </a:spcAft>
                      </a:pPr>
                      <a:r>
                        <a:rPr lang="en-US" sz="1500" dirty="0">
                          <a:effectLst/>
                          <a:latin typeface="Poor Richard" panose="02080502050505020702"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500" dirty="0">
                          <a:effectLst/>
                          <a:latin typeface="Poor Richard" panose="02080502050505020702" pitchFamily="18" charset="0"/>
                          <a:ea typeface="Calibri" panose="020F0502020204030204" pitchFamily="34" charset="0"/>
                          <a:cs typeface="Times New Roman" panose="02020603050405020304" pitchFamily="18" charset="0"/>
                        </a:rPr>
                        <a:t>Lincoln did not approve of this plan and exercised his pocket veto.</a:t>
                      </a:r>
                    </a:p>
                    <a:p>
                      <a:pPr marL="0" marR="0">
                        <a:spcBef>
                          <a:spcPts val="0"/>
                        </a:spcBef>
                        <a:spcAft>
                          <a:spcPts val="0"/>
                        </a:spcAft>
                      </a:pPr>
                      <a:r>
                        <a:rPr lang="en-US" sz="1500" dirty="0">
                          <a:effectLst/>
                          <a:latin typeface="Poor Richard" panose="02080502050505020702" pitchFamily="18" charset="0"/>
                          <a:ea typeface="Calibri" panose="020F0502020204030204" pitchFamily="34" charset="0"/>
                          <a:cs typeface="Times New Roman" panose="02020603050405020304" pitchFamily="18" charset="0"/>
                        </a:rPr>
                        <a:t>An angry Congress would later pass the Wade-Davis Manifesto</a:t>
                      </a:r>
                    </a:p>
                    <a:p>
                      <a:pPr marL="0" marR="0">
                        <a:spcBef>
                          <a:spcPts val="0"/>
                        </a:spcBef>
                        <a:spcAft>
                          <a:spcPts val="0"/>
                        </a:spcAft>
                      </a:pPr>
                      <a:r>
                        <a:rPr lang="en-US" sz="1500" dirty="0">
                          <a:effectLst/>
                          <a:latin typeface="Poor Richard" panose="02080502050505020702" pitchFamily="18" charset="0"/>
                          <a:ea typeface="Calibri" panose="020F0502020204030204" pitchFamily="34" charset="0"/>
                          <a:cs typeface="Times New Roman" panose="02020603050405020304" pitchFamily="18" charset="0"/>
                        </a:rPr>
                        <a:t>(August 1864), which charged Lincoln with usurping the powers of Congress. This statement would have little impact on the public, as the military news from the South improved; Sherman’s Atlanta Campaign restored Lincoln’s popularity and helped assure his reelection.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408482"/>
                  </a:ext>
                </a:extLst>
              </a:tr>
            </a:tbl>
          </a:graphicData>
        </a:graphic>
      </p:graphicFrame>
    </p:spTree>
    <p:extLst>
      <p:ext uri="{BB962C8B-B14F-4D97-AF65-F5344CB8AC3E}">
        <p14:creationId xmlns:p14="http://schemas.microsoft.com/office/powerpoint/2010/main" val="389281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51692" y="323557"/>
            <a:ext cx="11577711"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Assassination of Lincoln</a:t>
            </a:r>
          </a:p>
        </p:txBody>
      </p:sp>
      <p:pic>
        <p:nvPicPr>
          <p:cNvPr id="2" name="Picture 1">
            <a:hlinkClick r:id="rId3"/>
          </p:cNvPr>
          <p:cNvPicPr>
            <a:picLocks noChangeAspect="1"/>
          </p:cNvPicPr>
          <p:nvPr/>
        </p:nvPicPr>
        <p:blipFill>
          <a:blip r:embed="rId4"/>
          <a:stretch>
            <a:fillRect/>
          </a:stretch>
        </p:blipFill>
        <p:spPr>
          <a:xfrm>
            <a:off x="2419972" y="1167040"/>
            <a:ext cx="7652495" cy="5370697"/>
          </a:xfrm>
          <a:prstGeom prst="rect">
            <a:avLst/>
          </a:prstGeom>
        </p:spPr>
      </p:pic>
    </p:spTree>
    <p:extLst>
      <p:ext uri="{BB962C8B-B14F-4D97-AF65-F5344CB8AC3E}">
        <p14:creationId xmlns:p14="http://schemas.microsoft.com/office/powerpoint/2010/main" val="49235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51692" y="323557"/>
            <a:ext cx="11577711"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Johnson vs. Congress</a:t>
            </a:r>
          </a:p>
        </p:txBody>
      </p:sp>
      <p:graphicFrame>
        <p:nvGraphicFramePr>
          <p:cNvPr id="6" name="Table 5"/>
          <p:cNvGraphicFramePr>
            <a:graphicFrameLocks noGrp="1"/>
          </p:cNvGraphicFramePr>
          <p:nvPr>
            <p:extLst>
              <p:ext uri="{D42A27DB-BD31-4B8C-83A1-F6EECF244321}">
                <p14:modId xmlns:p14="http://schemas.microsoft.com/office/powerpoint/2010/main" val="2684398663"/>
              </p:ext>
            </p:extLst>
          </p:nvPr>
        </p:nvGraphicFramePr>
        <p:xfrm>
          <a:off x="351692" y="1170334"/>
          <a:ext cx="11577712" cy="5654040"/>
        </p:xfrm>
        <a:graphic>
          <a:graphicData uri="http://schemas.openxmlformats.org/drawingml/2006/table">
            <a:tbl>
              <a:tblPr firstRow="1" firstCol="1" bandRow="1"/>
              <a:tblGrid>
                <a:gridCol w="5788856">
                  <a:extLst>
                    <a:ext uri="{9D8B030D-6E8A-4147-A177-3AD203B41FA5}">
                      <a16:colId xmlns:a16="http://schemas.microsoft.com/office/drawing/2014/main" val="1740064145"/>
                    </a:ext>
                  </a:extLst>
                </a:gridCol>
                <a:gridCol w="5788856">
                  <a:extLst>
                    <a:ext uri="{9D8B030D-6E8A-4147-A177-3AD203B41FA5}">
                      <a16:colId xmlns:a16="http://schemas.microsoft.com/office/drawing/2014/main" val="3576608730"/>
                    </a:ext>
                  </a:extLst>
                </a:gridCol>
              </a:tblGrid>
              <a:tr h="151920">
                <a:tc>
                  <a:txBody>
                    <a:bodyPr/>
                    <a:lstStyle/>
                    <a:p>
                      <a:pPr marL="0" marR="0" algn="ctr">
                        <a:spcBef>
                          <a:spcPts val="0"/>
                        </a:spcBef>
                        <a:spcAft>
                          <a:spcPts val="0"/>
                        </a:spcAft>
                      </a:pPr>
                      <a:r>
                        <a:rPr lang="en-US" sz="2000" b="1" dirty="0">
                          <a:effectLst/>
                          <a:latin typeface="Poor Richard" panose="02080502050505020702" pitchFamily="18" charset="0"/>
                          <a:ea typeface="Calibri" panose="020F0502020204030204" pitchFamily="34" charset="0"/>
                          <a:cs typeface="Times New Roman" panose="02020603050405020304" pitchFamily="18" charset="0"/>
                        </a:rPr>
                        <a:t>Johnson’s Plan</a:t>
                      </a:r>
                      <a:endParaRPr lang="en-US" sz="2000" dirty="0">
                        <a:effectLst/>
                        <a:latin typeface="Poor Richard" panose="02080502050505020702" pitchFamily="18" charset="0"/>
                        <a:ea typeface="Calibri" panose="020F0502020204030204" pitchFamily="34" charset="0"/>
                        <a:cs typeface="Times New Roman" panose="02020603050405020304" pitchFamily="18" charset="0"/>
                      </a:endParaRPr>
                    </a:p>
                  </a:txBody>
                  <a:tcPr marL="52922" marR="52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marL="0" marR="0" algn="ctr">
                        <a:spcBef>
                          <a:spcPts val="0"/>
                        </a:spcBef>
                        <a:spcAft>
                          <a:spcPts val="0"/>
                        </a:spcAft>
                      </a:pPr>
                      <a:r>
                        <a:rPr lang="en-US" sz="2000" b="1" dirty="0">
                          <a:effectLst/>
                          <a:latin typeface="Poor Richard" panose="02080502050505020702" pitchFamily="18" charset="0"/>
                          <a:ea typeface="Calibri" panose="020F0502020204030204" pitchFamily="34" charset="0"/>
                          <a:cs typeface="Times New Roman" panose="02020603050405020304" pitchFamily="18" charset="0"/>
                        </a:rPr>
                        <a:t>Radical Republican Plan</a:t>
                      </a:r>
                      <a:endParaRPr lang="en-US" sz="2000" dirty="0">
                        <a:effectLst/>
                        <a:latin typeface="Poor Richard" panose="02080502050505020702" pitchFamily="18" charset="0"/>
                        <a:ea typeface="Calibri" panose="020F0502020204030204" pitchFamily="34" charset="0"/>
                        <a:cs typeface="Times New Roman" panose="02020603050405020304" pitchFamily="18" charset="0"/>
                      </a:endParaRPr>
                    </a:p>
                  </a:txBody>
                  <a:tcPr marL="52922" marR="52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extLst>
                  <a:ext uri="{0D108BD9-81ED-4DB2-BD59-A6C34878D82A}">
                    <a16:rowId xmlns:a16="http://schemas.microsoft.com/office/drawing/2014/main" val="504913237"/>
                  </a:ext>
                </a:extLst>
              </a:tr>
              <a:tr h="5275494">
                <a:tc>
                  <a:txBody>
                    <a:bodyPr/>
                    <a:lstStyle/>
                    <a:p>
                      <a:pPr marL="0" marR="0">
                        <a:spcBef>
                          <a:spcPts val="0"/>
                        </a:spcBef>
                        <a:spcAft>
                          <a:spcPts val="0"/>
                        </a:spcAft>
                      </a:pPr>
                      <a:r>
                        <a:rPr lang="en-US" sz="1300">
                          <a:effectLst/>
                          <a:latin typeface="Poor Richard" panose="02080502050505020702" pitchFamily="18" charset="0"/>
                          <a:ea typeface="Calibri" panose="020F0502020204030204" pitchFamily="34" charset="0"/>
                          <a:cs typeface="Times New Roman" panose="02020603050405020304" pitchFamily="18" charset="0"/>
                        </a:rPr>
                        <a:t>The looming showdown between Lincoln and the Congress over competing reconstruction plans never occurred. The president was assassinated on April 14, 1865. His successor, Andrew Johnson of Tennessee, lacked his predecessor’s skills in handling people; those skills would be badly missed. Johnson’s plan envisioned the following:</a:t>
                      </a:r>
                    </a:p>
                    <a:p>
                      <a:pPr marL="342900" marR="0" lvl="0" indent="-342900">
                        <a:spcBef>
                          <a:spcPts val="0"/>
                        </a:spcBef>
                        <a:spcAft>
                          <a:spcPts val="0"/>
                        </a:spcAft>
                        <a:buFont typeface="Symbol" panose="05050102010706020507" pitchFamily="18" charset="2"/>
                        <a:buChar char=""/>
                      </a:pPr>
                      <a:r>
                        <a:rPr lang="en-US" sz="1300">
                          <a:effectLst/>
                          <a:latin typeface="Poor Richard" panose="02080502050505020702" pitchFamily="18" charset="0"/>
                          <a:ea typeface="Calibri" panose="020F0502020204030204" pitchFamily="34" charset="0"/>
                          <a:cs typeface="Times New Roman" panose="02020603050405020304" pitchFamily="18" charset="0"/>
                        </a:rPr>
                        <a:t>Pardons would be granted to those taking a loyalty oath </a:t>
                      </a:r>
                    </a:p>
                    <a:p>
                      <a:pPr marL="342900" marR="0" lvl="0" indent="-342900">
                        <a:spcBef>
                          <a:spcPts val="0"/>
                        </a:spcBef>
                        <a:spcAft>
                          <a:spcPts val="0"/>
                        </a:spcAft>
                        <a:buFont typeface="Symbol" panose="05050102010706020507" pitchFamily="18" charset="2"/>
                        <a:buChar char=""/>
                      </a:pPr>
                      <a:r>
                        <a:rPr lang="en-US" sz="1300">
                          <a:effectLst/>
                          <a:latin typeface="Poor Richard" panose="02080502050505020702" pitchFamily="18" charset="0"/>
                          <a:ea typeface="Calibri" panose="020F0502020204030204" pitchFamily="34" charset="0"/>
                          <a:cs typeface="Times New Roman" panose="02020603050405020304" pitchFamily="18" charset="0"/>
                        </a:rPr>
                        <a:t>No pardons would be available to high Confederate officials and persons owning property valued in excess of $20,000</a:t>
                      </a:r>
                    </a:p>
                    <a:p>
                      <a:pPr marL="342900" marR="0" lvl="0" indent="-342900">
                        <a:spcBef>
                          <a:spcPts val="0"/>
                        </a:spcBef>
                        <a:spcAft>
                          <a:spcPts val="0"/>
                        </a:spcAft>
                        <a:buFont typeface="Symbol" panose="05050102010706020507" pitchFamily="18" charset="2"/>
                        <a:buChar char=""/>
                      </a:pPr>
                      <a:r>
                        <a:rPr lang="en-US" sz="1300">
                          <a:effectLst/>
                          <a:latin typeface="Poor Richard" panose="02080502050505020702" pitchFamily="18" charset="0"/>
                          <a:ea typeface="Calibri" panose="020F0502020204030204" pitchFamily="34" charset="0"/>
                          <a:cs typeface="Times New Roman" panose="02020603050405020304" pitchFamily="18" charset="0"/>
                        </a:rPr>
                        <a:t>A state needed to abolish slavery before being readmitted</a:t>
                      </a:r>
                    </a:p>
                    <a:p>
                      <a:pPr marL="342900" marR="0" lvl="0" indent="-342900">
                        <a:spcBef>
                          <a:spcPts val="0"/>
                        </a:spcBef>
                        <a:spcAft>
                          <a:spcPts val="0"/>
                        </a:spcAft>
                        <a:buFont typeface="Symbol" panose="05050102010706020507" pitchFamily="18" charset="2"/>
                        <a:buChar char=""/>
                      </a:pPr>
                      <a:r>
                        <a:rPr lang="en-US" sz="1300">
                          <a:effectLst/>
                          <a:latin typeface="Poor Richard" panose="02080502050505020702" pitchFamily="18" charset="0"/>
                          <a:ea typeface="Calibri" panose="020F0502020204030204" pitchFamily="34" charset="0"/>
                          <a:cs typeface="Times New Roman" panose="02020603050405020304" pitchFamily="18" charset="0"/>
                        </a:rPr>
                        <a:t>A state was required to repeal its secession ordinance before being readmitted. </a:t>
                      </a:r>
                    </a:p>
                    <a:p>
                      <a:pPr marL="0" marR="0">
                        <a:spcBef>
                          <a:spcPts val="0"/>
                        </a:spcBef>
                        <a:spcAft>
                          <a:spcPts val="0"/>
                        </a:spcAft>
                      </a:pPr>
                      <a:r>
                        <a:rPr lang="en-US" sz="1300">
                          <a:effectLst/>
                          <a:latin typeface="Poor Richard" panose="02080502050505020702"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300">
                          <a:effectLst/>
                          <a:latin typeface="Poor Richard" panose="02080502050505020702" pitchFamily="18" charset="0"/>
                          <a:ea typeface="Calibri" panose="020F0502020204030204" pitchFamily="34" charset="0"/>
                          <a:cs typeface="Times New Roman" panose="02020603050405020304" pitchFamily="18" charset="0"/>
                        </a:rPr>
                        <a:t>Most of the seceded states began compliance with the president’s program. Congress was not in session, so there was no immediate objection from that quarter. However, Congress reconvened in December and refused to seat the Southern representatives. Reconstruction had produced another deadlock between the president and Congress. </a:t>
                      </a:r>
                    </a:p>
                    <a:p>
                      <a:pPr marL="0" marR="0">
                        <a:spcBef>
                          <a:spcPts val="0"/>
                        </a:spcBef>
                        <a:spcAft>
                          <a:spcPts val="0"/>
                        </a:spcAft>
                      </a:pPr>
                      <a:r>
                        <a:rPr lang="en-US" sz="1300">
                          <a:effectLst/>
                          <a:latin typeface="Poor Richard" panose="02080502050505020702" pitchFamily="18"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300" b="1">
                          <a:effectLst/>
                          <a:latin typeface="Poor Richard" panose="02080502050505020702" pitchFamily="18" charset="0"/>
                          <a:ea typeface="Calibri" panose="020F0502020204030204" pitchFamily="34" charset="0"/>
                          <a:cs typeface="Times New Roman" panose="02020603050405020304" pitchFamily="18" charset="0"/>
                        </a:rPr>
                        <a:t>Charles Sumner quote regarding Andrew Johnson’s Reconstruction Plan</a:t>
                      </a:r>
                      <a:endParaRPr lang="en-US" sz="1300">
                        <a:effectLst/>
                        <a:latin typeface="Poor Richard" panose="02080502050505020702"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a:effectLst/>
                          <a:latin typeface="Poor Richard" panose="02080502050505020702" pitchFamily="18" charset="0"/>
                          <a:ea typeface="Calibri" panose="020F0502020204030204" pitchFamily="34" charset="0"/>
                          <a:cs typeface="Times New Roman" panose="02020603050405020304" pitchFamily="18" charset="0"/>
                        </a:rPr>
                        <a:t> “This is one of the last great battles with slavery. Driven from the legislative chambers, driven from the field of war, this monstrous power has found a refuge in the executive mansion, where, in utter disregard of the Constitution and laws, it seeks to exercise its ancient, far-reaching sway. All this is very plain. Nobody can question it. Andrew Johnson is the impersonation of the tyrannical slave power. In him it lives again.” </a:t>
                      </a:r>
                    </a:p>
                    <a:p>
                      <a:pPr marL="0" marR="0">
                        <a:spcBef>
                          <a:spcPts val="0"/>
                        </a:spcBef>
                        <a:spcAft>
                          <a:spcPts val="0"/>
                        </a:spcAft>
                      </a:pPr>
                      <a:r>
                        <a:rPr lang="en-US" sz="1300">
                          <a:effectLst/>
                          <a:latin typeface="Poor Richard" panose="02080502050505020702" pitchFamily="18"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300">
                          <a:effectLst/>
                          <a:latin typeface="Poor Richard" panose="02080502050505020702" pitchFamily="18" charset="0"/>
                          <a:ea typeface="Calibri" panose="020F0502020204030204" pitchFamily="34" charset="0"/>
                          <a:cs typeface="Times New Roman" panose="02020603050405020304" pitchFamily="18" charset="0"/>
                        </a:rPr>
                        <a:t>(Statement made during the debate on impeachment.)</a:t>
                      </a:r>
                    </a:p>
                  </a:txBody>
                  <a:tcPr marL="52922" marR="52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The postwar Radical Republicans were motivated by three main factors:</a:t>
                      </a:r>
                    </a:p>
                    <a:p>
                      <a:pPr marL="342900" marR="0" lvl="0" indent="-342900">
                        <a:spcBef>
                          <a:spcPts val="0"/>
                        </a:spcBef>
                        <a:spcAft>
                          <a:spcPts val="0"/>
                        </a:spcAft>
                        <a:buFont typeface="+mj-lt"/>
                        <a:buAutoNum type="arabicPeriod"/>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Revenge — a desire among some to punish the South for causing the war</a:t>
                      </a:r>
                    </a:p>
                    <a:p>
                      <a:pPr marL="342900" marR="0" lvl="0" indent="-342900">
                        <a:spcBef>
                          <a:spcPts val="0"/>
                        </a:spcBef>
                        <a:spcAft>
                          <a:spcPts val="0"/>
                        </a:spcAft>
                        <a:buFont typeface="+mj-lt"/>
                        <a:buAutoNum type="arabicPeriod"/>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Concern for the freedmen — some believed that the federal government had a role to play in the transition of freedmen from slavery to freedom</a:t>
                      </a:r>
                    </a:p>
                    <a:p>
                      <a:pPr marL="342900" marR="0" lvl="0" indent="-342900">
                        <a:spcBef>
                          <a:spcPts val="0"/>
                        </a:spcBef>
                        <a:spcAft>
                          <a:spcPts val="0"/>
                        </a:spcAft>
                        <a:buFont typeface="+mj-lt"/>
                        <a:buAutoNum type="arabicPeriod"/>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Political concerns — the Radicals wanted to keep the Republican Party in power in both the North and the South. </a:t>
                      </a:r>
                    </a:p>
                    <a:p>
                      <a:pPr marL="0" marR="0">
                        <a:spcBef>
                          <a:spcPts val="0"/>
                        </a:spcBef>
                        <a:spcAft>
                          <a:spcPts val="0"/>
                        </a:spcAft>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On the political front, the Republicans wanted to maintain their wartime agenda, which included support for:</a:t>
                      </a:r>
                    </a:p>
                    <a:p>
                      <a:pPr marL="342900" marR="0" lvl="0" indent="-342900">
                        <a:spcBef>
                          <a:spcPts val="0"/>
                        </a:spcBef>
                        <a:spcAft>
                          <a:spcPts val="0"/>
                        </a:spcAft>
                        <a:buFont typeface="Symbol" panose="05050102010706020507" pitchFamily="18" charset="2"/>
                        <a:buChar char=""/>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Protective tariffs</a:t>
                      </a:r>
                    </a:p>
                    <a:p>
                      <a:pPr marL="342900" marR="0" lvl="0" indent="-342900">
                        <a:spcBef>
                          <a:spcPts val="0"/>
                        </a:spcBef>
                        <a:spcAft>
                          <a:spcPts val="0"/>
                        </a:spcAft>
                        <a:buFont typeface="Symbol" panose="05050102010706020507" pitchFamily="18" charset="2"/>
                        <a:buChar char=""/>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Pro-business national banking system</a:t>
                      </a:r>
                    </a:p>
                    <a:p>
                      <a:pPr marL="342900" marR="0" lvl="0" indent="-342900">
                        <a:spcBef>
                          <a:spcPts val="0"/>
                        </a:spcBef>
                        <a:spcAft>
                          <a:spcPts val="0"/>
                        </a:spcAft>
                        <a:buFont typeface="Symbol" panose="05050102010706020507" pitchFamily="18" charset="2"/>
                        <a:buChar char=""/>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Liberal land policies for settlers</a:t>
                      </a:r>
                    </a:p>
                    <a:p>
                      <a:pPr marL="342900" marR="0" lvl="0" indent="-342900">
                        <a:spcBef>
                          <a:spcPts val="0"/>
                        </a:spcBef>
                        <a:spcAft>
                          <a:spcPts val="0"/>
                        </a:spcAft>
                        <a:buFont typeface="Symbol" panose="05050102010706020507" pitchFamily="18" charset="2"/>
                        <a:buChar char=""/>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Federal aid for railroad development</a:t>
                      </a:r>
                    </a:p>
                    <a:p>
                      <a:pPr marL="0" marR="0">
                        <a:spcBef>
                          <a:spcPts val="0"/>
                        </a:spcBef>
                        <a:spcAft>
                          <a:spcPts val="0"/>
                        </a:spcAft>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If the South were to fall back into Democratic hands, these programs would suffer. This threat brought many Republicans around to supporting the vote for blacks (15th Amendment). Grateful freedmen voting Republican would help to maintain the status quo. </a:t>
                      </a:r>
                    </a:p>
                    <a:p>
                      <a:pPr marL="0" marR="0">
                        <a:spcBef>
                          <a:spcPts val="0"/>
                        </a:spcBef>
                        <a:spcAft>
                          <a:spcPts val="0"/>
                        </a:spcAft>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The postwar Congress pushed through a number of measures designed to assist the freedmen, but also demonstrate the supremacy of Congress over the president. These measures included the Civil Rights Act of 1866, the 14th Amendment, the Tenure of Office Act and the Army Appropriations Act. </a:t>
                      </a:r>
                    </a:p>
                    <a:p>
                      <a:pPr marL="0" marR="0">
                        <a:spcBef>
                          <a:spcPts val="0"/>
                        </a:spcBef>
                        <a:spcAft>
                          <a:spcPts val="0"/>
                        </a:spcAft>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300" dirty="0">
                          <a:effectLst/>
                          <a:latin typeface="Poor Richard" panose="02080502050505020702" pitchFamily="18" charset="0"/>
                          <a:ea typeface="Calibri" panose="020F0502020204030204" pitchFamily="34" charset="0"/>
                          <a:cs typeface="Times New Roman" panose="02020603050405020304" pitchFamily="18" charset="0"/>
                        </a:rPr>
                        <a:t>The culmination of this process occurred in 1867 and 1868, when Congress passed a series of Reconstruction Acts; these measures were implemented and constituted the final restoration program for the South. The Radical Republicans in Congress, however, were not satisfied until they dealt with their chief tormenter through the impeachment process.</a:t>
                      </a:r>
                    </a:p>
                  </a:txBody>
                  <a:tcPr marL="52922" marR="52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82251"/>
                  </a:ext>
                </a:extLst>
              </a:tr>
            </a:tbl>
          </a:graphicData>
        </a:graphic>
      </p:graphicFrame>
    </p:spTree>
    <p:extLst>
      <p:ext uri="{BB962C8B-B14F-4D97-AF65-F5344CB8AC3E}">
        <p14:creationId xmlns:p14="http://schemas.microsoft.com/office/powerpoint/2010/main" val="157040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51692" y="323557"/>
            <a:ext cx="11577711"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Johnson vs. Congress</a:t>
            </a:r>
          </a:p>
        </p:txBody>
      </p:sp>
      <p:sp>
        <p:nvSpPr>
          <p:cNvPr id="2" name="Rectangle 1"/>
          <p:cNvSpPr/>
          <p:nvPr/>
        </p:nvSpPr>
        <p:spPr>
          <a:xfrm>
            <a:off x="351692" y="1170334"/>
            <a:ext cx="6175717" cy="5693866"/>
          </a:xfrm>
          <a:prstGeom prst="rect">
            <a:avLst/>
          </a:prstGeom>
        </p:spPr>
        <p:txBody>
          <a:bodyPr wrap="square">
            <a:spAutoFit/>
          </a:bodyPr>
          <a:lstStyle/>
          <a:p>
            <a:r>
              <a:rPr lang="en-US" sz="2800" dirty="0">
                <a:latin typeface="Poor Richard" panose="02080502050505020702" pitchFamily="18" charset="0"/>
              </a:rPr>
              <a:t>A.  The Andrew Johnson Irony:  America’s 1st Reconstruction president was a southern, </a:t>
            </a:r>
            <a:r>
              <a:rPr lang="en-US" sz="2800" b="1" u="sng" dirty="0">
                <a:effectLst>
                  <a:outerShdw blurRad="38100" dist="38100" dir="2700000" algn="tl">
                    <a:srgbClr val="000000">
                      <a:alpha val="43137"/>
                    </a:srgbClr>
                  </a:outerShdw>
                </a:effectLst>
                <a:latin typeface="Poor Richard" panose="02080502050505020702" pitchFamily="18" charset="0"/>
              </a:rPr>
              <a:t>white supremacist</a:t>
            </a:r>
          </a:p>
          <a:p>
            <a:pPr marL="971550" lvl="1" indent="-514350">
              <a:buFont typeface="+mj-lt"/>
              <a:buAutoNum type="arabicPeriod"/>
            </a:pPr>
            <a:r>
              <a:rPr lang="en-US" sz="2800" dirty="0">
                <a:latin typeface="Poor Richard" panose="02080502050505020702" pitchFamily="18" charset="0"/>
              </a:rPr>
              <a:t>Johnson’s Reconstruction Plan called for provisional governors &amp; state ratification of the </a:t>
            </a:r>
            <a:r>
              <a:rPr lang="en-US" sz="2800" b="1" u="sng" dirty="0">
                <a:effectLst>
                  <a:outerShdw blurRad="38100" dist="38100" dir="2700000" algn="tl">
                    <a:srgbClr val="000000">
                      <a:alpha val="43137"/>
                    </a:srgbClr>
                  </a:outerShdw>
                </a:effectLst>
                <a:latin typeface="Poor Richard" panose="02080502050505020702" pitchFamily="18" charset="0"/>
              </a:rPr>
              <a:t>13</a:t>
            </a:r>
            <a:r>
              <a:rPr lang="en-US" sz="2800" b="1" u="sng" baseline="30000" dirty="0">
                <a:effectLst>
                  <a:outerShdw blurRad="38100" dist="38100" dir="2700000" algn="tl">
                    <a:srgbClr val="000000">
                      <a:alpha val="43137"/>
                    </a:srgbClr>
                  </a:outerShdw>
                </a:effectLst>
                <a:latin typeface="Poor Richard" panose="02080502050505020702" pitchFamily="18" charset="0"/>
              </a:rPr>
              <a:t>th</a:t>
            </a:r>
            <a:r>
              <a:rPr lang="en-US" sz="2800" b="1" u="sng" dirty="0">
                <a:effectLst>
                  <a:outerShdw blurRad="38100" dist="38100" dir="2700000" algn="tl">
                    <a:srgbClr val="000000">
                      <a:alpha val="43137"/>
                    </a:srgbClr>
                  </a:outerShdw>
                </a:effectLst>
                <a:latin typeface="Poor Richard" panose="02080502050505020702" pitchFamily="18" charset="0"/>
              </a:rPr>
              <a:t> Amendment</a:t>
            </a:r>
          </a:p>
          <a:p>
            <a:pPr marL="971550" lvl="1" indent="-514350">
              <a:buFont typeface="+mj-lt"/>
              <a:buAutoNum type="arabicPeriod"/>
            </a:pPr>
            <a:r>
              <a:rPr lang="en-US" sz="2800" dirty="0">
                <a:latin typeface="Poor Richard" panose="02080502050505020702" pitchFamily="18" charset="0"/>
              </a:rPr>
              <a:t>Southerners reluctantly obeyed but passed </a:t>
            </a:r>
            <a:r>
              <a:rPr lang="en-US" sz="2800" b="1" u="sng" dirty="0">
                <a:effectLst>
                  <a:outerShdw blurRad="38100" dist="38100" dir="2700000" algn="tl">
                    <a:srgbClr val="000000">
                      <a:alpha val="43137"/>
                    </a:srgbClr>
                  </a:outerShdw>
                </a:effectLst>
                <a:latin typeface="Poor Richard" panose="02080502050505020702" pitchFamily="18" charset="0"/>
              </a:rPr>
              <a:t>Black Codes</a:t>
            </a:r>
            <a:r>
              <a:rPr lang="en-US" sz="2800" dirty="0">
                <a:latin typeface="Poor Richard" panose="02080502050505020702" pitchFamily="18" charset="0"/>
              </a:rPr>
              <a:t> to continue to oppress former slaves </a:t>
            </a:r>
          </a:p>
          <a:p>
            <a:pPr lvl="1"/>
            <a:endParaRPr lang="en-US" sz="2800" dirty="0">
              <a:latin typeface="Poor Richard" panose="02080502050505020702" pitchFamily="18" charset="0"/>
            </a:endParaRPr>
          </a:p>
          <a:p>
            <a:r>
              <a:rPr lang="en-US" sz="2800" dirty="0">
                <a:latin typeface="Poor Richard" panose="02080502050505020702" pitchFamily="18" charset="0"/>
              </a:rPr>
              <a:t>B.  The </a:t>
            </a:r>
            <a:r>
              <a:rPr lang="en-US" sz="2800" b="1" u="sng" dirty="0">
                <a:effectLst>
                  <a:outerShdw blurRad="38100" dist="38100" dir="2700000" algn="tl">
                    <a:srgbClr val="000000">
                      <a:alpha val="43137"/>
                    </a:srgbClr>
                  </a:outerShdw>
                </a:effectLst>
                <a:latin typeface="Poor Richard" panose="02080502050505020702" pitchFamily="18" charset="0"/>
              </a:rPr>
              <a:t>Freedman’s Bureau</a:t>
            </a:r>
            <a:r>
              <a:rPr lang="en-US" sz="2800" dirty="0">
                <a:latin typeface="Poor Richard" panose="02080502050505020702" pitchFamily="18" charset="0"/>
              </a:rPr>
              <a:t> was created in 1865 to assist &amp; protect former slaves with aid, labor contracts, &amp; schools</a:t>
            </a:r>
          </a:p>
        </p:txBody>
      </p:sp>
      <p:pic>
        <p:nvPicPr>
          <p:cNvPr id="7" name="Picture 6"/>
          <p:cNvPicPr>
            <a:picLocks noChangeAspect="1"/>
          </p:cNvPicPr>
          <p:nvPr/>
        </p:nvPicPr>
        <p:blipFill rotWithShape="1">
          <a:blip r:embed="rId3"/>
          <a:srcRect l="5512" t="21098" r="4635" b="4401"/>
          <a:stretch/>
        </p:blipFill>
        <p:spPr>
          <a:xfrm>
            <a:off x="7582486" y="1728196"/>
            <a:ext cx="4149970" cy="4578142"/>
          </a:xfrm>
          <a:prstGeom prst="rect">
            <a:avLst/>
          </a:prstGeom>
        </p:spPr>
      </p:pic>
      <p:sp>
        <p:nvSpPr>
          <p:cNvPr id="8" name="TextBox 7"/>
          <p:cNvSpPr txBox="1"/>
          <p:nvPr/>
        </p:nvSpPr>
        <p:spPr>
          <a:xfrm>
            <a:off x="7582486" y="1170334"/>
            <a:ext cx="4149970"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Examples of Black Codes</a:t>
            </a:r>
          </a:p>
        </p:txBody>
      </p:sp>
    </p:spTree>
    <p:extLst>
      <p:ext uri="{BB962C8B-B14F-4D97-AF65-F5344CB8AC3E}">
        <p14:creationId xmlns:p14="http://schemas.microsoft.com/office/powerpoint/2010/main" val="126510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blip>
          <a:stretch>
            <a:fillRect/>
          </a:stretch>
        </p:blipFill>
        <p:spPr>
          <a:xfrm>
            <a:off x="0" y="0"/>
            <a:ext cx="12192000" cy="6858000"/>
          </a:xfrm>
          <a:prstGeom prst="rect">
            <a:avLst/>
          </a:prstGeom>
        </p:spPr>
      </p:pic>
      <p:sp>
        <p:nvSpPr>
          <p:cNvPr id="5" name="TextBox 4"/>
          <p:cNvSpPr txBox="1"/>
          <p:nvPr/>
        </p:nvSpPr>
        <p:spPr>
          <a:xfrm>
            <a:off x="351692" y="323557"/>
            <a:ext cx="11577711"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Johnson vs. Congress</a:t>
            </a:r>
          </a:p>
        </p:txBody>
      </p:sp>
      <p:sp>
        <p:nvSpPr>
          <p:cNvPr id="2" name="Rectangle 1"/>
          <p:cNvSpPr/>
          <p:nvPr/>
        </p:nvSpPr>
        <p:spPr>
          <a:xfrm>
            <a:off x="351691" y="1170334"/>
            <a:ext cx="11577711" cy="5693866"/>
          </a:xfrm>
          <a:prstGeom prst="rect">
            <a:avLst/>
          </a:prstGeom>
        </p:spPr>
        <p:txBody>
          <a:bodyPr wrap="square">
            <a:spAutoFit/>
          </a:bodyPr>
          <a:lstStyle/>
          <a:p>
            <a:r>
              <a:rPr lang="en-US" sz="2800" dirty="0">
                <a:latin typeface="Poor Richard" panose="02080502050505020702" pitchFamily="18" charset="0"/>
              </a:rPr>
              <a:t>C.  The 14th Amendment:</a:t>
            </a:r>
          </a:p>
          <a:p>
            <a:pPr marL="971550" lvl="1" indent="-514350">
              <a:buFont typeface="+mj-lt"/>
              <a:buAutoNum type="arabicPeriod"/>
            </a:pPr>
            <a:r>
              <a:rPr lang="en-US" sz="2800" dirty="0">
                <a:latin typeface="Poor Richard" panose="02080502050505020702" pitchFamily="18" charset="0"/>
              </a:rPr>
              <a:t>In 1866, Congress passed 2 bills: extension of Freedmen’s Bureau &amp; a </a:t>
            </a:r>
            <a:r>
              <a:rPr lang="en-US" sz="2800" b="1" u="sng" dirty="0">
                <a:effectLst>
                  <a:outerShdw blurRad="38100" dist="38100" dir="2700000" algn="tl">
                    <a:srgbClr val="000000">
                      <a:alpha val="43137"/>
                    </a:srgbClr>
                  </a:outerShdw>
                </a:effectLst>
                <a:latin typeface="Poor Richard" panose="02080502050505020702" pitchFamily="18" charset="0"/>
              </a:rPr>
              <a:t>Civil Rights Act</a:t>
            </a:r>
          </a:p>
          <a:p>
            <a:pPr marL="971550" lvl="1" indent="-514350">
              <a:buFont typeface="+mj-lt"/>
              <a:buAutoNum type="arabicPeriod"/>
            </a:pPr>
            <a:r>
              <a:rPr lang="en-US" sz="2800" dirty="0">
                <a:latin typeface="Poor Richard" panose="02080502050505020702" pitchFamily="18" charset="0"/>
              </a:rPr>
              <a:t>President Johnson </a:t>
            </a:r>
            <a:r>
              <a:rPr lang="en-US" sz="2800" b="1" u="sng" dirty="0">
                <a:effectLst>
                  <a:outerShdw blurRad="38100" dist="38100" dir="2700000" algn="tl">
                    <a:srgbClr val="000000">
                      <a:alpha val="43137"/>
                    </a:srgbClr>
                  </a:outerShdw>
                </a:effectLst>
                <a:latin typeface="Poor Richard" panose="02080502050505020702" pitchFamily="18" charset="0"/>
              </a:rPr>
              <a:t>vetoed</a:t>
            </a:r>
            <a:r>
              <a:rPr lang="en-US" sz="2800" dirty="0">
                <a:latin typeface="Poor Richard" panose="02080502050505020702" pitchFamily="18" charset="0"/>
              </a:rPr>
              <a:t> both, but Congress </a:t>
            </a:r>
            <a:r>
              <a:rPr lang="en-US" sz="2800" b="1" u="sng" dirty="0">
                <a:effectLst>
                  <a:outerShdw blurRad="38100" dist="38100" dir="2700000" algn="tl">
                    <a:srgbClr val="000000">
                      <a:alpha val="43137"/>
                    </a:srgbClr>
                  </a:outerShdw>
                </a:effectLst>
                <a:latin typeface="Poor Richard" panose="02080502050505020702" pitchFamily="18" charset="0"/>
              </a:rPr>
              <a:t>overrode</a:t>
            </a:r>
            <a:r>
              <a:rPr lang="en-US" sz="2800" dirty="0">
                <a:latin typeface="Poor Richard" panose="02080502050505020702" pitchFamily="18" charset="0"/>
              </a:rPr>
              <a:t> both vetoes (1st time ever!)</a:t>
            </a:r>
          </a:p>
          <a:p>
            <a:pPr marL="971550" lvl="1" indent="-514350">
              <a:buFont typeface="+mj-lt"/>
              <a:buAutoNum type="arabicPeriod"/>
            </a:pPr>
            <a:r>
              <a:rPr lang="en-US" sz="2800" dirty="0">
                <a:latin typeface="Poor Richard" panose="02080502050505020702" pitchFamily="18" charset="0"/>
              </a:rPr>
              <a:t>Congress passed </a:t>
            </a:r>
            <a:r>
              <a:rPr lang="en-US" sz="2800" b="1" u="sng" dirty="0">
                <a:effectLst>
                  <a:outerShdw blurRad="38100" dist="38100" dir="2700000" algn="tl">
                    <a:srgbClr val="000000">
                      <a:alpha val="43137"/>
                    </a:srgbClr>
                  </a:outerShdw>
                </a:effectLst>
                <a:latin typeface="Poor Richard" panose="02080502050505020702" pitchFamily="18" charset="0"/>
              </a:rPr>
              <a:t>14</a:t>
            </a:r>
            <a:r>
              <a:rPr lang="en-US" sz="2800" b="1" u="sng" baseline="30000" dirty="0">
                <a:effectLst>
                  <a:outerShdw blurRad="38100" dist="38100" dir="2700000" algn="tl">
                    <a:srgbClr val="000000">
                      <a:alpha val="43137"/>
                    </a:srgbClr>
                  </a:outerShdw>
                </a:effectLst>
                <a:latin typeface="Poor Richard" panose="02080502050505020702" pitchFamily="18" charset="0"/>
              </a:rPr>
              <a:t>th</a:t>
            </a:r>
            <a:r>
              <a:rPr lang="en-US" sz="2800" b="1" u="sng" dirty="0">
                <a:effectLst>
                  <a:outerShdw blurRad="38100" dist="38100" dir="2700000" algn="tl">
                    <a:srgbClr val="000000">
                      <a:alpha val="43137"/>
                    </a:srgbClr>
                  </a:outerShdw>
                </a:effectLst>
                <a:latin typeface="Poor Richard" panose="02080502050505020702" pitchFamily="18" charset="0"/>
              </a:rPr>
              <a:t> Amendment </a:t>
            </a:r>
            <a:r>
              <a:rPr lang="en-US" sz="2800" dirty="0">
                <a:latin typeface="Poor Richard" panose="02080502050505020702" pitchFamily="18" charset="0"/>
              </a:rPr>
              <a:t>to protect the civil rights of former slaves in the South </a:t>
            </a:r>
          </a:p>
          <a:p>
            <a:pPr lvl="1"/>
            <a:endParaRPr lang="en-US" sz="2800" dirty="0">
              <a:latin typeface="Poor Richard" panose="02080502050505020702" pitchFamily="18" charset="0"/>
            </a:endParaRPr>
          </a:p>
          <a:p>
            <a:r>
              <a:rPr lang="en-US" sz="2800" dirty="0">
                <a:latin typeface="Poor Richard" panose="02080502050505020702" pitchFamily="18" charset="0"/>
              </a:rPr>
              <a:t>D.  Congress passed a Radical Reconstruction Plan in 1867 </a:t>
            </a:r>
          </a:p>
          <a:p>
            <a:pPr marL="514350" indent="-514350">
              <a:buFont typeface="+mj-lt"/>
              <a:buAutoNum type="arabicPeriod"/>
            </a:pPr>
            <a:r>
              <a:rPr lang="en-US" sz="2800" dirty="0">
                <a:latin typeface="Poor Richard" panose="02080502050505020702" pitchFamily="18" charset="0"/>
              </a:rPr>
              <a:t>Included redistribution of planter lands, black suffrage, division of the South into </a:t>
            </a:r>
            <a:r>
              <a:rPr lang="en-US" sz="2800" b="1" u="sng" dirty="0">
                <a:effectLst>
                  <a:outerShdw blurRad="38100" dist="38100" dir="2700000" algn="tl">
                    <a:srgbClr val="000000">
                      <a:alpha val="43137"/>
                    </a:srgbClr>
                  </a:outerShdw>
                </a:effectLst>
                <a:latin typeface="Poor Richard" panose="02080502050505020702" pitchFamily="18" charset="0"/>
              </a:rPr>
              <a:t>five military zones</a:t>
            </a:r>
          </a:p>
          <a:p>
            <a:pPr marL="514350" indent="-514350">
              <a:buFont typeface="+mj-lt"/>
              <a:buAutoNum type="arabicPeriod"/>
            </a:pPr>
            <a:r>
              <a:rPr lang="en-US" sz="2800" dirty="0">
                <a:latin typeface="Poor Richard" panose="02080502050505020702" pitchFamily="18" charset="0"/>
              </a:rPr>
              <a:t>But the military was not adequate &amp; Johnson repeatedly </a:t>
            </a:r>
            <a:r>
              <a:rPr lang="en-US" sz="2800" b="1" u="sng" dirty="0">
                <a:effectLst>
                  <a:outerShdw blurRad="38100" dist="38100" dir="2700000" algn="tl">
                    <a:srgbClr val="000000">
                      <a:alpha val="43137"/>
                    </a:srgbClr>
                  </a:outerShdw>
                </a:effectLst>
                <a:latin typeface="Poor Richard" panose="02080502050505020702" pitchFamily="18" charset="0"/>
              </a:rPr>
              <a:t>obstructed</a:t>
            </a:r>
            <a:r>
              <a:rPr lang="en-US" sz="2800" dirty="0">
                <a:latin typeface="Poor Richard" panose="02080502050505020702" pitchFamily="18" charset="0"/>
              </a:rPr>
              <a:t> Reconstruction plans </a:t>
            </a:r>
          </a:p>
        </p:txBody>
      </p:sp>
    </p:spTree>
    <p:extLst>
      <p:ext uri="{BB962C8B-B14F-4D97-AF65-F5344CB8AC3E}">
        <p14:creationId xmlns:p14="http://schemas.microsoft.com/office/powerpoint/2010/main" val="3468788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1303</Words>
  <Application>Microsoft Office PowerPoint</Application>
  <PresentationFormat>Widescreen</PresentationFormat>
  <Paragraphs>154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Poor Richard</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Papandrea</dc:creator>
  <cp:lastModifiedBy>Eric Biagi</cp:lastModifiedBy>
  <cp:revision>16</cp:revision>
  <cp:lastPrinted>2018-02-05T12:51:24Z</cp:lastPrinted>
  <dcterms:created xsi:type="dcterms:W3CDTF">2017-01-16T03:36:41Z</dcterms:created>
  <dcterms:modified xsi:type="dcterms:W3CDTF">2019-01-09T12:46:14Z</dcterms:modified>
</cp:coreProperties>
</file>