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0" r:id="rId3"/>
  </p:sldMasterIdLst>
  <p:sldIdLst>
    <p:sldId id="256" r:id="rId4"/>
    <p:sldId id="280" r:id="rId5"/>
    <p:sldId id="265" r:id="rId6"/>
    <p:sldId id="289" r:id="rId7"/>
    <p:sldId id="276" r:id="rId8"/>
    <p:sldId id="267" r:id="rId9"/>
    <p:sldId id="257" r:id="rId10"/>
    <p:sldId id="266" r:id="rId11"/>
    <p:sldId id="268" r:id="rId12"/>
    <p:sldId id="271" r:id="rId13"/>
    <p:sldId id="270" r:id="rId14"/>
    <p:sldId id="291" r:id="rId15"/>
    <p:sldId id="272" r:id="rId16"/>
    <p:sldId id="273" r:id="rId17"/>
    <p:sldId id="269" r:id="rId18"/>
    <p:sldId id="274" r:id="rId19"/>
    <p:sldId id="275" r:id="rId20"/>
    <p:sldId id="281" r:id="rId21"/>
    <p:sldId id="283" r:id="rId22"/>
    <p:sldId id="282" r:id="rId23"/>
    <p:sldId id="284" r:id="rId24"/>
    <p:sldId id="286" r:id="rId25"/>
    <p:sldId id="287" r:id="rId26"/>
    <p:sldId id="290" r:id="rId27"/>
    <p:sldId id="288" r:id="rId28"/>
    <p:sldId id="285" r:id="rId29"/>
    <p:sldId id="258" r:id="rId30"/>
    <p:sldId id="259" r:id="rId31"/>
    <p:sldId id="260" r:id="rId32"/>
    <p:sldId id="261" r:id="rId33"/>
    <p:sldId id="262" r:id="rId34"/>
    <p:sldId id="263" r:id="rId35"/>
    <p:sldId id="26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78" y="384"/>
      </p:cViewPr>
      <p:guideLst/>
    </p:cSldViewPr>
  </p:slideViewPr>
  <p:notesTextViewPr>
    <p:cViewPr>
      <p:scale>
        <a:sx n="1" d="1"/>
        <a:sy n="1" d="1"/>
      </p:scale>
      <p:origin x="0" y="0"/>
    </p:cViewPr>
  </p:notesTextViewPr>
  <p:sorterViewPr>
    <p:cViewPr>
      <p:scale>
        <a:sx n="100" d="100"/>
        <a:sy n="100" d="100"/>
      </p:scale>
      <p:origin x="0" y="-4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011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5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78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32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614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760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271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187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003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0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24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0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33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029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388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19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089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755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53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68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542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4077D-EA2D-4270-AE05-08DDB76D009A}"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08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9/20/2018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9/20/2018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94077D-EA2D-4270-AE05-08DDB76D009A}" type="datetimeFigureOut">
              <a:rPr lang="en-US" smtClean="0">
                <a:solidFill>
                  <a:prstClr val="black">
                    <a:tint val="75000"/>
                  </a:prstClr>
                </a:solidFill>
              </a:rPr>
              <a:pPr defTabSz="914400"/>
              <a:t>9/20/2018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607DEFF-BD67-4E76-926C-689E944A151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341645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94077D-EA2D-4270-AE05-08DDB76D009A}" type="datetimeFigureOut">
              <a:rPr lang="en-US" smtClean="0">
                <a:solidFill>
                  <a:prstClr val="black">
                    <a:tint val="75000"/>
                  </a:prstClr>
                </a:solidFill>
              </a:rPr>
              <a:pPr defTabSz="914400"/>
              <a:t>9/20/2018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607DEFF-BD67-4E76-926C-689E944A151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741311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Bob/science%20videos/10.%20Ecology/R%20strad%201a.wm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lickr.com/photos/71183136@N08/6959590092" TargetMode="External"/><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Ruby-throated_Hummingbird_(Archilochus_colubris)_RWD4.jpg" TargetMode="External"/><Relationship Id="rId2" Type="http://schemas.openxmlformats.org/officeDocument/2006/relationships/image" Target="../media/image25.png"/><Relationship Id="rId1" Type="http://schemas.openxmlformats.org/officeDocument/2006/relationships/slideLayout" Target="../slideLayouts/slideLayout35.xml"/><Relationship Id="rId4" Type="http://schemas.openxmlformats.org/officeDocument/2006/relationships/hyperlink" Target="http://carolinabird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Archilochus_colubris_(Male).jpg" TargetMode="External"/><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ile:BroadbilledHummingbird.jpg" TargetMode="External"/><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STATISTICAL ANALYSIS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5610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4691"/>
            <a:ext cx="9905998" cy="1153391"/>
          </a:xfrm>
        </p:spPr>
        <p:txBody>
          <a:bodyPr>
            <a:normAutofit/>
          </a:bodyPr>
          <a:lstStyle/>
          <a:p>
            <a:r>
              <a:rPr lang="en-US" dirty="0"/>
              <a:t>ERROR BARS</a:t>
            </a:r>
          </a:p>
        </p:txBody>
      </p:sp>
      <p:sp>
        <p:nvSpPr>
          <p:cNvPr id="5" name="Content Placeholder 4"/>
          <p:cNvSpPr>
            <a:spLocks noGrp="1"/>
          </p:cNvSpPr>
          <p:nvPr>
            <p:ph idx="1"/>
          </p:nvPr>
        </p:nvSpPr>
        <p:spPr>
          <a:xfrm>
            <a:off x="1058286" y="1093751"/>
            <a:ext cx="9905998" cy="4712059"/>
          </a:xfrm>
          <a:prstGeom prst="rect">
            <a:avLst/>
          </a:prstGeom>
        </p:spPr>
        <p:txBody>
          <a:bodyPr wrap="square">
            <a:spAutoFit/>
          </a:bodyPr>
          <a:lstStyle/>
          <a:p>
            <a:r>
              <a:rPr lang="en-US" sz="3600" dirty="0">
                <a:latin typeface="Cardo"/>
              </a:rPr>
              <a:t>An </a:t>
            </a:r>
            <a:r>
              <a:rPr lang="en-US" sz="3600" b="1" dirty="0">
                <a:latin typeface="Cardo"/>
              </a:rPr>
              <a:t>error bar </a:t>
            </a:r>
            <a:r>
              <a:rPr lang="en-US" sz="3600" dirty="0">
                <a:latin typeface="Cardo"/>
              </a:rPr>
              <a:t>is a line through a point on a graph, parallel to one of the axes, which represents the </a:t>
            </a:r>
            <a:r>
              <a:rPr lang="en-US" sz="3600" b="1" dirty="0">
                <a:latin typeface="Cardo"/>
              </a:rPr>
              <a:t>uncertainty </a:t>
            </a:r>
            <a:r>
              <a:rPr lang="en-US" sz="3600" dirty="0">
                <a:latin typeface="Cardo"/>
              </a:rPr>
              <a:t>or </a:t>
            </a:r>
            <a:r>
              <a:rPr lang="en-US" sz="3600" b="1" dirty="0">
                <a:latin typeface="Cardo"/>
              </a:rPr>
              <a:t>variation</a:t>
            </a:r>
            <a:r>
              <a:rPr lang="en-US" sz="3600" dirty="0">
                <a:latin typeface="Cardo"/>
              </a:rPr>
              <a:t> of the corresponding coordinate of the point. </a:t>
            </a:r>
          </a:p>
          <a:p>
            <a:pPr lvl="1"/>
            <a:r>
              <a:rPr lang="en-US" sz="3400" dirty="0">
                <a:latin typeface="Cardo"/>
              </a:rPr>
              <a:t>	 In IB Biology, the error bars most often 	represent the </a:t>
            </a:r>
            <a:r>
              <a:rPr lang="en-US" sz="3400" b="1" dirty="0">
                <a:latin typeface="Cardo"/>
              </a:rPr>
              <a:t>standard deviation</a:t>
            </a:r>
            <a:r>
              <a:rPr lang="en-US" sz="3400" dirty="0">
                <a:latin typeface="Cardo"/>
              </a:rPr>
              <a:t> of a data 	set. </a:t>
            </a:r>
            <a:endParaRPr lang="en-US" sz="3400" dirty="0"/>
          </a:p>
        </p:txBody>
      </p:sp>
    </p:spTree>
    <p:extLst>
      <p:ext uri="{BB962C8B-B14F-4D97-AF65-F5344CB8AC3E}">
        <p14:creationId xmlns:p14="http://schemas.microsoft.com/office/powerpoint/2010/main" val="103085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659" y="10392"/>
            <a:ext cx="9905998" cy="924790"/>
          </a:xfrm>
        </p:spPr>
        <p:txBody>
          <a:bodyPr/>
          <a:lstStyle/>
          <a:p>
            <a:r>
              <a:rPr lang="en-US" dirty="0"/>
              <a:t>What do error bars suggest?</a:t>
            </a:r>
          </a:p>
        </p:txBody>
      </p:sp>
      <p:sp>
        <p:nvSpPr>
          <p:cNvPr id="6" name="Content Placeholder 5"/>
          <p:cNvSpPr>
            <a:spLocks noGrp="1"/>
          </p:cNvSpPr>
          <p:nvPr>
            <p:ph idx="1"/>
          </p:nvPr>
        </p:nvSpPr>
        <p:spPr>
          <a:xfrm>
            <a:off x="403660" y="4821382"/>
            <a:ext cx="11383528" cy="1932708"/>
          </a:xfrm>
        </p:spPr>
        <p:txBody>
          <a:bodyPr>
            <a:normAutofit lnSpcReduction="10000"/>
          </a:bodyPr>
          <a:lstStyle/>
          <a:p>
            <a:r>
              <a:rPr lang="en-US" altLang="en-US" sz="3900" b="1" dirty="0">
                <a:effectLst/>
              </a:rPr>
              <a:t>If the bars show extensive overlap, it is likely that there is </a:t>
            </a:r>
            <a:r>
              <a:rPr lang="en-US" altLang="en-US" sz="3900" b="1" i="1" dirty="0">
                <a:effectLst/>
              </a:rPr>
              <a:t>not</a:t>
            </a:r>
            <a:r>
              <a:rPr lang="en-US" altLang="en-US" sz="3900" b="1" dirty="0">
                <a:effectLst/>
              </a:rPr>
              <a:t> a significant difference between those values</a:t>
            </a:r>
          </a:p>
          <a:p>
            <a:endParaRPr lang="en-US" dirty="0"/>
          </a:p>
        </p:txBody>
      </p:sp>
      <p:pic>
        <p:nvPicPr>
          <p:cNvPr id="8" name="Picture 8" descr="grap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929" y="749444"/>
            <a:ext cx="627610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85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387" y="823912"/>
            <a:ext cx="11528050" cy="5176838"/>
          </a:xfrm>
        </p:spPr>
      </p:pic>
    </p:spTree>
    <p:extLst>
      <p:ext uri="{BB962C8B-B14F-4D97-AF65-F5344CB8AC3E}">
        <p14:creationId xmlns:p14="http://schemas.microsoft.com/office/powerpoint/2010/main" val="166239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2673" y="245848"/>
            <a:ext cx="10287000" cy="439952"/>
          </a:xfrm>
        </p:spPr>
        <p:txBody>
          <a:bodyPr>
            <a:normAutofit fontScale="90000"/>
          </a:bodyPr>
          <a:lstStyle/>
          <a:p>
            <a:pPr algn="ctr" eaLnBrk="1" hangingPunct="1">
              <a:defRPr/>
            </a:pPr>
            <a:r>
              <a:rPr lang="en-US" sz="3600" b="1" dirty="0">
                <a:effectLst>
                  <a:glow rad="38100">
                    <a:schemeClr val="bg1">
                      <a:lumMod val="65000"/>
                      <a:lumOff val="35000"/>
                      <a:alpha val="40000"/>
                    </a:schemeClr>
                  </a:glow>
                </a:effectLst>
              </a:rPr>
              <a:t>Graphing Mean </a:t>
            </a:r>
            <a:r>
              <a:rPr lang="en-US" sz="3600" b="1">
                <a:effectLst>
                  <a:glow rad="38100">
                    <a:schemeClr val="bg1">
                      <a:lumMod val="65000"/>
                      <a:lumOff val="35000"/>
                      <a:alpha val="40000"/>
                    </a:schemeClr>
                  </a:glow>
                </a:effectLst>
              </a:rPr>
              <a:t>with Standard dEViation </a:t>
            </a:r>
            <a:r>
              <a:rPr lang="en-US" sz="3600" b="1" dirty="0">
                <a:effectLst>
                  <a:glow rad="38100">
                    <a:schemeClr val="bg1">
                      <a:lumMod val="65000"/>
                      <a:lumOff val="35000"/>
                      <a:alpha val="40000"/>
                    </a:schemeClr>
                  </a:glow>
                </a:effectLst>
              </a:rPr>
              <a:t>as Error Bars</a:t>
            </a:r>
          </a:p>
        </p:txBody>
      </p:sp>
      <p:sp>
        <p:nvSpPr>
          <p:cNvPr id="11267" name="Rectangle 3"/>
          <p:cNvSpPr>
            <a:spLocks noGrp="1" noChangeArrowheads="1"/>
          </p:cNvSpPr>
          <p:nvPr>
            <p:ph type="body" idx="1"/>
          </p:nvPr>
        </p:nvSpPr>
        <p:spPr>
          <a:xfrm>
            <a:off x="394853" y="5036127"/>
            <a:ext cx="11398827" cy="2057400"/>
          </a:xfrm>
        </p:spPr>
        <p:txBody>
          <a:bodyPr>
            <a:normAutofit/>
          </a:bodyPr>
          <a:lstStyle/>
          <a:p>
            <a:pPr eaLnBrk="1" hangingPunct="1">
              <a:buFontTx/>
              <a:buNone/>
              <a:defRPr/>
            </a:pPr>
            <a:r>
              <a:rPr lang="en-US" sz="3200" b="1" dirty="0"/>
              <a:t>   This standard deviation graph compares </a:t>
            </a:r>
            <a:r>
              <a:rPr lang="en-US" sz="3200" b="1" u="sng" dirty="0"/>
              <a:t>68% of the population</a:t>
            </a:r>
            <a:r>
              <a:rPr lang="en-US" sz="3200" b="1" dirty="0"/>
              <a:t> and begins to show that the two sets of data are likely different due to the  very little overlap of error bars.</a:t>
            </a:r>
          </a:p>
        </p:txBody>
      </p:sp>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5750"/>
            <a:ext cx="353646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02876" y="4475156"/>
            <a:ext cx="5088924" cy="830997"/>
          </a:xfrm>
          <a:prstGeom prst="rect">
            <a:avLst/>
          </a:prstGeom>
          <a:noFill/>
        </p:spPr>
        <p:txBody>
          <a:bodyPr wrap="square" rtlCol="0">
            <a:spAutoFit/>
          </a:bodyPr>
          <a:lstStyle/>
          <a:p>
            <a:r>
              <a:rPr lang="en-US" sz="1600" dirty="0"/>
              <a:t>Figure 1: Mean length of </a:t>
            </a:r>
            <a:r>
              <a:rPr lang="en-US" sz="1600" dirty="0" err="1"/>
              <a:t>mollusc</a:t>
            </a:r>
            <a:r>
              <a:rPr lang="en-US" sz="1600" dirty="0"/>
              <a:t> shell in the different types of water. (Error bars represent one standard deviation.)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775" y="1101298"/>
            <a:ext cx="3429000" cy="322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1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859" y="602673"/>
            <a:ext cx="9905998" cy="4720937"/>
          </a:xfrm>
        </p:spPr>
        <p:txBody>
          <a:bodyPr>
            <a:normAutofit/>
          </a:bodyPr>
          <a:lstStyle/>
          <a:p>
            <a:r>
              <a:rPr lang="en-US" sz="4000" dirty="0"/>
              <a:t>How do we determine if the two samples are different and not just due to chance or sampling error?</a:t>
            </a:r>
          </a:p>
        </p:txBody>
      </p:sp>
    </p:spTree>
    <p:extLst>
      <p:ext uri="{BB962C8B-B14F-4D97-AF65-F5344CB8AC3E}">
        <p14:creationId xmlns:p14="http://schemas.microsoft.com/office/powerpoint/2010/main" val="296359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242455"/>
          </a:xfrm>
        </p:spPr>
        <p:txBody>
          <a:bodyPr>
            <a:normAutofit fontScale="90000"/>
          </a:bodyPr>
          <a:lstStyle/>
          <a:p>
            <a:r>
              <a:rPr lang="en-US" dirty="0">
                <a:effectLst/>
              </a:rPr>
              <a:t>INDEPENDENT T-TEST</a:t>
            </a:r>
            <a:br>
              <a:rPr lang="en-US" dirty="0">
                <a:effectLst/>
              </a:rPr>
            </a:br>
            <a:endParaRPr lang="en-US" dirty="0"/>
          </a:p>
        </p:txBody>
      </p:sp>
      <p:sp>
        <p:nvSpPr>
          <p:cNvPr id="3" name="Content Placeholder 2"/>
          <p:cNvSpPr>
            <a:spLocks noGrp="1"/>
          </p:cNvSpPr>
          <p:nvPr>
            <p:ph idx="1"/>
          </p:nvPr>
        </p:nvSpPr>
        <p:spPr>
          <a:xfrm>
            <a:off x="1141413" y="2556164"/>
            <a:ext cx="9905998" cy="2254827"/>
          </a:xfrm>
        </p:spPr>
        <p:txBody>
          <a:bodyPr>
            <a:noAutofit/>
          </a:bodyPr>
          <a:lstStyle/>
          <a:p>
            <a:pPr marL="0" indent="0">
              <a:buNone/>
            </a:pPr>
            <a:r>
              <a:rPr lang="en-US" sz="7200" b="1" dirty="0">
                <a:effectLst/>
              </a:rPr>
              <a:t> </a:t>
            </a:r>
            <a:r>
              <a:rPr lang="en-US" sz="7200" b="1" i="1" dirty="0">
                <a:effectLst/>
              </a:rPr>
              <a:t>t</a:t>
            </a:r>
            <a:r>
              <a:rPr lang="en-US" sz="7200" b="1" dirty="0">
                <a:effectLst/>
              </a:rPr>
              <a:t>-test </a:t>
            </a:r>
            <a:r>
              <a:rPr lang="en-US" sz="3600" dirty="0">
                <a:effectLst/>
              </a:rPr>
              <a:t>is a statistical test that compares the mean and standard deviation of two samples to see if there is a </a:t>
            </a:r>
            <a:r>
              <a:rPr lang="en-US" sz="3600" b="1" dirty="0">
                <a:effectLst/>
              </a:rPr>
              <a:t>significant difference between them</a:t>
            </a:r>
            <a:r>
              <a:rPr lang="en-US" sz="3600" dirty="0">
                <a:effectLst/>
              </a:rPr>
              <a:t>. </a:t>
            </a:r>
          </a:p>
          <a:p>
            <a:pPr marL="0" indent="0">
              <a:buNone/>
            </a:pPr>
            <a:endParaRPr lang="en-US" sz="3600" dirty="0">
              <a:effectLst/>
            </a:endParaRPr>
          </a:p>
          <a:p>
            <a:pPr marL="0" indent="0">
              <a:buNone/>
            </a:pPr>
            <a:endParaRPr lang="en-US" sz="3600" dirty="0"/>
          </a:p>
        </p:txBody>
      </p:sp>
    </p:spTree>
    <p:extLst>
      <p:ext uri="{BB962C8B-B14F-4D97-AF65-F5344CB8AC3E}">
        <p14:creationId xmlns:p14="http://schemas.microsoft.com/office/powerpoint/2010/main" val="333624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120" y="698143"/>
            <a:ext cx="11590986" cy="1905000"/>
          </a:xfrm>
        </p:spPr>
        <p:txBody>
          <a:bodyPr>
            <a:normAutofit fontScale="90000"/>
          </a:bodyPr>
          <a:lstStyle/>
          <a:p>
            <a:r>
              <a:rPr lang="en-US" dirty="0">
                <a:solidFill>
                  <a:schemeClr val="tx1"/>
                </a:solidFill>
                <a:effectLst/>
              </a:rPr>
              <a:t>In an experiment, a t-test might be used to calculate whether or not differences seen between the control and the experimental group are a factor of the manipulated (INDEP) variable or simply the result of chance or sampling.</a:t>
            </a:r>
            <a:r>
              <a:rPr lang="en-US" dirty="0"/>
              <a:t/>
            </a:r>
            <a:br>
              <a:rPr lang="en-US" dirty="0"/>
            </a:br>
            <a:endParaRPr lang="en-US" dirty="0"/>
          </a:p>
        </p:txBody>
      </p:sp>
      <p:pic>
        <p:nvPicPr>
          <p:cNvPr id="9" name="Content Placeholder 8"/>
          <p:cNvPicPr>
            <a:picLocks noGrp="1" noChangeAspect="1"/>
          </p:cNvPicPr>
          <p:nvPr>
            <p:ph sz="half" idx="1"/>
          </p:nvPr>
        </p:nvPicPr>
        <p:blipFill>
          <a:blip r:embed="rId2"/>
          <a:stretch>
            <a:fillRect/>
          </a:stretch>
        </p:blipFill>
        <p:spPr>
          <a:xfrm>
            <a:off x="1004552" y="2691685"/>
            <a:ext cx="3863662" cy="2730427"/>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170613" y="2691685"/>
            <a:ext cx="4876800" cy="2730427"/>
          </a:xfrm>
          <a:prstGeom prst="rect">
            <a:avLst/>
          </a:prstGeom>
        </p:spPr>
      </p:pic>
      <p:sp>
        <p:nvSpPr>
          <p:cNvPr id="11" name="Rectangle 10"/>
          <p:cNvSpPr/>
          <p:nvPr/>
        </p:nvSpPr>
        <p:spPr>
          <a:xfrm>
            <a:off x="74613" y="5599197"/>
            <a:ext cx="6096000" cy="923330"/>
          </a:xfrm>
          <a:prstGeom prst="rect">
            <a:avLst/>
          </a:prstGeom>
        </p:spPr>
        <p:txBody>
          <a:bodyPr>
            <a:spAutoFit/>
          </a:bodyPr>
          <a:lstStyle/>
          <a:p>
            <a:r>
              <a:rPr lang="en-US" dirty="0">
                <a:latin typeface="Josefin Sans"/>
              </a:rPr>
              <a:t>The unpaired T-test would be used to determine if there is a significant difference between the control and treated enzyme activities.</a:t>
            </a:r>
            <a:endParaRPr lang="en-US" dirty="0"/>
          </a:p>
        </p:txBody>
      </p:sp>
      <p:sp>
        <p:nvSpPr>
          <p:cNvPr id="12" name="Rectangle 11"/>
          <p:cNvSpPr/>
          <p:nvPr/>
        </p:nvSpPr>
        <p:spPr>
          <a:xfrm>
            <a:off x="6072779" y="5599197"/>
            <a:ext cx="6096000" cy="923330"/>
          </a:xfrm>
          <a:prstGeom prst="rect">
            <a:avLst/>
          </a:prstGeom>
        </p:spPr>
        <p:txBody>
          <a:bodyPr>
            <a:spAutoFit/>
          </a:bodyPr>
          <a:lstStyle/>
          <a:p>
            <a:r>
              <a:rPr lang="en-US" dirty="0">
                <a:latin typeface="Josefin Sans"/>
              </a:rPr>
              <a:t>The paired T-test would be used to determine if there is a significant difference between the pre- and post-treatment blood pressures.</a:t>
            </a:r>
            <a:endParaRPr lang="en-US" dirty="0"/>
          </a:p>
        </p:txBody>
      </p:sp>
    </p:spTree>
    <p:extLst>
      <p:ext uri="{BB962C8B-B14F-4D97-AF65-F5344CB8AC3E}">
        <p14:creationId xmlns:p14="http://schemas.microsoft.com/office/powerpoint/2010/main" val="71880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In any significance test, there are two possible hypothesis</a:t>
            </a:r>
            <a:endParaRPr lang="en-US" dirty="0"/>
          </a:p>
        </p:txBody>
      </p:sp>
      <p:sp>
        <p:nvSpPr>
          <p:cNvPr id="3" name="Content Placeholder 2"/>
          <p:cNvSpPr>
            <a:spLocks noGrp="1"/>
          </p:cNvSpPr>
          <p:nvPr>
            <p:ph sz="half" idx="1"/>
          </p:nvPr>
        </p:nvSpPr>
        <p:spPr>
          <a:xfrm>
            <a:off x="167425" y="2666999"/>
            <a:ext cx="5850787" cy="3124201"/>
          </a:xfrm>
        </p:spPr>
        <p:txBody>
          <a:bodyPr>
            <a:normAutofit/>
          </a:bodyPr>
          <a:lstStyle/>
          <a:p>
            <a:r>
              <a:rPr lang="en-US" sz="2800" b="1" dirty="0">
                <a:effectLst/>
              </a:rPr>
              <a:t>Null Hypothesis (n</a:t>
            </a:r>
            <a:r>
              <a:rPr lang="en-US" sz="2800" b="1" baseline="-25000" dirty="0">
                <a:effectLst/>
              </a:rPr>
              <a:t>0</a:t>
            </a:r>
            <a:r>
              <a:rPr lang="en-US" sz="2800" b="1" dirty="0">
                <a:effectLst/>
              </a:rPr>
              <a:t>):</a:t>
            </a:r>
            <a:r>
              <a:rPr lang="en-US" sz="2800" dirty="0"/>
              <a:t/>
            </a:r>
            <a:br>
              <a:rPr lang="en-US" sz="2800" dirty="0"/>
            </a:br>
            <a:r>
              <a:rPr lang="en-US" sz="2800" dirty="0">
                <a:effectLst/>
              </a:rPr>
              <a:t>"There is not a significant difference between the two groups; any observed differences may be due to chance and sampling error."</a:t>
            </a:r>
            <a:endParaRPr lang="en-US" sz="2800" dirty="0"/>
          </a:p>
        </p:txBody>
      </p:sp>
      <p:sp>
        <p:nvSpPr>
          <p:cNvPr id="4" name="Content Placeholder 3"/>
          <p:cNvSpPr>
            <a:spLocks noGrp="1"/>
          </p:cNvSpPr>
          <p:nvPr>
            <p:ph sz="half" idx="2"/>
          </p:nvPr>
        </p:nvSpPr>
        <p:spPr>
          <a:xfrm>
            <a:off x="6170611" y="2667000"/>
            <a:ext cx="5793861" cy="3124200"/>
          </a:xfrm>
        </p:spPr>
        <p:txBody>
          <a:bodyPr>
            <a:normAutofit/>
          </a:bodyPr>
          <a:lstStyle/>
          <a:p>
            <a:r>
              <a:rPr lang="en-US" sz="2800" b="1" dirty="0">
                <a:effectLst/>
              </a:rPr>
              <a:t>Alternative Hypothesis (N</a:t>
            </a:r>
            <a:r>
              <a:rPr lang="en-US" sz="2800" b="1" baseline="-25000" dirty="0">
                <a:effectLst/>
              </a:rPr>
              <a:t>1</a:t>
            </a:r>
            <a:r>
              <a:rPr lang="en-US" sz="2800" b="1" dirty="0">
                <a:effectLst/>
              </a:rPr>
              <a:t>):</a:t>
            </a:r>
            <a:r>
              <a:rPr lang="en-US" sz="2800" dirty="0"/>
              <a:t/>
            </a:r>
            <a:br>
              <a:rPr lang="en-US" sz="2800" dirty="0"/>
            </a:br>
            <a:r>
              <a:rPr lang="en-US" sz="2800" dirty="0">
                <a:effectLst/>
              </a:rPr>
              <a:t>"There is a significant difference between the two groups; the observed differences are most likely not due to chance or sampling error</a:t>
            </a:r>
            <a:r>
              <a:rPr lang="en-US" dirty="0">
                <a:effectLst/>
              </a:rPr>
              <a:t>."</a:t>
            </a:r>
            <a:endParaRPr lang="en-US" dirty="0"/>
          </a:p>
        </p:txBody>
      </p:sp>
    </p:spTree>
    <p:extLst>
      <p:ext uri="{BB962C8B-B14F-4D97-AF65-F5344CB8AC3E}">
        <p14:creationId xmlns:p14="http://schemas.microsoft.com/office/powerpoint/2010/main" val="427375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1372875" y="2871034"/>
            <a:ext cx="4588931" cy="576262"/>
          </a:xfrm>
        </p:spPr>
        <p:txBody>
          <a:bodyPr/>
          <a:lstStyle/>
          <a:p>
            <a:r>
              <a:rPr lang="en-US" b="1" dirty="0">
                <a:effectLst/>
              </a:rPr>
              <a:t>Null Hypothesis (n</a:t>
            </a:r>
            <a:r>
              <a:rPr lang="en-US" b="1" baseline="-25000" dirty="0">
                <a:effectLst/>
              </a:rPr>
              <a:t>0</a:t>
            </a:r>
            <a:r>
              <a:rPr lang="en-US" b="1" dirty="0">
                <a:effectLst/>
              </a:rPr>
              <a:t>):</a:t>
            </a:r>
            <a:endParaRPr lang="en-US" dirty="0"/>
          </a:p>
        </p:txBody>
      </p:sp>
      <p:pic>
        <p:nvPicPr>
          <p:cNvPr id="8" name="Content Placeholder 7"/>
          <p:cNvPicPr>
            <a:picLocks noGrp="1" noChangeAspect="1"/>
          </p:cNvPicPr>
          <p:nvPr>
            <p:ph sz="half" idx="2"/>
          </p:nvPr>
        </p:nvPicPr>
        <p:blipFill>
          <a:blip r:embed="rId2"/>
          <a:stretch>
            <a:fillRect/>
          </a:stretch>
        </p:blipFill>
        <p:spPr>
          <a:xfrm>
            <a:off x="4039894" y="144880"/>
            <a:ext cx="3613852" cy="2547937"/>
          </a:xfrm>
          <a:prstGeom prst="rect">
            <a:avLst/>
          </a:prstGeom>
        </p:spPr>
      </p:pic>
      <p:sp>
        <p:nvSpPr>
          <p:cNvPr id="14" name="Text Placeholder 13"/>
          <p:cNvSpPr>
            <a:spLocks noGrp="1"/>
          </p:cNvSpPr>
          <p:nvPr>
            <p:ph type="body" sz="quarter" idx="3"/>
          </p:nvPr>
        </p:nvSpPr>
        <p:spPr>
          <a:xfrm>
            <a:off x="6443133" y="2937456"/>
            <a:ext cx="4604280" cy="576262"/>
          </a:xfrm>
        </p:spPr>
        <p:txBody>
          <a:bodyPr/>
          <a:lstStyle/>
          <a:p>
            <a:r>
              <a:rPr lang="en-US" b="1" dirty="0">
                <a:effectLst/>
              </a:rPr>
              <a:t>Alternative Hypothesis (N</a:t>
            </a:r>
            <a:r>
              <a:rPr lang="en-US" b="1" baseline="-25000" dirty="0">
                <a:effectLst/>
              </a:rPr>
              <a:t>1</a:t>
            </a:r>
            <a:r>
              <a:rPr lang="en-US" b="1" dirty="0">
                <a:effectLst/>
              </a:rPr>
              <a:t>):</a:t>
            </a:r>
            <a:endParaRPr lang="en-US" dirty="0"/>
          </a:p>
        </p:txBody>
      </p:sp>
      <p:sp>
        <p:nvSpPr>
          <p:cNvPr id="15" name="Content Placeholder 14"/>
          <p:cNvSpPr>
            <a:spLocks noGrp="1"/>
          </p:cNvSpPr>
          <p:nvPr>
            <p:ph sz="quarter" idx="4"/>
          </p:nvPr>
        </p:nvSpPr>
        <p:spPr>
          <a:xfrm>
            <a:off x="6443133" y="3513718"/>
            <a:ext cx="4876801" cy="2925719"/>
          </a:xfrm>
        </p:spPr>
        <p:txBody>
          <a:bodyPr>
            <a:normAutofit fontScale="92500" lnSpcReduction="20000"/>
          </a:bodyPr>
          <a:lstStyle/>
          <a:p>
            <a:r>
              <a:rPr lang="en-US" sz="2800" dirty="0">
                <a:effectLst/>
              </a:rPr>
              <a:t>There is a significant difference between the control and treatment group enzyme activity; the difference we see in the means of the two groups is mostly likely not due to chance or sampling error.</a:t>
            </a:r>
          </a:p>
          <a:p>
            <a:endParaRPr lang="en-US" dirty="0"/>
          </a:p>
        </p:txBody>
      </p:sp>
      <p:sp>
        <p:nvSpPr>
          <p:cNvPr id="17" name="Content Placeholder 14"/>
          <p:cNvSpPr txBox="1">
            <a:spLocks/>
          </p:cNvSpPr>
          <p:nvPr/>
        </p:nvSpPr>
        <p:spPr>
          <a:xfrm>
            <a:off x="1085005" y="3513718"/>
            <a:ext cx="4876801" cy="292571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effectLst/>
              </a:rPr>
              <a:t> </a:t>
            </a:r>
            <a:r>
              <a:rPr lang="en-US" sz="2400" dirty="0">
                <a:effectLst/>
              </a:rPr>
              <a:t>There is no significant difference between the control and treatment group enzyme activity; the difference we see in the means of the two groups may be due to chance and sampling error.</a:t>
            </a:r>
          </a:p>
          <a:p>
            <a:endParaRPr lang="en-US" dirty="0">
              <a:effectLst/>
            </a:endParaRPr>
          </a:p>
          <a:p>
            <a:endParaRPr lang="en-US" dirty="0"/>
          </a:p>
        </p:txBody>
      </p:sp>
    </p:spTree>
    <p:extLst>
      <p:ext uri="{BB962C8B-B14F-4D97-AF65-F5344CB8AC3E}">
        <p14:creationId xmlns:p14="http://schemas.microsoft.com/office/powerpoint/2010/main" val="338840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42167" y="580087"/>
            <a:ext cx="9905998" cy="2858572"/>
          </a:xfrm>
        </p:spPr>
        <p:txBody>
          <a:bodyPr>
            <a:normAutofit fontScale="90000"/>
          </a:bodyPr>
          <a:lstStyle/>
          <a:p>
            <a:r>
              <a:rPr lang="en-US" sz="4900" b="1" dirty="0"/>
              <a:t>In biology the critical probability left to chance or sampling Error is usually taken as 0.05 (or 5%). </a:t>
            </a:r>
            <a:r>
              <a:rPr lang="en-US" b="1" dirty="0"/>
              <a:t/>
            </a:r>
            <a:br>
              <a:rPr lang="en-US" b="1" dirty="0"/>
            </a:br>
            <a:endParaRPr lang="en-US" dirty="0"/>
          </a:p>
        </p:txBody>
      </p:sp>
      <p:sp>
        <p:nvSpPr>
          <p:cNvPr id="10" name="Content Placeholder 9"/>
          <p:cNvSpPr>
            <a:spLocks noGrp="1"/>
          </p:cNvSpPr>
          <p:nvPr>
            <p:ph idx="1"/>
          </p:nvPr>
        </p:nvSpPr>
        <p:spPr>
          <a:xfrm>
            <a:off x="1154292" y="2215167"/>
            <a:ext cx="9905998" cy="4258614"/>
          </a:xfrm>
        </p:spPr>
        <p:txBody>
          <a:bodyPr>
            <a:normAutofit/>
          </a:bodyPr>
          <a:lstStyle/>
          <a:p>
            <a:pPr>
              <a:lnSpc>
                <a:spcPct val="120000"/>
              </a:lnSpc>
              <a:spcBef>
                <a:spcPts val="0"/>
              </a:spcBef>
            </a:pPr>
            <a:endParaRPr lang="en-US" sz="3600" b="1" dirty="0"/>
          </a:p>
          <a:p>
            <a:pPr lvl="1">
              <a:lnSpc>
                <a:spcPct val="120000"/>
              </a:lnSpc>
              <a:spcBef>
                <a:spcPts val="0"/>
              </a:spcBef>
            </a:pPr>
            <a:r>
              <a:rPr lang="en-US" sz="3200" b="1" dirty="0"/>
              <a:t>This may seem very low, but it reflects the facts that biology experiments are expected to produce quite similar results. </a:t>
            </a:r>
          </a:p>
          <a:p>
            <a:endParaRPr lang="en-US" dirty="0"/>
          </a:p>
        </p:txBody>
      </p:sp>
    </p:spTree>
    <p:extLst>
      <p:ext uri="{BB962C8B-B14F-4D97-AF65-F5344CB8AC3E}">
        <p14:creationId xmlns:p14="http://schemas.microsoft.com/office/powerpoint/2010/main" val="191385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851" y="112423"/>
            <a:ext cx="10532256" cy="721218"/>
          </a:xfrm>
        </p:spPr>
        <p:txBody>
          <a:bodyPr/>
          <a:lstStyle/>
          <a:p>
            <a:r>
              <a:rPr lang="en-US" dirty="0"/>
              <a:t>Reasons for using statistics</a:t>
            </a:r>
          </a:p>
        </p:txBody>
      </p:sp>
      <p:sp>
        <p:nvSpPr>
          <p:cNvPr id="5" name="Content Placeholder 4"/>
          <p:cNvSpPr>
            <a:spLocks noGrp="1"/>
          </p:cNvSpPr>
          <p:nvPr>
            <p:ph idx="1"/>
          </p:nvPr>
        </p:nvSpPr>
        <p:spPr>
          <a:xfrm>
            <a:off x="1141413" y="4172755"/>
            <a:ext cx="9905998" cy="2434108"/>
          </a:xfrm>
        </p:spPr>
        <p:txBody>
          <a:bodyPr>
            <a:normAutofit/>
          </a:bodyPr>
          <a:lstStyle/>
          <a:p>
            <a:r>
              <a:rPr lang="en-US" sz="3000" dirty="0"/>
              <a:t>Since we can’t measure the whole population, we need to take a sample to have data representing the population.</a:t>
            </a:r>
            <a:endParaRPr lang="en-US" sz="3000" b="1" dirty="0"/>
          </a:p>
          <a:p>
            <a:endParaRPr lang="en-US" dirty="0"/>
          </a:p>
        </p:txBody>
      </p:sp>
      <p:pic>
        <p:nvPicPr>
          <p:cNvPr id="6" name="Picture 5"/>
          <p:cNvPicPr/>
          <p:nvPr/>
        </p:nvPicPr>
        <p:blipFill rotWithShape="1">
          <a:blip r:embed="rId2"/>
          <a:srcRect l="14903" t="31927" r="39423" b="16762"/>
          <a:stretch/>
        </p:blipFill>
        <p:spPr bwMode="auto">
          <a:xfrm>
            <a:off x="3505479" y="1255423"/>
            <a:ext cx="4191000" cy="2495550"/>
          </a:xfrm>
          <a:prstGeom prst="rect">
            <a:avLst/>
          </a:prstGeom>
          <a:ln>
            <a:solidFill>
              <a:srgbClr val="4F81BD"/>
            </a:solidFill>
          </a:ln>
          <a:extLst>
            <a:ext uri="{53640926-AAD7-44D8-BBD7-CCE9431645EC}">
              <a14:shadowObscured xmlns:a14="http://schemas.microsoft.com/office/drawing/2010/main"/>
            </a:ext>
          </a:extLst>
        </p:spPr>
      </p:pic>
      <p:sp>
        <p:nvSpPr>
          <p:cNvPr id="2" name="TextBox 1"/>
          <p:cNvSpPr txBox="1"/>
          <p:nvPr/>
        </p:nvSpPr>
        <p:spPr>
          <a:xfrm>
            <a:off x="6272213" y="5557838"/>
            <a:ext cx="479618" cy="923330"/>
          </a:xfrm>
          <a:prstGeom prst="rect">
            <a:avLst/>
          </a:prstGeom>
          <a:noFill/>
        </p:spPr>
        <p:txBody>
          <a:bodyPr wrap="none" rtlCol="0">
            <a:spAutoFit/>
          </a:bodyPr>
          <a:lstStyle/>
          <a:p>
            <a:r>
              <a:rPr lang="en-US" sz="5400" dirty="0" smtClean="0">
                <a:hlinkClick r:id="rId3" action="ppaction://hlinkfile"/>
              </a:rPr>
              <a:t>*</a:t>
            </a:r>
            <a:endParaRPr lang="en-US" sz="5400" dirty="0"/>
          </a:p>
        </p:txBody>
      </p:sp>
    </p:spTree>
    <p:extLst>
      <p:ext uri="{BB962C8B-B14F-4D97-AF65-F5344CB8AC3E}">
        <p14:creationId xmlns:p14="http://schemas.microsoft.com/office/powerpoint/2010/main" val="97629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1413" y="257577"/>
            <a:ext cx="9905998" cy="1017431"/>
          </a:xfrm>
        </p:spPr>
        <p:txBody>
          <a:bodyPr/>
          <a:lstStyle/>
          <a:p>
            <a:r>
              <a:rPr lang="en-US" dirty="0"/>
              <a:t>T-test Conclusion</a:t>
            </a:r>
          </a:p>
        </p:txBody>
      </p:sp>
      <p:sp>
        <p:nvSpPr>
          <p:cNvPr id="8" name="Content Placeholder 7"/>
          <p:cNvSpPr>
            <a:spLocks noGrp="1"/>
          </p:cNvSpPr>
          <p:nvPr>
            <p:ph idx="1"/>
          </p:nvPr>
        </p:nvSpPr>
        <p:spPr>
          <a:xfrm>
            <a:off x="1141413" y="2148625"/>
            <a:ext cx="9905998" cy="4709375"/>
          </a:xfrm>
        </p:spPr>
        <p:txBody>
          <a:bodyPr>
            <a:normAutofit fontScale="92500" lnSpcReduction="20000"/>
          </a:bodyPr>
          <a:lstStyle/>
          <a:p>
            <a:r>
              <a:rPr lang="en-US" sz="2800" dirty="0"/>
              <a:t>If your calculated P (probability) value from your T-Test is GREATER than .05				</a:t>
            </a:r>
          </a:p>
          <a:p>
            <a:pPr lvl="1"/>
            <a:r>
              <a:rPr lang="en-US" sz="2600" dirty="0"/>
              <a:t>-Accept the NULL HYPOTHESIS</a:t>
            </a:r>
          </a:p>
          <a:p>
            <a:pPr marL="0" indent="0">
              <a:buNone/>
            </a:pPr>
            <a:r>
              <a:rPr lang="en-US" sz="2800" dirty="0"/>
              <a:t>	 - there is no significant difference and the results are due 		to chance</a:t>
            </a:r>
          </a:p>
          <a:p>
            <a:pPr marL="0" indent="0">
              <a:buNone/>
            </a:pPr>
            <a:endParaRPr lang="en-US" sz="2800" dirty="0"/>
          </a:p>
          <a:p>
            <a:r>
              <a:rPr lang="en-US" sz="2800" dirty="0"/>
              <a:t>If your calculated P (probability) value from your T-Test is LESS than .05			</a:t>
            </a:r>
          </a:p>
          <a:p>
            <a:pPr lvl="1"/>
            <a:r>
              <a:rPr lang="en-US" sz="2600" dirty="0"/>
              <a:t>-	Reject the NULL and Accept the ALTERNATIVE HYPOTHESIS</a:t>
            </a:r>
          </a:p>
          <a:p>
            <a:pPr lvl="1"/>
            <a:r>
              <a:rPr lang="en-US" sz="2800" dirty="0"/>
              <a:t>-  There is a significant difference  and your independent   variable is affecting this difference.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6717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29" y="197476"/>
            <a:ext cx="9905998" cy="497983"/>
          </a:xfrm>
        </p:spPr>
        <p:txBody>
          <a:bodyPr>
            <a:normAutofit fontScale="90000"/>
          </a:bodyPr>
          <a:lstStyle/>
          <a:p>
            <a:r>
              <a:rPr lang="en-US" sz="3600" b="1" dirty="0"/>
              <a:t>An</a:t>
            </a:r>
            <a:r>
              <a:rPr lang="en-US" sz="3600" dirty="0"/>
              <a:t>alysis </a:t>
            </a:r>
            <a:r>
              <a:rPr lang="en-US" sz="3600" b="1" dirty="0"/>
              <a:t>o</a:t>
            </a:r>
            <a:r>
              <a:rPr lang="en-US" sz="3600" dirty="0"/>
              <a:t>f </a:t>
            </a:r>
            <a:r>
              <a:rPr lang="en-US" sz="3600" b="1" dirty="0"/>
              <a:t>Va</a:t>
            </a:r>
            <a:r>
              <a:rPr lang="en-US" sz="3600" dirty="0"/>
              <a:t>riance (ANOVA</a:t>
            </a:r>
            <a:r>
              <a:rPr lang="en-US" dirty="0"/>
              <a:t>)</a:t>
            </a:r>
          </a:p>
        </p:txBody>
      </p:sp>
      <p:sp>
        <p:nvSpPr>
          <p:cNvPr id="3" name="Content Placeholder 2"/>
          <p:cNvSpPr>
            <a:spLocks noGrp="1"/>
          </p:cNvSpPr>
          <p:nvPr>
            <p:ph idx="1"/>
          </p:nvPr>
        </p:nvSpPr>
        <p:spPr>
          <a:xfrm>
            <a:off x="294829" y="914399"/>
            <a:ext cx="11605250" cy="1622739"/>
          </a:xfrm>
        </p:spPr>
        <p:txBody>
          <a:bodyPr>
            <a:normAutofit fontScale="47500" lnSpcReduction="20000"/>
          </a:bodyPr>
          <a:lstStyle/>
          <a:p>
            <a:pPr>
              <a:lnSpc>
                <a:spcPct val="80000"/>
              </a:lnSpc>
            </a:pPr>
            <a:r>
              <a:rPr lang="en-US" sz="5500" dirty="0">
                <a:effectLst/>
              </a:rPr>
              <a:t>The ANOVA test is a statistical test that can be done in place of multiple T-tests when </a:t>
            </a:r>
            <a:r>
              <a:rPr lang="en-US" sz="5500" b="1" dirty="0">
                <a:effectLst/>
              </a:rPr>
              <a:t>comparing the means of more than two groups at a time.  </a:t>
            </a:r>
            <a:endParaRPr lang="en-US" sz="5500" b="1" dirty="0"/>
          </a:p>
          <a:p>
            <a:pPr marL="0" indent="0">
              <a:lnSpc>
                <a:spcPct val="80000"/>
              </a:lnSpc>
              <a:buNone/>
            </a:pPr>
            <a:endParaRPr lang="en-US" sz="5500" b="1" dirty="0"/>
          </a:p>
          <a:p>
            <a:pPr>
              <a:lnSpc>
                <a:spcPct val="80000"/>
              </a:lnSpc>
            </a:pPr>
            <a:r>
              <a:rPr lang="en-US" sz="5500" dirty="0"/>
              <a:t>Same rules to the t-test apply (null, alternative, p-value)</a:t>
            </a:r>
          </a:p>
          <a:p>
            <a:endParaRPr lang="en-US" dirty="0"/>
          </a:p>
        </p:txBody>
      </p:sp>
      <p:pic>
        <p:nvPicPr>
          <p:cNvPr id="717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8" y="2562897"/>
            <a:ext cx="466725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614" y="2562897"/>
            <a:ext cx="5778888"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677" y="5504473"/>
            <a:ext cx="5393906" cy="923330"/>
          </a:xfrm>
          <a:prstGeom prst="rect">
            <a:avLst/>
          </a:prstGeom>
        </p:spPr>
        <p:txBody>
          <a:bodyPr wrap="square">
            <a:spAutoFit/>
          </a:bodyPr>
          <a:lstStyle/>
          <a:p>
            <a:r>
              <a:rPr lang="en-US" dirty="0">
                <a:latin typeface="Josefin Sans"/>
              </a:rPr>
              <a:t>The ANOVA test would be used to determine if there is a significant difference in the mean number of bird species in the seven locations.</a:t>
            </a:r>
            <a:endParaRPr lang="en-US" dirty="0"/>
          </a:p>
        </p:txBody>
      </p:sp>
      <p:sp>
        <p:nvSpPr>
          <p:cNvPr id="5" name="Rectangle 4"/>
          <p:cNvSpPr/>
          <p:nvPr/>
        </p:nvSpPr>
        <p:spPr>
          <a:xfrm>
            <a:off x="5705058" y="5504473"/>
            <a:ext cx="6096000" cy="923330"/>
          </a:xfrm>
          <a:prstGeom prst="rect">
            <a:avLst/>
          </a:prstGeom>
        </p:spPr>
        <p:txBody>
          <a:bodyPr>
            <a:spAutoFit/>
          </a:bodyPr>
          <a:lstStyle/>
          <a:p>
            <a:r>
              <a:rPr lang="en-US" dirty="0">
                <a:latin typeface="Josefin Sans"/>
              </a:rPr>
              <a:t>The ANOVA is a single test to determine the significance of the difference between the means of three or more groups.</a:t>
            </a:r>
            <a:endParaRPr lang="en-US" dirty="0"/>
          </a:p>
        </p:txBody>
      </p:sp>
    </p:spTree>
    <p:extLst>
      <p:ext uri="{BB962C8B-B14F-4D97-AF65-F5344CB8AC3E}">
        <p14:creationId xmlns:p14="http://schemas.microsoft.com/office/powerpoint/2010/main" val="353804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1668"/>
            <a:ext cx="9905998" cy="927278"/>
          </a:xfrm>
        </p:spPr>
        <p:txBody>
          <a:bodyPr>
            <a:normAutofit/>
          </a:bodyPr>
          <a:lstStyle/>
          <a:p>
            <a:r>
              <a:rPr lang="en-US" dirty="0"/>
              <a:t>Correlation</a:t>
            </a:r>
          </a:p>
        </p:txBody>
      </p:sp>
      <p:sp>
        <p:nvSpPr>
          <p:cNvPr id="3" name="Content Placeholder 2"/>
          <p:cNvSpPr>
            <a:spLocks noGrp="1"/>
          </p:cNvSpPr>
          <p:nvPr>
            <p:ph idx="1"/>
          </p:nvPr>
        </p:nvSpPr>
        <p:spPr>
          <a:xfrm>
            <a:off x="1141413" y="1068947"/>
            <a:ext cx="9905998" cy="4722254"/>
          </a:xfrm>
        </p:spPr>
        <p:txBody>
          <a:bodyPr>
            <a:normAutofit/>
          </a:bodyPr>
          <a:lstStyle/>
          <a:p>
            <a:pPr>
              <a:spcBef>
                <a:spcPct val="0"/>
              </a:spcBef>
              <a:buClrTx/>
              <a:buSzTx/>
              <a:buFont typeface="Times" pitchFamily="18" charset="0"/>
              <a:buChar char="•"/>
            </a:pPr>
            <a:r>
              <a:rPr lang="en-US" sz="2800" b="1" dirty="0"/>
              <a:t>When analyzing an experiment you are very often looking for an </a:t>
            </a:r>
            <a:r>
              <a:rPr lang="en-US" sz="2800" b="1" u="sng" dirty="0"/>
              <a:t>association</a:t>
            </a:r>
            <a:r>
              <a:rPr lang="en-US" sz="2800" b="1" dirty="0"/>
              <a:t> between variables. </a:t>
            </a:r>
          </a:p>
          <a:p>
            <a:pPr>
              <a:spcBef>
                <a:spcPct val="0"/>
              </a:spcBef>
              <a:buClrTx/>
              <a:buSzTx/>
              <a:buFont typeface="Times" pitchFamily="18" charset="0"/>
              <a:buChar char="•"/>
            </a:pPr>
            <a:endParaRPr lang="en-US" sz="1200" b="1" dirty="0"/>
          </a:p>
          <a:p>
            <a:pPr>
              <a:spcBef>
                <a:spcPct val="0"/>
              </a:spcBef>
              <a:buClrTx/>
              <a:buSzTx/>
              <a:buFont typeface="Times" pitchFamily="18" charset="0"/>
              <a:buChar char="•"/>
            </a:pPr>
            <a:r>
              <a:rPr lang="en-US" sz="2800" b="1" dirty="0"/>
              <a:t>This can be a correlation to see if two variables vary together or a relationship to see how one variable affects another.</a:t>
            </a:r>
          </a:p>
          <a:p>
            <a:pPr marL="0" indent="0">
              <a:lnSpc>
                <a:spcPct val="100000"/>
              </a:lnSpc>
              <a:spcBef>
                <a:spcPct val="0"/>
              </a:spcBef>
              <a:buClrTx/>
              <a:buSzTx/>
              <a:buNone/>
            </a:pPr>
            <a:endParaRPr lang="en-US" sz="1200" b="1" dirty="0"/>
          </a:p>
          <a:p>
            <a:pPr>
              <a:spcBef>
                <a:spcPct val="0"/>
              </a:spcBef>
              <a:buClrTx/>
              <a:buSzTx/>
              <a:buFont typeface="Times" pitchFamily="18" charset="0"/>
              <a:buChar char="•"/>
            </a:pPr>
            <a:r>
              <a:rPr lang="en-US" sz="2800" b="1" dirty="0"/>
              <a:t>One test is the </a:t>
            </a:r>
            <a:r>
              <a:rPr lang="en-US" sz="2800" b="1" u="sng" dirty="0">
                <a:solidFill>
                  <a:schemeClr val="tx1">
                    <a:lumMod val="50000"/>
                    <a:lumOff val="50000"/>
                  </a:schemeClr>
                </a:solidFill>
              </a:rPr>
              <a:t>Pearson correlation coefficient</a:t>
            </a:r>
            <a:r>
              <a:rPr lang="en-US" sz="2800" b="1" dirty="0">
                <a:solidFill>
                  <a:schemeClr val="tx1">
                    <a:lumMod val="50000"/>
                    <a:lumOff val="50000"/>
                  </a:schemeClr>
                </a:solidFill>
              </a:rPr>
              <a:t> </a:t>
            </a:r>
            <a:r>
              <a:rPr lang="en-US" sz="2800" b="1" dirty="0"/>
              <a:t>( </a:t>
            </a:r>
            <a:r>
              <a:rPr lang="en-US" sz="2800" b="1" i="1" dirty="0"/>
              <a:t>r </a:t>
            </a:r>
            <a:r>
              <a:rPr lang="en-US" sz="2800" b="1" dirty="0"/>
              <a:t>)</a:t>
            </a:r>
          </a:p>
          <a:p>
            <a:pPr lvl="1">
              <a:spcBef>
                <a:spcPct val="0"/>
              </a:spcBef>
              <a:buClrTx/>
              <a:buFont typeface="Times" pitchFamily="18" charset="0"/>
              <a:buChar char="•"/>
            </a:pPr>
            <a:r>
              <a:rPr lang="en-US" dirty="0"/>
              <a:t>+1 (perfect positive correlation) through 0 (no correlation) to </a:t>
            </a:r>
            <a:r>
              <a:rPr lang="en-US" dirty="0">
                <a:ea typeface="ヒラギノ角ゴ Pro W3" pitchFamily="84" charset="-128"/>
              </a:rPr>
              <a:t>-</a:t>
            </a:r>
            <a:r>
              <a:rPr lang="en-US" dirty="0"/>
              <a:t>1 (perfect negative correlation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774" y="5483181"/>
            <a:ext cx="808892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50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38B7C-662F-4C19-8BF2-80690FB0C147}"/>
              </a:ext>
            </a:extLst>
          </p:cNvPr>
          <p:cNvPicPr>
            <a:picLocks noChangeAspect="1"/>
          </p:cNvPicPr>
          <p:nvPr/>
        </p:nvPicPr>
        <p:blipFill>
          <a:blip r:embed="rId2"/>
          <a:stretch>
            <a:fillRect/>
          </a:stretch>
        </p:blipFill>
        <p:spPr>
          <a:xfrm>
            <a:off x="2958013" y="259454"/>
            <a:ext cx="5422232" cy="2467704"/>
          </a:xfrm>
          <a:prstGeom prst="rect">
            <a:avLst/>
          </a:prstGeom>
        </p:spPr>
      </p:pic>
      <p:sp>
        <p:nvSpPr>
          <p:cNvPr id="5" name="Rectangle 4"/>
          <p:cNvSpPr/>
          <p:nvPr/>
        </p:nvSpPr>
        <p:spPr>
          <a:xfrm>
            <a:off x="103031" y="3160106"/>
            <a:ext cx="11758411" cy="492443"/>
          </a:xfrm>
          <a:prstGeom prst="rect">
            <a:avLst/>
          </a:prstGeom>
        </p:spPr>
        <p:txBody>
          <a:bodyPr wrap="square">
            <a:spAutoFit/>
          </a:bodyPr>
          <a:lstStyle/>
          <a:p>
            <a:endParaRPr lang="en-US" sz="2600" dirty="0"/>
          </a:p>
        </p:txBody>
      </p:sp>
      <p:sp>
        <p:nvSpPr>
          <p:cNvPr id="6" name="Rectangle 5"/>
          <p:cNvSpPr/>
          <p:nvPr/>
        </p:nvSpPr>
        <p:spPr>
          <a:xfrm>
            <a:off x="382073" y="2727158"/>
            <a:ext cx="11809927" cy="4524315"/>
          </a:xfrm>
          <a:prstGeom prst="rect">
            <a:avLst/>
          </a:prstGeom>
        </p:spPr>
        <p:txBody>
          <a:bodyPr wrap="square">
            <a:spAutoFit/>
          </a:bodyPr>
          <a:lstStyle/>
          <a:p>
            <a:r>
              <a:rPr lang="en-US" dirty="0"/>
              <a:t> </a:t>
            </a:r>
            <a:r>
              <a:rPr lang="en-US" sz="3600" dirty="0"/>
              <a:t>If your   correlation coefficient is a positive number, then you know that you have a direct, positive relationship. This means that as one variable increases (or decreases) the values of the other variable tend to go in the same direction. If one increases, so does the other. If one decreases, so does the other in a predictable manner</a:t>
            </a:r>
            <a:r>
              <a:rPr lang="en-US" dirty="0"/>
              <a:t>.</a:t>
            </a:r>
            <a:r>
              <a:rPr lang="en-US" i="1" dirty="0"/>
              <a:t>  </a:t>
            </a:r>
          </a:p>
          <a:p>
            <a:r>
              <a:rPr lang="en-US" i="1" dirty="0"/>
              <a:t/>
            </a:r>
            <a:br>
              <a:rPr lang="en-US" i="1" dirty="0"/>
            </a:br>
            <a:endParaRPr lang="en-US" dirty="0"/>
          </a:p>
        </p:txBody>
      </p:sp>
    </p:spTree>
    <p:extLst>
      <p:ext uri="{BB962C8B-B14F-4D97-AF65-F5344CB8AC3E}">
        <p14:creationId xmlns:p14="http://schemas.microsoft.com/office/powerpoint/2010/main" val="36672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D8762-EABE-4BBA-86EF-2449FAA708E5}"/>
              </a:ext>
            </a:extLst>
          </p:cNvPr>
          <p:cNvSpPr>
            <a:spLocks noGrp="1"/>
          </p:cNvSpPr>
          <p:nvPr>
            <p:ph idx="1"/>
          </p:nvPr>
        </p:nvSpPr>
        <p:spPr>
          <a:xfrm>
            <a:off x="0" y="2666999"/>
            <a:ext cx="12031579" cy="5161548"/>
          </a:xfrm>
        </p:spPr>
        <p:txBody>
          <a:bodyPr>
            <a:normAutofit/>
          </a:bodyPr>
          <a:lstStyle/>
          <a:p>
            <a:r>
              <a:rPr lang="en-US" sz="3600" dirty="0"/>
              <a:t>If your correlation coefficient is a negative number you can tell, just by looking  at it, that there is an indirect, negative relationship between the two variables.  As you may recall, a negative relationship means that as values on one variable increase (go up) the values on the other variable tend to decrease (go down) in a predictable manner. </a:t>
            </a:r>
          </a:p>
          <a:p>
            <a:endParaRPr lang="en-US" dirty="0"/>
          </a:p>
          <a:p>
            <a:r>
              <a:rPr lang="en-US" dirty="0"/>
              <a:t> </a:t>
            </a:r>
          </a:p>
          <a:p>
            <a:endParaRPr lang="en-US" dirty="0"/>
          </a:p>
        </p:txBody>
      </p:sp>
      <p:pic>
        <p:nvPicPr>
          <p:cNvPr id="1028" name="Picture 4" descr="Image result for negative correlation">
            <a:extLst>
              <a:ext uri="{FF2B5EF4-FFF2-40B4-BE49-F238E27FC236}">
                <a16:creationId xmlns:a16="http://schemas.microsoft.com/office/drawing/2014/main" id="{80C42A20-8345-484C-BDDA-1430AA1A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231" y="256674"/>
            <a:ext cx="6320590" cy="20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9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6" y="723475"/>
            <a:ext cx="9916733"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95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317" y="184597"/>
            <a:ext cx="9905998" cy="665408"/>
          </a:xfrm>
        </p:spPr>
        <p:txBody>
          <a:bodyPr>
            <a:normAutofit fontScale="90000"/>
          </a:bodyPr>
          <a:lstStyle/>
          <a:p>
            <a:r>
              <a:rPr lang="en-US" dirty="0"/>
              <a:t>CORRELATION does not </a:t>
            </a:r>
            <a:r>
              <a:rPr lang="en-US"/>
              <a:t>imply causation, FURTHER testing does</a:t>
            </a:r>
            <a:endParaRPr lang="en-US" dirty="0"/>
          </a:p>
        </p:txBody>
      </p:sp>
      <p:sp>
        <p:nvSpPr>
          <p:cNvPr id="3" name="Content Placeholder 2"/>
          <p:cNvSpPr>
            <a:spLocks noGrp="1"/>
          </p:cNvSpPr>
          <p:nvPr>
            <p:ph idx="1"/>
          </p:nvPr>
        </p:nvSpPr>
        <p:spPr>
          <a:xfrm>
            <a:off x="1141413" y="1378039"/>
            <a:ext cx="9905998" cy="4413161"/>
          </a:xfrm>
        </p:spPr>
        <p:txBody>
          <a:bodyPr/>
          <a:lstStyle/>
          <a:p>
            <a:endParaRPr lang="en-US" dirty="0"/>
          </a:p>
        </p:txBody>
      </p:sp>
      <p:pic>
        <p:nvPicPr>
          <p:cNvPr id="4" name="Picture 3"/>
          <p:cNvPicPr>
            <a:picLocks noChangeAspect="1"/>
          </p:cNvPicPr>
          <p:nvPr/>
        </p:nvPicPr>
        <p:blipFill>
          <a:blip r:embed="rId2" cstate="print"/>
          <a:stretch>
            <a:fillRect/>
          </a:stretch>
        </p:blipFill>
        <p:spPr>
          <a:xfrm>
            <a:off x="1141413" y="959476"/>
            <a:ext cx="8708571" cy="5486400"/>
          </a:xfrm>
          <a:prstGeom prst="rect">
            <a:avLst/>
          </a:prstGeom>
        </p:spPr>
      </p:pic>
    </p:spTree>
    <p:extLst>
      <p:ext uri="{BB962C8B-B14F-4D97-AF65-F5344CB8AC3E}">
        <p14:creationId xmlns:p14="http://schemas.microsoft.com/office/powerpoint/2010/main" val="192807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alphaModFix amt="17000"/>
          </a:blip>
          <a:stretch>
            <a:fillRect/>
          </a:stretch>
        </p:blipFill>
        <p:spPr>
          <a:xfrm>
            <a:off x="1524000" y="0"/>
            <a:ext cx="9144000" cy="6858000"/>
          </a:xfrm>
          <a:prstGeom prst="rect">
            <a:avLst/>
          </a:prstGeom>
        </p:spPr>
      </p:pic>
      <p:sp>
        <p:nvSpPr>
          <p:cNvPr id="6" name="Down Arrow 5"/>
          <p:cNvSpPr/>
          <p:nvPr/>
        </p:nvSpPr>
        <p:spPr>
          <a:xfrm>
            <a:off x="2514600" y="3410605"/>
            <a:ext cx="381000" cy="1219200"/>
          </a:xfrm>
          <a:prstGeom prst="downArrow">
            <a:avLst/>
          </a:prstGeom>
          <a:solidFill>
            <a:schemeClr val="accent3">
              <a:lumMod val="5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2" name="TextBox 1"/>
          <p:cNvSpPr txBox="1"/>
          <p:nvPr/>
        </p:nvSpPr>
        <p:spPr>
          <a:xfrm>
            <a:off x="1524000" y="1"/>
            <a:ext cx="9144000" cy="1200329"/>
          </a:xfrm>
          <a:prstGeom prst="rect">
            <a:avLst/>
          </a:prstGeom>
          <a:noFill/>
        </p:spPr>
        <p:txBody>
          <a:bodyPr wrap="square" rtlCol="0">
            <a:spAutoFit/>
          </a:bodyPr>
          <a:lstStyle/>
          <a:p>
            <a:pPr algn="ctr" defTabSz="914400"/>
            <a:r>
              <a:rPr kumimoji="1" lang="en-US" altLang="ja-JP" sz="7200" i="1" dirty="0">
                <a:solidFill>
                  <a:prstClr val="black"/>
                </a:solidFill>
              </a:rPr>
              <a:t>“Why is this </a:t>
            </a:r>
            <a:r>
              <a:rPr kumimoji="1" lang="en-US" altLang="ja-JP" sz="7200" i="1" dirty="0">
                <a:solidFill>
                  <a:srgbClr val="9BBB59">
                    <a:lumMod val="50000"/>
                  </a:srgbClr>
                </a:solidFill>
              </a:rPr>
              <a:t>Biology</a:t>
            </a:r>
            <a:r>
              <a:rPr kumimoji="1" lang="en-US" altLang="ja-JP" sz="7200" i="1" dirty="0">
                <a:solidFill>
                  <a:prstClr val="black"/>
                </a:solidFill>
              </a:rPr>
              <a:t>?”</a:t>
            </a:r>
            <a:endParaRPr kumimoji="1" lang="ja-JP" altLang="en-US" sz="7200" i="1" dirty="0">
              <a:solidFill>
                <a:prstClr val="black"/>
              </a:solidFill>
            </a:endParaRPr>
          </a:p>
        </p:txBody>
      </p:sp>
      <p:sp>
        <p:nvSpPr>
          <p:cNvPr id="3" name="TextBox 2"/>
          <p:cNvSpPr txBox="1"/>
          <p:nvPr/>
        </p:nvSpPr>
        <p:spPr>
          <a:xfrm>
            <a:off x="1828800" y="1447800"/>
            <a:ext cx="4419600" cy="4708982"/>
          </a:xfrm>
          <a:prstGeom prst="rect">
            <a:avLst/>
          </a:prstGeom>
          <a:noFill/>
        </p:spPr>
        <p:txBody>
          <a:bodyPr wrap="square" rtlCol="0">
            <a:spAutoFit/>
          </a:bodyPr>
          <a:lstStyle/>
          <a:p>
            <a:pPr defTabSz="914400"/>
            <a:r>
              <a:rPr kumimoji="1" lang="en-US" altLang="ja-JP" sz="3600" b="1" dirty="0">
                <a:solidFill>
                  <a:prstClr val="black"/>
                </a:solidFill>
              </a:rPr>
              <a:t>Variation</a:t>
            </a:r>
            <a:r>
              <a:rPr kumimoji="1" lang="en-US" altLang="ja-JP" sz="2800" dirty="0">
                <a:solidFill>
                  <a:prstClr val="black"/>
                </a:solidFill>
              </a:rPr>
              <a:t> in populations.</a:t>
            </a:r>
          </a:p>
          <a:p>
            <a:pPr defTabSz="914400"/>
            <a:endParaRPr kumimoji="1" lang="en-US" altLang="ja-JP" sz="2800" dirty="0">
              <a:solidFill>
                <a:prstClr val="black"/>
              </a:solidFill>
            </a:endParaRPr>
          </a:p>
          <a:p>
            <a:pPr defTabSz="914400"/>
            <a:endParaRPr kumimoji="1" lang="en-US" altLang="ja-JP" sz="2800" dirty="0">
              <a:solidFill>
                <a:prstClr val="black"/>
              </a:solidFill>
            </a:endParaRPr>
          </a:p>
          <a:p>
            <a:pPr defTabSz="914400"/>
            <a:r>
              <a:rPr kumimoji="1" lang="en-US" altLang="ja-JP" sz="3600" b="1" dirty="0">
                <a:solidFill>
                  <a:prstClr val="black"/>
                </a:solidFill>
              </a:rPr>
              <a:t>Variability</a:t>
            </a:r>
            <a:r>
              <a:rPr kumimoji="1" lang="en-US" altLang="ja-JP" sz="2800" dirty="0">
                <a:solidFill>
                  <a:prstClr val="black"/>
                </a:solidFill>
              </a:rPr>
              <a:t> in results.  </a:t>
            </a:r>
          </a:p>
          <a:p>
            <a:pPr defTabSz="914400"/>
            <a:endParaRPr kumimoji="1" lang="en-US" altLang="ja-JP" sz="2800" dirty="0">
              <a:solidFill>
                <a:prstClr val="black"/>
              </a:solidFill>
            </a:endParaRPr>
          </a:p>
          <a:p>
            <a:pPr defTabSz="914400"/>
            <a:r>
              <a:rPr kumimoji="1" lang="en-US" altLang="ja-JP" sz="2800" dirty="0">
                <a:solidFill>
                  <a:prstClr val="black"/>
                </a:solidFill>
              </a:rPr>
              <a:t>  </a:t>
            </a:r>
            <a:r>
              <a:rPr kumimoji="1" lang="en-US" altLang="ja-JP" sz="2800" b="1" dirty="0">
                <a:solidFill>
                  <a:prstClr val="black"/>
                </a:solidFill>
              </a:rPr>
              <a:t> </a:t>
            </a:r>
            <a:r>
              <a:rPr kumimoji="1" lang="en-US" altLang="ja-JP" sz="3200" b="1" dirty="0">
                <a:solidFill>
                  <a:srgbClr val="FF0000"/>
                </a:solidFill>
              </a:rPr>
              <a:t>affects</a:t>
            </a:r>
            <a:endParaRPr kumimoji="1" lang="en-US" altLang="ja-JP" sz="2800" dirty="0">
              <a:solidFill>
                <a:prstClr val="black"/>
              </a:solidFill>
            </a:endParaRPr>
          </a:p>
          <a:p>
            <a:pPr defTabSz="914400"/>
            <a:endParaRPr kumimoji="1" lang="en-US" altLang="ja-JP" b="1" dirty="0">
              <a:solidFill>
                <a:prstClr val="black"/>
              </a:solidFill>
              <a:sym typeface="Wingdings"/>
            </a:endParaRPr>
          </a:p>
          <a:p>
            <a:pPr defTabSz="914400"/>
            <a:r>
              <a:rPr kumimoji="1" lang="en-US" altLang="ja-JP" sz="3600" b="1" dirty="0">
                <a:solidFill>
                  <a:prstClr val="black"/>
                </a:solidFill>
                <a:sym typeface="Wingdings"/>
              </a:rPr>
              <a:t>Confidence</a:t>
            </a:r>
            <a:r>
              <a:rPr kumimoji="1" lang="en-US" altLang="ja-JP" sz="2800" dirty="0">
                <a:solidFill>
                  <a:prstClr val="black"/>
                </a:solidFill>
                <a:sym typeface="Wingdings"/>
              </a:rPr>
              <a:t> </a:t>
            </a:r>
          </a:p>
          <a:p>
            <a:pPr defTabSz="914400"/>
            <a:r>
              <a:rPr kumimoji="1" lang="en-US" altLang="ja-JP" sz="2800" dirty="0">
                <a:solidFill>
                  <a:prstClr val="black"/>
                </a:solidFill>
                <a:sym typeface="Wingdings"/>
              </a:rPr>
              <a:t>in conclusions.</a:t>
            </a:r>
          </a:p>
          <a:p>
            <a:pPr defTabSz="914400"/>
            <a:endParaRPr kumimoji="1" lang="en-US" altLang="ja-JP" sz="2800" dirty="0">
              <a:solidFill>
                <a:prstClr val="black"/>
              </a:solidFill>
              <a:sym typeface="Wingdings"/>
            </a:endParaRPr>
          </a:p>
        </p:txBody>
      </p:sp>
      <p:sp>
        <p:nvSpPr>
          <p:cNvPr id="5" name="Down Arrow 4"/>
          <p:cNvSpPr/>
          <p:nvPr/>
        </p:nvSpPr>
        <p:spPr>
          <a:xfrm>
            <a:off x="2514600" y="2115205"/>
            <a:ext cx="381000" cy="838200"/>
          </a:xfrm>
          <a:prstGeom prst="downArrow">
            <a:avLst/>
          </a:prstGeom>
          <a:solidFill>
            <a:schemeClr val="accent3">
              <a:lumMod val="5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7" name="TextBox 6"/>
          <p:cNvSpPr txBox="1"/>
          <p:nvPr/>
        </p:nvSpPr>
        <p:spPr>
          <a:xfrm>
            <a:off x="6019800" y="1371601"/>
            <a:ext cx="4495800" cy="4247317"/>
          </a:xfrm>
          <a:prstGeom prst="rect">
            <a:avLst/>
          </a:prstGeom>
          <a:solidFill>
            <a:schemeClr val="accent1">
              <a:lumMod val="20000"/>
              <a:lumOff val="80000"/>
              <a:alpha val="54000"/>
            </a:schemeClr>
          </a:solidFill>
        </p:spPr>
        <p:txBody>
          <a:bodyPr wrap="square" rtlCol="0">
            <a:spAutoFit/>
          </a:bodyPr>
          <a:lstStyle/>
          <a:p>
            <a:pPr algn="r" defTabSz="914400"/>
            <a:r>
              <a:rPr kumimoji="1" lang="en-US" altLang="ja-JP" dirty="0">
                <a:solidFill>
                  <a:prstClr val="black"/>
                </a:solidFill>
              </a:rPr>
              <a:t>The key methodology in Biology is </a:t>
            </a:r>
            <a:r>
              <a:rPr kumimoji="1" lang="en-US" altLang="ja-JP" b="1" dirty="0">
                <a:solidFill>
                  <a:prstClr val="black"/>
                </a:solidFill>
              </a:rPr>
              <a:t>hypothesis testing </a:t>
            </a:r>
            <a:r>
              <a:rPr kumimoji="1" lang="en-US" altLang="ja-JP" dirty="0">
                <a:solidFill>
                  <a:prstClr val="black"/>
                </a:solidFill>
              </a:rPr>
              <a:t>through </a:t>
            </a:r>
            <a:r>
              <a:rPr kumimoji="1" lang="en-US" altLang="ja-JP" b="1" dirty="0">
                <a:solidFill>
                  <a:prstClr val="black"/>
                </a:solidFill>
              </a:rPr>
              <a:t>experimentation</a:t>
            </a:r>
            <a:r>
              <a:rPr kumimoji="1" lang="en-US" altLang="ja-JP" dirty="0">
                <a:solidFill>
                  <a:prstClr val="black"/>
                </a:solidFill>
              </a:rPr>
              <a:t>.</a:t>
            </a:r>
          </a:p>
          <a:p>
            <a:pPr algn="r" defTabSz="914400"/>
            <a:endParaRPr kumimoji="1" lang="en-US" altLang="ja-JP" dirty="0">
              <a:solidFill>
                <a:prstClr val="black"/>
              </a:solidFill>
            </a:endParaRPr>
          </a:p>
          <a:p>
            <a:pPr algn="r" defTabSz="914400"/>
            <a:r>
              <a:rPr kumimoji="1" lang="en-US" altLang="ja-JP" dirty="0">
                <a:solidFill>
                  <a:prstClr val="black"/>
                </a:solidFill>
              </a:rPr>
              <a:t>Carefully-designed and controlled </a:t>
            </a:r>
            <a:r>
              <a:rPr kumimoji="1" lang="en-US" altLang="ja-JP" b="1" dirty="0">
                <a:solidFill>
                  <a:prstClr val="black"/>
                </a:solidFill>
              </a:rPr>
              <a:t>experiments</a:t>
            </a:r>
            <a:r>
              <a:rPr kumimoji="1" lang="en-US" altLang="ja-JP" dirty="0">
                <a:solidFill>
                  <a:prstClr val="black"/>
                </a:solidFill>
              </a:rPr>
              <a:t> and </a:t>
            </a:r>
            <a:r>
              <a:rPr kumimoji="1" lang="en-US" altLang="ja-JP" b="1" dirty="0">
                <a:solidFill>
                  <a:prstClr val="black"/>
                </a:solidFill>
              </a:rPr>
              <a:t>surveys</a:t>
            </a:r>
            <a:r>
              <a:rPr kumimoji="1" lang="en-US" altLang="ja-JP" dirty="0">
                <a:solidFill>
                  <a:prstClr val="black"/>
                </a:solidFill>
              </a:rPr>
              <a:t> give us </a:t>
            </a:r>
            <a:r>
              <a:rPr kumimoji="1" lang="en-US" altLang="ja-JP" b="1" dirty="0">
                <a:solidFill>
                  <a:prstClr val="black"/>
                </a:solidFill>
              </a:rPr>
              <a:t>quantitative (numeric) data</a:t>
            </a:r>
            <a:r>
              <a:rPr kumimoji="1" lang="en-US" altLang="ja-JP" dirty="0">
                <a:solidFill>
                  <a:prstClr val="black"/>
                </a:solidFill>
              </a:rPr>
              <a:t> that can be compared.</a:t>
            </a:r>
          </a:p>
          <a:p>
            <a:pPr algn="r" defTabSz="914400"/>
            <a:endParaRPr kumimoji="1" lang="en-US" altLang="ja-JP" dirty="0">
              <a:solidFill>
                <a:prstClr val="black"/>
              </a:solidFill>
            </a:endParaRPr>
          </a:p>
          <a:p>
            <a:pPr algn="r" defTabSz="914400"/>
            <a:r>
              <a:rPr kumimoji="1" lang="en-US" altLang="ja-JP" dirty="0">
                <a:solidFill>
                  <a:prstClr val="black"/>
                </a:solidFill>
              </a:rPr>
              <a:t>We can use the data collected to </a:t>
            </a:r>
            <a:r>
              <a:rPr kumimoji="1" lang="en-US" altLang="ja-JP" b="1" dirty="0">
                <a:solidFill>
                  <a:prstClr val="black"/>
                </a:solidFill>
              </a:rPr>
              <a:t>test our hypothesis</a:t>
            </a:r>
            <a:r>
              <a:rPr kumimoji="1" lang="en-US" altLang="ja-JP" dirty="0">
                <a:solidFill>
                  <a:prstClr val="black"/>
                </a:solidFill>
              </a:rPr>
              <a:t> and form explanations of the processes involved… but only if we can be </a:t>
            </a:r>
            <a:r>
              <a:rPr kumimoji="1" lang="en-US" altLang="ja-JP" b="1" dirty="0">
                <a:solidFill>
                  <a:prstClr val="black"/>
                </a:solidFill>
              </a:rPr>
              <a:t>confident</a:t>
            </a:r>
            <a:r>
              <a:rPr kumimoji="1" lang="en-US" altLang="ja-JP" dirty="0">
                <a:solidFill>
                  <a:prstClr val="black"/>
                </a:solidFill>
              </a:rPr>
              <a:t> in our results. </a:t>
            </a:r>
          </a:p>
          <a:p>
            <a:pPr algn="r" defTabSz="914400"/>
            <a:endParaRPr kumimoji="1" lang="en-US" altLang="ja-JP" dirty="0">
              <a:solidFill>
                <a:prstClr val="black"/>
              </a:solidFill>
            </a:endParaRPr>
          </a:p>
          <a:p>
            <a:pPr algn="r" defTabSz="914400"/>
            <a:r>
              <a:rPr kumimoji="1" lang="en-US" altLang="ja-JP" dirty="0">
                <a:solidFill>
                  <a:prstClr val="black"/>
                </a:solidFill>
              </a:rPr>
              <a:t>We therefore need to be able to </a:t>
            </a:r>
            <a:r>
              <a:rPr kumimoji="1" lang="en-US" altLang="ja-JP" b="1" dirty="0">
                <a:solidFill>
                  <a:prstClr val="black"/>
                </a:solidFill>
              </a:rPr>
              <a:t>evaluate</a:t>
            </a:r>
            <a:r>
              <a:rPr kumimoji="1" lang="en-US" altLang="ja-JP" dirty="0">
                <a:solidFill>
                  <a:prstClr val="black"/>
                </a:solidFill>
              </a:rPr>
              <a:t> the </a:t>
            </a:r>
            <a:r>
              <a:rPr kumimoji="1" lang="en-US" altLang="ja-JP" b="1" dirty="0">
                <a:solidFill>
                  <a:prstClr val="black"/>
                </a:solidFill>
              </a:rPr>
              <a:t>reliability</a:t>
            </a:r>
            <a:r>
              <a:rPr kumimoji="1" lang="en-US" altLang="ja-JP" dirty="0">
                <a:solidFill>
                  <a:prstClr val="black"/>
                </a:solidFill>
              </a:rPr>
              <a:t> of a set of data and the </a:t>
            </a:r>
            <a:r>
              <a:rPr kumimoji="1" lang="en-US" altLang="ja-JP" b="1" dirty="0">
                <a:solidFill>
                  <a:prstClr val="black"/>
                </a:solidFill>
              </a:rPr>
              <a:t>significance</a:t>
            </a:r>
            <a:r>
              <a:rPr kumimoji="1" lang="en-US" altLang="ja-JP" dirty="0">
                <a:solidFill>
                  <a:prstClr val="black"/>
                </a:solidFill>
              </a:rPr>
              <a:t> of any differences we have found in the data. </a:t>
            </a:r>
          </a:p>
        </p:txBody>
      </p:sp>
      <p:sp>
        <p:nvSpPr>
          <p:cNvPr id="10" name="Rectangle 9"/>
          <p:cNvSpPr/>
          <p:nvPr/>
        </p:nvSpPr>
        <p:spPr>
          <a:xfrm>
            <a:off x="1524000" y="6396336"/>
            <a:ext cx="9144000" cy="461665"/>
          </a:xfrm>
          <a:prstGeom prst="rect">
            <a:avLst/>
          </a:prstGeom>
        </p:spPr>
        <p:txBody>
          <a:bodyPr wrap="square">
            <a:spAutoFit/>
          </a:bodyPr>
          <a:lstStyle/>
          <a:p>
            <a:pPr defTabSz="914400"/>
            <a:r>
              <a:rPr lang="en-US" altLang="ja-JP" sz="1200" dirty="0">
                <a:solidFill>
                  <a:prstClr val="black"/>
                </a:solidFill>
              </a:rPr>
              <a:t>Image: 'Transverse section of part of a stem of a Dead-nettle (</a:t>
            </a:r>
            <a:r>
              <a:rPr lang="en-US" altLang="ja-JP" sz="1200" dirty="0" err="1">
                <a:solidFill>
                  <a:prstClr val="black"/>
                </a:solidFill>
              </a:rPr>
              <a:t>Lamium</a:t>
            </a:r>
            <a:r>
              <a:rPr lang="en-US" altLang="ja-JP" sz="1200" dirty="0">
                <a:solidFill>
                  <a:prstClr val="black"/>
                </a:solidFill>
              </a:rPr>
              <a:t> sp.) </a:t>
            </a:r>
            <a:r>
              <a:rPr lang="en-US" altLang="ja-JP" sz="1200" dirty="0" err="1">
                <a:solidFill>
                  <a:prstClr val="black"/>
                </a:solidFill>
              </a:rPr>
              <a:t>showing+a+vascular+bundle+and+part+of+the+cortex</a:t>
            </a:r>
            <a:r>
              <a:rPr lang="en-US" altLang="ja-JP" sz="1200" dirty="0">
                <a:solidFill>
                  <a:prstClr val="black"/>
                </a:solidFill>
              </a:rPr>
              <a:t>' </a:t>
            </a:r>
          </a:p>
          <a:p>
            <a:pPr defTabSz="914400"/>
            <a:r>
              <a:rPr lang="en-US" altLang="ja-JP" sz="1200" dirty="0">
                <a:solidFill>
                  <a:prstClr val="black"/>
                </a:solidFill>
                <a:hlinkClick r:id="rId3"/>
              </a:rPr>
              <a:t>http://www.flickr.com/photos/71183136@N08/6959590092</a:t>
            </a:r>
            <a:r>
              <a:rPr lang="en-US" altLang="ja-JP" sz="1200" dirty="0">
                <a:solidFill>
                  <a:prstClr val="black"/>
                </a:solidFill>
              </a:rPr>
              <a:t>   Found on </a:t>
            </a:r>
            <a:r>
              <a:rPr lang="en-US" altLang="ja-JP" sz="1200" dirty="0" err="1">
                <a:solidFill>
                  <a:prstClr val="black"/>
                </a:solidFill>
              </a:rPr>
              <a:t>flickrcc.net</a:t>
            </a:r>
            <a:r>
              <a:rPr lang="en-US" altLang="ja-JP" sz="1200" dirty="0">
                <a:solidFill>
                  <a:prstClr val="black"/>
                </a:solidFill>
              </a:rPr>
              <a:t> </a:t>
            </a:r>
            <a:endParaRPr lang="ja-JP" altLang="en-US" sz="1200" dirty="0">
              <a:solidFill>
                <a:prstClr val="black"/>
              </a:solidFill>
            </a:endParaRPr>
          </a:p>
        </p:txBody>
      </p:sp>
    </p:spTree>
    <p:extLst>
      <p:ext uri="{BB962C8B-B14F-4D97-AF65-F5344CB8AC3E}">
        <p14:creationId xmlns:p14="http://schemas.microsoft.com/office/powerpoint/2010/main" val="1189225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0" y="0"/>
            <a:ext cx="9144000" cy="6858000"/>
          </a:xfrm>
          <a:prstGeom prst="rect">
            <a:avLst/>
          </a:prstGeom>
        </p:spPr>
      </p:pic>
      <p:sp>
        <p:nvSpPr>
          <p:cNvPr id="4" name="TextBox 3"/>
          <p:cNvSpPr txBox="1"/>
          <p:nvPr/>
        </p:nvSpPr>
        <p:spPr>
          <a:xfrm>
            <a:off x="1524000" y="1"/>
            <a:ext cx="5943600" cy="2554545"/>
          </a:xfrm>
          <a:prstGeom prst="rect">
            <a:avLst/>
          </a:prstGeom>
          <a:noFill/>
        </p:spPr>
        <p:txBody>
          <a:bodyPr wrap="square" rtlCol="0">
            <a:spAutoFit/>
          </a:bodyPr>
          <a:lstStyle/>
          <a:p>
            <a:pPr defTabSz="914400"/>
            <a:r>
              <a:rPr kumimoji="1" lang="en-US" altLang="ja-JP" sz="2400" b="1" dirty="0">
                <a:solidFill>
                  <a:srgbClr val="EEECE1">
                    <a:lumMod val="90000"/>
                  </a:srgbClr>
                </a:solidFill>
              </a:rPr>
              <a:t>Hummingbirds</a:t>
            </a:r>
            <a:r>
              <a:rPr kumimoji="1" lang="en-US" altLang="ja-JP" sz="2400" dirty="0">
                <a:solidFill>
                  <a:srgbClr val="EEECE1">
                    <a:lumMod val="90000"/>
                  </a:srgbClr>
                </a:solidFill>
              </a:rPr>
              <a:t> are </a:t>
            </a:r>
            <a:r>
              <a:rPr kumimoji="1" lang="en-US" altLang="ja-JP" sz="2400" i="1" dirty="0" err="1">
                <a:solidFill>
                  <a:srgbClr val="EEECE1">
                    <a:lumMod val="90000"/>
                  </a:srgbClr>
                </a:solidFill>
              </a:rPr>
              <a:t>nectarivores</a:t>
            </a:r>
            <a:r>
              <a:rPr kumimoji="1" lang="en-US" altLang="ja-JP" sz="2400" i="1" dirty="0">
                <a:solidFill>
                  <a:srgbClr val="EEECE1">
                    <a:lumMod val="90000"/>
                  </a:srgbClr>
                </a:solidFill>
              </a:rPr>
              <a:t> </a:t>
            </a:r>
            <a:r>
              <a:rPr kumimoji="1" lang="en-US" altLang="ja-JP" sz="2400" dirty="0">
                <a:solidFill>
                  <a:srgbClr val="EEECE1">
                    <a:lumMod val="90000"/>
                  </a:srgbClr>
                </a:solidFill>
              </a:rPr>
              <a:t>(herbivores that feed on the nectar of some species of flower). </a:t>
            </a:r>
          </a:p>
          <a:p>
            <a:pPr defTabSz="914400"/>
            <a:endParaRPr kumimoji="1" lang="en-US" altLang="ja-JP" sz="1200" dirty="0">
              <a:solidFill>
                <a:srgbClr val="EEECE1">
                  <a:lumMod val="90000"/>
                </a:srgbClr>
              </a:solidFill>
            </a:endParaRPr>
          </a:p>
          <a:p>
            <a:pPr defTabSz="914400"/>
            <a:r>
              <a:rPr kumimoji="1" lang="en-US" altLang="ja-JP" sz="2400" dirty="0">
                <a:solidFill>
                  <a:srgbClr val="EEECE1">
                    <a:lumMod val="90000"/>
                  </a:srgbClr>
                </a:solidFill>
              </a:rPr>
              <a:t>In return for food, they pollinate the flower. This is an example of mutualism – </a:t>
            </a:r>
          </a:p>
          <a:p>
            <a:pPr defTabSz="914400"/>
            <a:r>
              <a:rPr kumimoji="1" lang="en-US" altLang="ja-JP" sz="2400" dirty="0">
                <a:solidFill>
                  <a:srgbClr val="EEECE1">
                    <a:lumMod val="90000"/>
                  </a:srgbClr>
                </a:solidFill>
              </a:rPr>
              <a:t>benefit for all.  </a:t>
            </a:r>
            <a:endParaRPr kumimoji="1" lang="ja-JP" altLang="en-US" sz="2400" dirty="0">
              <a:solidFill>
                <a:srgbClr val="EEECE1">
                  <a:lumMod val="90000"/>
                </a:srgbClr>
              </a:solidFill>
            </a:endParaRPr>
          </a:p>
        </p:txBody>
      </p:sp>
      <p:sp>
        <p:nvSpPr>
          <p:cNvPr id="5" name="TextBox 4"/>
          <p:cNvSpPr txBox="1"/>
          <p:nvPr/>
        </p:nvSpPr>
        <p:spPr>
          <a:xfrm>
            <a:off x="4710918" y="2937808"/>
            <a:ext cx="5943600" cy="1938992"/>
          </a:xfrm>
          <a:prstGeom prst="rect">
            <a:avLst/>
          </a:prstGeom>
          <a:noFill/>
        </p:spPr>
        <p:txBody>
          <a:bodyPr wrap="square" rtlCol="0">
            <a:spAutoFit/>
          </a:bodyPr>
          <a:lstStyle/>
          <a:p>
            <a:pPr algn="r" defTabSz="914400"/>
            <a:r>
              <a:rPr kumimoji="1" lang="en-US" altLang="ja-JP" sz="2400" dirty="0">
                <a:solidFill>
                  <a:srgbClr val="EEECE1">
                    <a:lumMod val="90000"/>
                  </a:srgbClr>
                </a:solidFill>
              </a:rPr>
              <a:t>As a result of </a:t>
            </a:r>
            <a:r>
              <a:rPr kumimoji="1" lang="en-US" altLang="ja-JP" sz="2400" b="1" dirty="0">
                <a:solidFill>
                  <a:srgbClr val="EEECE1">
                    <a:lumMod val="90000"/>
                  </a:srgbClr>
                </a:solidFill>
              </a:rPr>
              <a:t>natural selection</a:t>
            </a:r>
            <a:r>
              <a:rPr kumimoji="1" lang="en-US" altLang="ja-JP" sz="2400" dirty="0">
                <a:solidFill>
                  <a:srgbClr val="EEECE1">
                    <a:lumMod val="90000"/>
                  </a:srgbClr>
                </a:solidFill>
              </a:rPr>
              <a:t>, </a:t>
            </a:r>
          </a:p>
          <a:p>
            <a:pPr algn="r" defTabSz="914400"/>
            <a:r>
              <a:rPr kumimoji="1" lang="en-US" altLang="ja-JP" sz="2400" dirty="0">
                <a:solidFill>
                  <a:srgbClr val="EEECE1">
                    <a:lumMod val="90000"/>
                  </a:srgbClr>
                </a:solidFill>
              </a:rPr>
              <a:t>hummingbird bills have evolved. </a:t>
            </a:r>
          </a:p>
          <a:p>
            <a:pPr algn="r" defTabSz="914400"/>
            <a:r>
              <a:rPr kumimoji="1" lang="en-US" altLang="ja-JP" sz="2400" dirty="0">
                <a:solidFill>
                  <a:srgbClr val="EEECE1">
                    <a:lumMod val="90000"/>
                  </a:srgbClr>
                </a:solidFill>
              </a:rPr>
              <a:t>Birds with a bill best suited to </a:t>
            </a:r>
          </a:p>
          <a:p>
            <a:pPr algn="r" defTabSz="914400"/>
            <a:r>
              <a:rPr kumimoji="1" lang="en-US" altLang="ja-JP" sz="2400" dirty="0">
                <a:solidFill>
                  <a:srgbClr val="EEECE1">
                    <a:lumMod val="90000"/>
                  </a:srgbClr>
                </a:solidFill>
              </a:rPr>
              <a:t>their preferred food source have </a:t>
            </a:r>
          </a:p>
          <a:p>
            <a:pPr algn="r" defTabSz="914400"/>
            <a:r>
              <a:rPr kumimoji="1" lang="en-US" altLang="ja-JP" sz="2400" dirty="0">
                <a:solidFill>
                  <a:srgbClr val="EEECE1">
                    <a:lumMod val="90000"/>
                  </a:srgbClr>
                </a:solidFill>
              </a:rPr>
              <a:t>the greater chance of survival. </a:t>
            </a:r>
            <a:endParaRPr kumimoji="1" lang="ja-JP" altLang="en-US" sz="2400" dirty="0">
              <a:solidFill>
                <a:srgbClr val="EEECE1">
                  <a:lumMod val="90000"/>
                </a:srgbClr>
              </a:solidFill>
            </a:endParaRPr>
          </a:p>
        </p:txBody>
      </p:sp>
      <p:sp>
        <p:nvSpPr>
          <p:cNvPr id="6" name="TextBox 5"/>
          <p:cNvSpPr txBox="1"/>
          <p:nvPr/>
        </p:nvSpPr>
        <p:spPr>
          <a:xfrm>
            <a:off x="1524000" y="6488668"/>
            <a:ext cx="9144000" cy="369332"/>
          </a:xfrm>
          <a:prstGeom prst="rect">
            <a:avLst/>
          </a:prstGeom>
          <a:noFill/>
        </p:spPr>
        <p:txBody>
          <a:bodyPr wrap="square" rtlCol="0">
            <a:spAutoFit/>
          </a:bodyPr>
          <a:lstStyle/>
          <a:p>
            <a:pPr defTabSz="914400"/>
            <a:r>
              <a:rPr kumimoji="1" lang="en-US" altLang="ja-JP" dirty="0">
                <a:solidFill>
                  <a:srgbClr val="EEECE1">
                    <a:lumMod val="75000"/>
                  </a:srgbClr>
                </a:solidFill>
              </a:rPr>
              <a:t>Photo: </a:t>
            </a:r>
            <a:r>
              <a:rPr kumimoji="1" lang="en-US" altLang="ja-JP" i="1" dirty="0" err="1">
                <a:solidFill>
                  <a:srgbClr val="EEECE1">
                    <a:lumMod val="75000"/>
                  </a:srgbClr>
                </a:solidFill>
              </a:rPr>
              <a:t>Archilochus</a:t>
            </a:r>
            <a:r>
              <a:rPr kumimoji="1" lang="en-US" altLang="ja-JP" i="1" dirty="0">
                <a:solidFill>
                  <a:srgbClr val="EEECE1">
                    <a:lumMod val="75000"/>
                  </a:srgbClr>
                </a:solidFill>
              </a:rPr>
              <a:t> colubris</a:t>
            </a:r>
            <a:r>
              <a:rPr kumimoji="1" lang="en-US" altLang="ja-JP" dirty="0">
                <a:solidFill>
                  <a:srgbClr val="EEECE1">
                    <a:lumMod val="75000"/>
                  </a:srgbClr>
                </a:solidFill>
              </a:rPr>
              <a:t>, from </a:t>
            </a:r>
            <a:r>
              <a:rPr kumimoji="1" lang="en-US" altLang="ja-JP" dirty="0">
                <a:solidFill>
                  <a:srgbClr val="EEECE1">
                    <a:lumMod val="75000"/>
                  </a:srgbClr>
                </a:solidFill>
                <a:hlinkClick r:id="rId3"/>
              </a:rPr>
              <a:t>wikimedia commons</a:t>
            </a:r>
            <a:r>
              <a:rPr kumimoji="1" lang="en-US" altLang="ja-JP" dirty="0">
                <a:solidFill>
                  <a:srgbClr val="EEECE1">
                    <a:lumMod val="75000"/>
                  </a:srgbClr>
                </a:solidFill>
              </a:rPr>
              <a:t>, by </a:t>
            </a:r>
            <a:r>
              <a:rPr kumimoji="1" lang="en-US" altLang="ja-JP" dirty="0">
                <a:solidFill>
                  <a:srgbClr val="EEECE1">
                    <a:lumMod val="75000"/>
                  </a:srgbClr>
                </a:solidFill>
                <a:hlinkClick r:id="rId4"/>
              </a:rPr>
              <a:t>Dick Daniels</a:t>
            </a:r>
            <a:r>
              <a:rPr kumimoji="1" lang="en-US" altLang="ja-JP" dirty="0">
                <a:solidFill>
                  <a:srgbClr val="EEECE1">
                    <a:lumMod val="75000"/>
                  </a:srgbClr>
                </a:solidFill>
              </a:rPr>
              <a:t>. </a:t>
            </a:r>
            <a:endParaRPr kumimoji="1" lang="ja-JP" altLang="en-US" dirty="0">
              <a:solidFill>
                <a:srgbClr val="EEECE1">
                  <a:lumMod val="75000"/>
                </a:srgbClr>
              </a:solidFill>
            </a:endParaRPr>
          </a:p>
        </p:txBody>
      </p:sp>
    </p:spTree>
    <p:extLst>
      <p:ext uri="{BB962C8B-B14F-4D97-AF65-F5344CB8AC3E}">
        <p14:creationId xmlns:p14="http://schemas.microsoft.com/office/powerpoint/2010/main" val="367322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r="8398"/>
          <a:stretch/>
        </p:blipFill>
        <p:spPr>
          <a:xfrm>
            <a:off x="1506612" y="-17954"/>
            <a:ext cx="9161388" cy="6875953"/>
          </a:xfrm>
          <a:prstGeom prst="rect">
            <a:avLst/>
          </a:prstGeom>
        </p:spPr>
      </p:pic>
      <p:sp>
        <p:nvSpPr>
          <p:cNvPr id="3" name="TextBox 2"/>
          <p:cNvSpPr txBox="1"/>
          <p:nvPr/>
        </p:nvSpPr>
        <p:spPr>
          <a:xfrm>
            <a:off x="1524000" y="1"/>
            <a:ext cx="6934200" cy="4893647"/>
          </a:xfrm>
          <a:prstGeom prst="rect">
            <a:avLst/>
          </a:prstGeom>
          <a:noFill/>
        </p:spPr>
        <p:txBody>
          <a:bodyPr wrap="square" rtlCol="0">
            <a:spAutoFit/>
          </a:bodyPr>
          <a:lstStyle/>
          <a:p>
            <a:pPr defTabSz="914400"/>
            <a:r>
              <a:rPr kumimoji="1" lang="en-US" altLang="ja-JP" sz="2400" dirty="0">
                <a:solidFill>
                  <a:prstClr val="black"/>
                </a:solidFill>
              </a:rPr>
              <a:t>Researchers studying comparative anatomy collect data on bill-length in two species of hummingbirds: </a:t>
            </a:r>
            <a:r>
              <a:rPr kumimoji="1" lang="en-US" altLang="ja-JP" sz="2400" i="1" dirty="0" err="1">
                <a:solidFill>
                  <a:prstClr val="black"/>
                </a:solidFill>
              </a:rPr>
              <a:t>Archilochus</a:t>
            </a:r>
            <a:r>
              <a:rPr kumimoji="1" lang="en-US" altLang="ja-JP" sz="2400" i="1" dirty="0">
                <a:solidFill>
                  <a:prstClr val="black"/>
                </a:solidFill>
              </a:rPr>
              <a:t> colubris </a:t>
            </a:r>
          </a:p>
          <a:p>
            <a:pPr defTabSz="914400"/>
            <a:r>
              <a:rPr kumimoji="1" lang="en-US" altLang="ja-JP" sz="2400" dirty="0">
                <a:solidFill>
                  <a:prstClr val="black"/>
                </a:solidFill>
              </a:rPr>
              <a:t>(red-throated hummingbird) and  </a:t>
            </a:r>
          </a:p>
          <a:p>
            <a:pPr defTabSz="914400"/>
            <a:r>
              <a:rPr kumimoji="1" lang="en-US" altLang="ja-JP" sz="2400" i="1" dirty="0" err="1">
                <a:solidFill>
                  <a:prstClr val="black"/>
                </a:solidFill>
              </a:rPr>
              <a:t>Cynanthus</a:t>
            </a:r>
            <a:r>
              <a:rPr kumimoji="1" lang="en-US" altLang="ja-JP" sz="2400" i="1" dirty="0">
                <a:solidFill>
                  <a:prstClr val="black"/>
                </a:solidFill>
              </a:rPr>
              <a:t> latirostris </a:t>
            </a:r>
            <a:r>
              <a:rPr kumimoji="1" lang="en-US" altLang="ja-JP" sz="2400" dirty="0">
                <a:solidFill>
                  <a:prstClr val="black"/>
                </a:solidFill>
              </a:rPr>
              <a:t>(</a:t>
            </a:r>
            <a:r>
              <a:rPr kumimoji="1" lang="en-US" altLang="ja-JP" sz="2400" dirty="0" err="1">
                <a:solidFill>
                  <a:prstClr val="black"/>
                </a:solidFill>
              </a:rPr>
              <a:t>broadbilled</a:t>
            </a:r>
            <a:r>
              <a:rPr kumimoji="1" lang="en-US" altLang="ja-JP" sz="2400" dirty="0">
                <a:solidFill>
                  <a:prstClr val="black"/>
                </a:solidFill>
              </a:rPr>
              <a:t> hummingbird). </a:t>
            </a:r>
          </a:p>
          <a:p>
            <a:pPr defTabSz="914400"/>
            <a:endParaRPr kumimoji="1" lang="en-US" altLang="ja-JP" sz="2400" dirty="0">
              <a:solidFill>
                <a:prstClr val="black"/>
              </a:solidFill>
            </a:endParaRPr>
          </a:p>
          <a:p>
            <a:pPr defTabSz="914400"/>
            <a:endParaRPr kumimoji="1" lang="en-US" altLang="ja-JP" sz="2400" dirty="0">
              <a:solidFill>
                <a:prstClr val="black"/>
              </a:solidFill>
            </a:endParaRPr>
          </a:p>
          <a:p>
            <a:pPr defTabSz="914400"/>
            <a:r>
              <a:rPr kumimoji="1" lang="en-US" altLang="ja-JP" sz="2400" dirty="0">
                <a:solidFill>
                  <a:prstClr val="black"/>
                </a:solidFill>
              </a:rPr>
              <a:t>To do this, they need to collect </a:t>
            </a:r>
            <a:r>
              <a:rPr kumimoji="1" lang="en-US" altLang="ja-JP" sz="2400" i="1" dirty="0">
                <a:solidFill>
                  <a:prstClr val="black"/>
                </a:solidFill>
              </a:rPr>
              <a:t>sufficient</a:t>
            </a:r>
          </a:p>
          <a:p>
            <a:pPr defTabSz="914400"/>
            <a:r>
              <a:rPr kumimoji="1" lang="en-US" altLang="ja-JP" sz="2400" i="1" dirty="0">
                <a:solidFill>
                  <a:prstClr val="black"/>
                </a:solidFill>
              </a:rPr>
              <a:t>relevant, reliable data</a:t>
            </a:r>
            <a:r>
              <a:rPr kumimoji="1" lang="en-US" altLang="ja-JP" sz="2400" dirty="0">
                <a:solidFill>
                  <a:prstClr val="black"/>
                </a:solidFill>
              </a:rPr>
              <a:t> so they can test</a:t>
            </a:r>
          </a:p>
          <a:p>
            <a:pPr defTabSz="914400"/>
            <a:r>
              <a:rPr kumimoji="1" lang="en-US" altLang="ja-JP" sz="2400" dirty="0">
                <a:solidFill>
                  <a:prstClr val="black"/>
                </a:solidFill>
              </a:rPr>
              <a:t>the </a:t>
            </a:r>
            <a:r>
              <a:rPr kumimoji="1" lang="en-US" altLang="ja-JP" sz="2400" b="1" dirty="0">
                <a:solidFill>
                  <a:prstClr val="black"/>
                </a:solidFill>
              </a:rPr>
              <a:t>Null hypothesis (H</a:t>
            </a:r>
            <a:r>
              <a:rPr kumimoji="1" lang="en-US" altLang="ja-JP" sz="2400" b="1" baseline="-25000" dirty="0">
                <a:solidFill>
                  <a:prstClr val="black"/>
                </a:solidFill>
              </a:rPr>
              <a:t>0</a:t>
            </a:r>
            <a:r>
              <a:rPr kumimoji="1" lang="en-US" altLang="ja-JP" sz="2400" b="1" dirty="0">
                <a:solidFill>
                  <a:prstClr val="black"/>
                </a:solidFill>
              </a:rPr>
              <a:t>) </a:t>
            </a:r>
            <a:r>
              <a:rPr kumimoji="1" lang="en-US" altLang="ja-JP" sz="2400" dirty="0">
                <a:solidFill>
                  <a:prstClr val="black"/>
                </a:solidFill>
              </a:rPr>
              <a:t>that: </a:t>
            </a:r>
          </a:p>
          <a:p>
            <a:pPr defTabSz="914400"/>
            <a:endParaRPr kumimoji="1" lang="en-US" altLang="ja-JP" sz="2400" i="1" dirty="0">
              <a:solidFill>
                <a:prstClr val="black"/>
              </a:solidFill>
            </a:endParaRPr>
          </a:p>
          <a:p>
            <a:pPr defTabSz="914400"/>
            <a:r>
              <a:rPr kumimoji="1" lang="en-US" altLang="ja-JP" sz="2400" i="1" dirty="0">
                <a:solidFill>
                  <a:prstClr val="black"/>
                </a:solidFill>
              </a:rPr>
              <a:t>“there is no significant difference   </a:t>
            </a:r>
          </a:p>
          <a:p>
            <a:pPr defTabSz="914400"/>
            <a:r>
              <a:rPr kumimoji="1" lang="en-US" altLang="ja-JP" sz="2400" i="1" dirty="0">
                <a:solidFill>
                  <a:prstClr val="black"/>
                </a:solidFill>
              </a:rPr>
              <a:t>  in bill length between the two species.”</a:t>
            </a:r>
          </a:p>
        </p:txBody>
      </p:sp>
      <p:sp>
        <p:nvSpPr>
          <p:cNvPr id="4" name="TextBox 3"/>
          <p:cNvSpPr txBox="1"/>
          <p:nvPr/>
        </p:nvSpPr>
        <p:spPr>
          <a:xfrm>
            <a:off x="1524000" y="6553200"/>
            <a:ext cx="7086600" cy="369332"/>
          </a:xfrm>
          <a:prstGeom prst="rect">
            <a:avLst/>
          </a:prstGeom>
          <a:noFill/>
        </p:spPr>
        <p:txBody>
          <a:bodyPr wrap="square" rtlCol="0">
            <a:spAutoFit/>
          </a:bodyPr>
          <a:lstStyle/>
          <a:p>
            <a:pPr defTabSz="914400"/>
            <a:r>
              <a:rPr kumimoji="1" lang="en-US" altLang="ja-JP" dirty="0">
                <a:solidFill>
                  <a:prstClr val="black">
                    <a:lumMod val="50000"/>
                    <a:lumOff val="50000"/>
                  </a:prstClr>
                </a:solidFill>
              </a:rPr>
              <a:t>Photo: </a:t>
            </a:r>
            <a:r>
              <a:rPr kumimoji="1" lang="en-US" altLang="ja-JP" dirty="0" err="1">
                <a:solidFill>
                  <a:prstClr val="black">
                    <a:lumMod val="50000"/>
                    <a:lumOff val="50000"/>
                  </a:prstClr>
                </a:solidFill>
              </a:rPr>
              <a:t>Archilochus</a:t>
            </a:r>
            <a:r>
              <a:rPr kumimoji="1" lang="en-US" altLang="ja-JP" dirty="0">
                <a:solidFill>
                  <a:prstClr val="black">
                    <a:lumMod val="50000"/>
                    <a:lumOff val="50000"/>
                  </a:prstClr>
                </a:solidFill>
              </a:rPr>
              <a:t> colubris (male), </a:t>
            </a:r>
            <a:r>
              <a:rPr kumimoji="1" lang="en-US" altLang="ja-JP" dirty="0">
                <a:solidFill>
                  <a:prstClr val="black">
                    <a:lumMod val="50000"/>
                    <a:lumOff val="50000"/>
                  </a:prstClr>
                </a:solidFill>
                <a:hlinkClick r:id="rId3"/>
              </a:rPr>
              <a:t>wikimedia commons</a:t>
            </a:r>
            <a:r>
              <a:rPr kumimoji="1" lang="en-US" altLang="ja-JP" dirty="0">
                <a:solidFill>
                  <a:prstClr val="black">
                    <a:lumMod val="50000"/>
                    <a:lumOff val="50000"/>
                  </a:prstClr>
                </a:solidFill>
              </a:rPr>
              <a:t>, by Joe </a:t>
            </a:r>
            <a:r>
              <a:rPr kumimoji="1" lang="en-US" altLang="ja-JP" dirty="0" err="1">
                <a:solidFill>
                  <a:prstClr val="black">
                    <a:lumMod val="50000"/>
                    <a:lumOff val="50000"/>
                  </a:prstClr>
                </a:solidFill>
              </a:rPr>
              <a:t>Schneid</a:t>
            </a:r>
            <a:r>
              <a:rPr kumimoji="1" lang="en-US" altLang="ja-JP" dirty="0">
                <a:solidFill>
                  <a:prstClr val="black">
                    <a:lumMod val="50000"/>
                    <a:lumOff val="50000"/>
                  </a:prstClr>
                </a:solidFill>
              </a:rPr>
              <a:t> </a:t>
            </a:r>
            <a:endParaRPr kumimoji="1" lang="ja-JP" altLang="en-US" dirty="0">
              <a:solidFill>
                <a:prstClr val="black">
                  <a:lumMod val="50000"/>
                  <a:lumOff val="50000"/>
                </a:prstClr>
              </a:solidFill>
            </a:endParaRPr>
          </a:p>
        </p:txBody>
      </p:sp>
    </p:spTree>
    <p:extLst>
      <p:ext uri="{BB962C8B-B14F-4D97-AF65-F5344CB8AC3E}">
        <p14:creationId xmlns:p14="http://schemas.microsoft.com/office/powerpoint/2010/main" val="120019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21227"/>
            <a:ext cx="10746075" cy="668482"/>
          </a:xfrm>
        </p:spPr>
        <p:txBody>
          <a:bodyPr>
            <a:noAutofit/>
          </a:bodyPr>
          <a:lstStyle/>
          <a:p>
            <a:r>
              <a:rPr lang="en-US" sz="5400" b="1" dirty="0"/>
              <a:t>Types of </a:t>
            </a:r>
            <a:r>
              <a:rPr lang="en-US" sz="5400" b="1" dirty="0" err="1"/>
              <a:t>DatA</a:t>
            </a:r>
            <a:endParaRPr lang="en-US" sz="5400" b="1" dirty="0"/>
          </a:p>
        </p:txBody>
      </p:sp>
      <p:sp>
        <p:nvSpPr>
          <p:cNvPr id="3" name="Content Placeholder 2"/>
          <p:cNvSpPr>
            <a:spLocks noGrp="1"/>
          </p:cNvSpPr>
          <p:nvPr>
            <p:ph idx="1"/>
          </p:nvPr>
        </p:nvSpPr>
        <p:spPr>
          <a:xfrm>
            <a:off x="155864" y="789709"/>
            <a:ext cx="11897591" cy="5870864"/>
          </a:xfrm>
        </p:spPr>
        <p:txBody>
          <a:bodyPr>
            <a:normAutofit fontScale="55000" lnSpcReduction="20000"/>
          </a:bodyPr>
          <a:lstStyle/>
          <a:p>
            <a:r>
              <a:rPr lang="en-US" sz="8000" b="1" dirty="0">
                <a:effectLst/>
              </a:rPr>
              <a:t>Quantitative data</a:t>
            </a:r>
            <a:r>
              <a:rPr lang="en-US" sz="8000" dirty="0">
                <a:effectLst/>
              </a:rPr>
              <a:t>: IS anything that can be expressed as a number, or quantified. 	</a:t>
            </a:r>
          </a:p>
          <a:p>
            <a:r>
              <a:rPr lang="en-US" sz="8000" dirty="0">
                <a:effectLst/>
              </a:rPr>
              <a:t>Examples of quantitative data are:</a:t>
            </a:r>
          </a:p>
          <a:p>
            <a:pPr lvl="1"/>
            <a:r>
              <a:rPr lang="en-US" sz="8000" dirty="0">
                <a:effectLst/>
              </a:rPr>
              <a:t> scores on achievement tests</a:t>
            </a:r>
          </a:p>
          <a:p>
            <a:pPr lvl="1"/>
            <a:r>
              <a:rPr lang="en-US" sz="8000" dirty="0">
                <a:effectLst/>
              </a:rPr>
              <a:t>number of hours of study</a:t>
            </a:r>
          </a:p>
          <a:p>
            <a:pPr lvl="1"/>
            <a:r>
              <a:rPr lang="en-US" sz="8000" dirty="0">
                <a:effectLst/>
              </a:rPr>
              <a:t> weight of a subject</a:t>
            </a:r>
          </a:p>
          <a:p>
            <a:pPr marL="457200" lvl="1" indent="0">
              <a:buNone/>
            </a:pPr>
            <a:r>
              <a:rPr lang="en-US" sz="8000" dirty="0">
                <a:effectLst/>
              </a:rPr>
              <a:t>This data  can be statistically  manipulated.</a:t>
            </a:r>
          </a:p>
          <a:p>
            <a:pPr lvl="2">
              <a:lnSpc>
                <a:spcPct val="90000"/>
              </a:lnSpc>
              <a:defRPr/>
            </a:pPr>
            <a:endParaRPr lang="en-US" sz="2800" dirty="0">
              <a:effectLst/>
            </a:endParaRPr>
          </a:p>
          <a:p>
            <a:pPr marL="457200" lvl="1" indent="0">
              <a:buNone/>
            </a:pPr>
            <a:r>
              <a:rPr lang="en-US" dirty="0">
                <a:effectLst/>
              </a:rPr>
              <a:t> </a:t>
            </a:r>
          </a:p>
        </p:txBody>
      </p:sp>
    </p:spTree>
    <p:extLst>
      <p:ext uri="{BB962C8B-B14F-4D97-AF65-F5344CB8AC3E}">
        <p14:creationId xmlns:p14="http://schemas.microsoft.com/office/powerpoint/2010/main" val="1792599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1917" r="-1"/>
          <a:stretch/>
        </p:blipFill>
        <p:spPr>
          <a:xfrm>
            <a:off x="1524000" y="-1"/>
            <a:ext cx="9220200" cy="6907739"/>
          </a:xfrm>
          <a:prstGeom prst="rect">
            <a:avLst/>
          </a:prstGeom>
        </p:spPr>
      </p:pic>
      <p:sp>
        <p:nvSpPr>
          <p:cNvPr id="3" name="TextBox 2"/>
          <p:cNvSpPr txBox="1"/>
          <p:nvPr/>
        </p:nvSpPr>
        <p:spPr>
          <a:xfrm>
            <a:off x="5410200" y="2354282"/>
            <a:ext cx="5228284" cy="3970318"/>
          </a:xfrm>
          <a:prstGeom prst="rect">
            <a:avLst/>
          </a:prstGeom>
          <a:noFill/>
        </p:spPr>
        <p:txBody>
          <a:bodyPr wrap="square" rtlCol="0">
            <a:spAutoFit/>
          </a:bodyPr>
          <a:lstStyle/>
          <a:p>
            <a:pPr algn="r" defTabSz="914400"/>
            <a:r>
              <a:rPr kumimoji="1" lang="en-US" altLang="ja-JP" sz="2800" dirty="0">
                <a:solidFill>
                  <a:prstClr val="black"/>
                </a:solidFill>
              </a:rPr>
              <a:t>The </a:t>
            </a:r>
            <a:r>
              <a:rPr kumimoji="1" lang="en-US" altLang="ja-JP" sz="2800" b="1" dirty="0">
                <a:solidFill>
                  <a:prstClr val="black"/>
                </a:solidFill>
              </a:rPr>
              <a:t>sample size</a:t>
            </a:r>
            <a:r>
              <a:rPr kumimoji="1" lang="en-US" altLang="ja-JP" sz="2800" dirty="0">
                <a:solidFill>
                  <a:prstClr val="black"/>
                </a:solidFill>
              </a:rPr>
              <a:t> must </a:t>
            </a:r>
          </a:p>
          <a:p>
            <a:pPr algn="r" defTabSz="914400"/>
            <a:r>
              <a:rPr kumimoji="1" lang="en-US" altLang="ja-JP" sz="2800" dirty="0">
                <a:solidFill>
                  <a:prstClr val="black"/>
                </a:solidFill>
              </a:rPr>
              <a:t>be </a:t>
            </a:r>
            <a:r>
              <a:rPr kumimoji="1" lang="en-US" altLang="ja-JP" sz="2800" b="1" dirty="0">
                <a:solidFill>
                  <a:prstClr val="black"/>
                </a:solidFill>
              </a:rPr>
              <a:t>large</a:t>
            </a:r>
            <a:r>
              <a:rPr kumimoji="1" lang="en-US" altLang="ja-JP" sz="2800" dirty="0">
                <a:solidFill>
                  <a:prstClr val="black"/>
                </a:solidFill>
              </a:rPr>
              <a:t> enough to provide </a:t>
            </a:r>
            <a:r>
              <a:rPr kumimoji="1" lang="en-US" altLang="ja-JP" sz="2800" i="1" dirty="0">
                <a:solidFill>
                  <a:prstClr val="black"/>
                </a:solidFill>
              </a:rPr>
              <a:t>sufficient reliable data </a:t>
            </a:r>
            <a:r>
              <a:rPr kumimoji="1" lang="en-US" altLang="ja-JP" sz="2800" dirty="0">
                <a:solidFill>
                  <a:prstClr val="black"/>
                </a:solidFill>
              </a:rPr>
              <a:t>and for us to carry out </a:t>
            </a:r>
            <a:r>
              <a:rPr kumimoji="1" lang="en-US" altLang="ja-JP" sz="2800" i="1" dirty="0">
                <a:solidFill>
                  <a:prstClr val="black"/>
                </a:solidFill>
              </a:rPr>
              <a:t>relevant statistical tests</a:t>
            </a:r>
            <a:r>
              <a:rPr kumimoji="1" lang="en-US" altLang="ja-JP" sz="2800" dirty="0">
                <a:solidFill>
                  <a:prstClr val="black"/>
                </a:solidFill>
              </a:rPr>
              <a:t> for significance. </a:t>
            </a:r>
          </a:p>
          <a:p>
            <a:pPr algn="r" defTabSz="914400"/>
            <a:endParaRPr kumimoji="1" lang="en-US" altLang="ja-JP" sz="2800" dirty="0">
              <a:solidFill>
                <a:prstClr val="black"/>
              </a:solidFill>
            </a:endParaRPr>
          </a:p>
          <a:p>
            <a:pPr algn="r" defTabSz="914400"/>
            <a:r>
              <a:rPr kumimoji="1" lang="en-US" altLang="ja-JP" sz="2800" dirty="0">
                <a:solidFill>
                  <a:prstClr val="black"/>
                </a:solidFill>
              </a:rPr>
              <a:t>We must also be mindful of </a:t>
            </a:r>
            <a:r>
              <a:rPr kumimoji="1" lang="en-US" altLang="ja-JP" sz="2800" b="1" dirty="0">
                <a:solidFill>
                  <a:prstClr val="black"/>
                </a:solidFill>
              </a:rPr>
              <a:t>uncertainty</a:t>
            </a:r>
            <a:r>
              <a:rPr kumimoji="1" lang="en-US" altLang="ja-JP" sz="2800" dirty="0">
                <a:solidFill>
                  <a:prstClr val="black"/>
                </a:solidFill>
              </a:rPr>
              <a:t> in our measuring tools and </a:t>
            </a:r>
            <a:r>
              <a:rPr kumimoji="1" lang="en-US" altLang="ja-JP" sz="2800" b="1" dirty="0">
                <a:solidFill>
                  <a:prstClr val="black"/>
                </a:solidFill>
              </a:rPr>
              <a:t>error</a:t>
            </a:r>
            <a:r>
              <a:rPr kumimoji="1" lang="en-US" altLang="ja-JP" sz="2800" dirty="0">
                <a:solidFill>
                  <a:prstClr val="black"/>
                </a:solidFill>
              </a:rPr>
              <a:t> in our results. </a:t>
            </a:r>
            <a:endParaRPr kumimoji="1" lang="ja-JP" altLang="en-US" sz="2800" dirty="0">
              <a:solidFill>
                <a:prstClr val="black"/>
              </a:solidFill>
            </a:endParaRPr>
          </a:p>
        </p:txBody>
      </p:sp>
      <p:sp>
        <p:nvSpPr>
          <p:cNvPr id="4" name="TextBox 3"/>
          <p:cNvSpPr txBox="1"/>
          <p:nvPr/>
        </p:nvSpPr>
        <p:spPr>
          <a:xfrm>
            <a:off x="1524000" y="6553200"/>
            <a:ext cx="6477000" cy="381000"/>
          </a:xfrm>
          <a:prstGeom prst="rect">
            <a:avLst/>
          </a:prstGeom>
          <a:noFill/>
        </p:spPr>
        <p:txBody>
          <a:bodyPr wrap="square" rtlCol="0">
            <a:spAutoFit/>
          </a:bodyPr>
          <a:lstStyle/>
          <a:p>
            <a:pPr defTabSz="914400"/>
            <a:r>
              <a:rPr kumimoji="1" lang="en-US" altLang="ja-JP" dirty="0">
                <a:solidFill>
                  <a:srgbClr val="7F7F7F"/>
                </a:solidFill>
              </a:rPr>
              <a:t>Photo: </a:t>
            </a:r>
            <a:r>
              <a:rPr kumimoji="1" lang="en-US" altLang="ja-JP" dirty="0" err="1">
                <a:solidFill>
                  <a:srgbClr val="7F7F7F"/>
                </a:solidFill>
              </a:rPr>
              <a:t>Broadbilled</a:t>
            </a:r>
            <a:r>
              <a:rPr kumimoji="1" lang="en-US" altLang="ja-JP" dirty="0">
                <a:solidFill>
                  <a:srgbClr val="7F7F7F"/>
                </a:solidFill>
              </a:rPr>
              <a:t> hummingbird (</a:t>
            </a:r>
            <a:r>
              <a:rPr kumimoji="1" lang="en-US" altLang="ja-JP" dirty="0" err="1">
                <a:solidFill>
                  <a:srgbClr val="7F7F7F"/>
                </a:solidFill>
                <a:hlinkClick r:id="rId3"/>
              </a:rPr>
              <a:t>wikimedia</a:t>
            </a:r>
            <a:r>
              <a:rPr kumimoji="1" lang="en-US" altLang="ja-JP" dirty="0">
                <a:solidFill>
                  <a:srgbClr val="7F7F7F"/>
                </a:solidFill>
                <a:hlinkClick r:id="rId3"/>
              </a:rPr>
              <a:t> commons</a:t>
            </a:r>
            <a:r>
              <a:rPr kumimoji="1" lang="en-US" altLang="ja-JP" dirty="0">
                <a:solidFill>
                  <a:srgbClr val="7F7F7F"/>
                </a:solidFill>
              </a:rPr>
              <a:t>). </a:t>
            </a:r>
            <a:endParaRPr kumimoji="1" lang="ja-JP" altLang="en-US" dirty="0">
              <a:solidFill>
                <a:srgbClr val="7F7F7F"/>
              </a:solidFill>
            </a:endParaRPr>
          </a:p>
        </p:txBody>
      </p:sp>
    </p:spTree>
    <p:extLst>
      <p:ext uri="{BB962C8B-B14F-4D97-AF65-F5344CB8AC3E}">
        <p14:creationId xmlns:p14="http://schemas.microsoft.com/office/powerpoint/2010/main" val="6481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1" y="1"/>
            <a:ext cx="9144000" cy="6593582"/>
          </a:xfrm>
          <a:prstGeom prst="rect">
            <a:avLst/>
          </a:prstGeom>
          <a:noFill/>
          <a:ln w="9525">
            <a:noFill/>
            <a:miter lim="800000"/>
            <a:headEnd/>
            <a:tailEnd/>
          </a:ln>
        </p:spPr>
      </p:pic>
    </p:spTree>
    <p:extLst>
      <p:ext uri="{BB962C8B-B14F-4D97-AF65-F5344CB8AC3E}">
        <p14:creationId xmlns:p14="http://schemas.microsoft.com/office/powerpoint/2010/main" val="1594735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1138773"/>
          </a:xfrm>
          <a:prstGeom prst="rect">
            <a:avLst/>
          </a:prstGeom>
          <a:noFill/>
        </p:spPr>
        <p:txBody>
          <a:bodyPr wrap="square" rtlCol="0">
            <a:spAutoFit/>
          </a:bodyPr>
          <a:lstStyle/>
          <a:p>
            <a:pPr defTabSz="914400"/>
            <a:r>
              <a:rPr kumimoji="1" lang="en-US" altLang="ja-JP" sz="3200" dirty="0">
                <a:solidFill>
                  <a:prstClr val="black"/>
                </a:solidFill>
              </a:rPr>
              <a:t>The </a:t>
            </a:r>
            <a:r>
              <a:rPr kumimoji="1" lang="en-US" altLang="ja-JP" sz="3600" b="1" dirty="0">
                <a:solidFill>
                  <a:prstClr val="black"/>
                </a:solidFill>
              </a:rPr>
              <a:t>mean</a:t>
            </a:r>
            <a:r>
              <a:rPr kumimoji="1" lang="en-US" altLang="ja-JP" sz="3200" dirty="0">
                <a:solidFill>
                  <a:prstClr val="black"/>
                </a:solidFill>
              </a:rPr>
              <a:t> is a measure of the </a:t>
            </a:r>
            <a:r>
              <a:rPr kumimoji="1" lang="en-US" altLang="ja-JP" sz="3600" b="1" dirty="0">
                <a:solidFill>
                  <a:prstClr val="black"/>
                </a:solidFill>
              </a:rPr>
              <a:t>central tendency </a:t>
            </a:r>
          </a:p>
          <a:p>
            <a:pPr defTabSz="914400"/>
            <a:r>
              <a:rPr kumimoji="1" lang="en-US" altLang="ja-JP" sz="3200" dirty="0">
                <a:solidFill>
                  <a:prstClr val="black"/>
                </a:solidFill>
              </a:rPr>
              <a:t>of a </a:t>
            </a:r>
            <a:r>
              <a:rPr kumimoji="1" lang="en-US" altLang="ja-JP" sz="3200" i="1" dirty="0">
                <a:solidFill>
                  <a:prstClr val="black"/>
                </a:solidFill>
              </a:rPr>
              <a:t>set of data</a:t>
            </a:r>
            <a:r>
              <a:rPr kumimoji="1" lang="en-US" altLang="ja-JP" sz="3200" dirty="0">
                <a:solidFill>
                  <a:prstClr val="black"/>
                </a:solidFill>
              </a:rPr>
              <a:t>. </a:t>
            </a:r>
            <a:endParaRPr kumimoji="1" lang="ja-JP" altLang="en-US" sz="3200" dirty="0">
              <a:solidFill>
                <a:prstClr val="black"/>
              </a:solidFill>
            </a:endParaRPr>
          </a:p>
        </p:txBody>
      </p:sp>
      <p:graphicFrame>
        <p:nvGraphicFramePr>
          <p:cNvPr id="3" name="Table 2"/>
          <p:cNvGraphicFramePr>
            <a:graphicFrameLocks noGrp="1"/>
          </p:cNvGraphicFramePr>
          <p:nvPr>
            <p:extLst/>
          </p:nvPr>
        </p:nvGraphicFramePr>
        <p:xfrm>
          <a:off x="1752600" y="1207159"/>
          <a:ext cx="3810000" cy="5154319"/>
        </p:xfrm>
        <a:graphic>
          <a:graphicData uri="http://schemas.openxmlformats.org/drawingml/2006/table">
            <a:tbl>
              <a:tblPr/>
              <a:tblGrid>
                <a:gridCol w="76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371599">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a:noFill/>
                    </a:lnR>
                    <a:lnT>
                      <a:noFill/>
                    </a:lnT>
                    <a:lnB>
                      <a:noFill/>
                    </a:lnB>
                    <a:solidFill>
                      <a:srgbClr val="FFFFFF"/>
                    </a:solidFill>
                  </a:tcPr>
                </a:tc>
                <a:tc gridSpan="3">
                  <a:txBody>
                    <a:bodyPr/>
                    <a:lstStyle/>
                    <a:p>
                      <a:pPr algn="l" fontAlgn="b"/>
                      <a:r>
                        <a:rPr lang="en-US" sz="1600" b="1" i="0" u="none" strike="noStrike" dirty="0">
                          <a:solidFill>
                            <a:srgbClr val="000000"/>
                          </a:solidFill>
                          <a:effectLst/>
                          <a:latin typeface="ＭＳ Ｐゴシック"/>
                        </a:rPr>
                        <a:t>Table 1:</a:t>
                      </a:r>
                      <a:r>
                        <a:rPr lang="en-US" sz="1600" b="0" i="0" u="none" strike="noStrike" dirty="0">
                          <a:solidFill>
                            <a:srgbClr val="000000"/>
                          </a:solidFill>
                          <a:effectLst/>
                          <a:latin typeface="ＭＳ Ｐゴシック"/>
                        </a:rPr>
                        <a:t> Raw measurements of bill length in</a:t>
                      </a:r>
                      <a:r>
                        <a:rPr lang="en-US" sz="1600" b="0" i="1" u="none" strike="noStrike" dirty="0">
                          <a:solidFill>
                            <a:srgbClr val="000000"/>
                          </a:solidFill>
                          <a:effectLst/>
                          <a:latin typeface="ＭＳ Ｐゴシック"/>
                        </a:rPr>
                        <a:t> A. colubris</a:t>
                      </a:r>
                      <a:r>
                        <a:rPr lang="en-US" sz="1600" b="0" i="0" u="none" strike="noStrike" dirty="0">
                          <a:solidFill>
                            <a:srgbClr val="000000"/>
                          </a:solidFill>
                          <a:effectLst/>
                          <a:latin typeface="ＭＳ Ｐゴシック"/>
                        </a:rPr>
                        <a:t> and </a:t>
                      </a:r>
                      <a:r>
                        <a:rPr lang="en-US" sz="1600" b="0" i="1" u="none" strike="noStrike" dirty="0">
                          <a:solidFill>
                            <a:srgbClr val="000000"/>
                          </a:solidFill>
                          <a:effectLst/>
                          <a:latin typeface="ＭＳ Ｐゴシック"/>
                        </a:rPr>
                        <a:t>C. latirostris</a:t>
                      </a:r>
                      <a:r>
                        <a:rPr lang="en-US" sz="1600" b="0" i="0" u="none" strike="noStrike" dirty="0">
                          <a:solidFill>
                            <a:srgbClr val="000000"/>
                          </a:solidFill>
                          <a:effectLst/>
                          <a:latin typeface="ＭＳ Ｐゴシック"/>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98497">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600" b="0" i="0" u="none" strike="noStrike" dirty="0">
                          <a:solidFill>
                            <a:srgbClr val="000000"/>
                          </a:solidFill>
                          <a:effectLst/>
                          <a:latin typeface="ＭＳ Ｐゴシック"/>
                        </a:rPr>
                        <a:t>Bill length (±0.1mm)</a:t>
                      </a:r>
                      <a:r>
                        <a:rPr lang="ja-JP" altLang="en-US" sz="1600" b="0" i="0" u="none" strike="noStrike" dirty="0">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ja-JP" altLang="en-US" sz="12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1" i="0" u="none" strike="noStrike" dirty="0">
                          <a:solidFill>
                            <a:srgbClr val="000000"/>
                          </a:solidFill>
                          <a:effectLst/>
                          <a:latin typeface="ＭＳ Ｐゴシック"/>
                        </a:rPr>
                        <a:t>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1" u="none" strike="noStrike" dirty="0">
                          <a:solidFill>
                            <a:srgbClr val="000000"/>
                          </a:solidFill>
                          <a:effectLst/>
                          <a:latin typeface="ＭＳ Ｐゴシック"/>
                        </a:rPr>
                        <a:t>A. colubris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1" u="none" strike="noStrike" dirty="0">
                          <a:solidFill>
                            <a:srgbClr val="000000"/>
                          </a:solidFill>
                          <a:effectLst/>
                          <a:latin typeface="ＭＳ Ｐゴシック"/>
                        </a:rPr>
                        <a:t>C. latirostris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13.0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17.0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14.0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15.0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15.0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15.0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16.0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16.0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20.0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20.0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20.0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600" b="0" i="0" u="none" strike="noStrike">
                          <a:solidFill>
                            <a:srgbClr val="000000"/>
                          </a:solidFill>
                          <a:effectLst/>
                          <a:latin typeface="ＭＳ Ｐゴシック"/>
                        </a:rPr>
                        <a:t>Mean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1" u="none" strike="noStrike" dirty="0">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1" u="none" strike="noStrike">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a:noFill/>
                    </a:lnR>
                    <a:lnT>
                      <a:noFill/>
                    </a:lnT>
                    <a:lnB>
                      <a:noFill/>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5"/>
                  </a:ext>
                </a:extLst>
              </a:tr>
            </a:tbl>
          </a:graphicData>
        </a:graphic>
      </p:graphicFrame>
      <p:sp>
        <p:nvSpPr>
          <p:cNvPr id="4" name="TextBox 3"/>
          <p:cNvSpPr txBox="1"/>
          <p:nvPr/>
        </p:nvSpPr>
        <p:spPr>
          <a:xfrm>
            <a:off x="6096000" y="990600"/>
            <a:ext cx="4419600" cy="1477328"/>
          </a:xfrm>
          <a:prstGeom prst="rect">
            <a:avLst/>
          </a:prstGeom>
          <a:noFill/>
        </p:spPr>
        <p:txBody>
          <a:bodyPr wrap="square" rtlCol="0">
            <a:spAutoFit/>
          </a:bodyPr>
          <a:lstStyle/>
          <a:p>
            <a:pPr defTabSz="914400"/>
            <a:r>
              <a:rPr kumimoji="1" lang="en-US" altLang="ja-JP" b="1" dirty="0">
                <a:solidFill>
                  <a:prstClr val="black"/>
                </a:solidFill>
              </a:rPr>
              <a:t>Calculate</a:t>
            </a:r>
            <a:r>
              <a:rPr kumimoji="1" lang="en-US" altLang="ja-JP" dirty="0">
                <a:solidFill>
                  <a:prstClr val="black"/>
                </a:solidFill>
              </a:rPr>
              <a:t> the mean using: </a:t>
            </a:r>
          </a:p>
          <a:p>
            <a:pPr marL="342900" indent="-342900" defTabSz="914400">
              <a:buFont typeface="Arial"/>
              <a:buChar char="•"/>
            </a:pPr>
            <a:r>
              <a:rPr kumimoji="1" lang="en-US" altLang="ja-JP" dirty="0">
                <a:solidFill>
                  <a:prstClr val="black"/>
                </a:solidFill>
              </a:rPr>
              <a:t>Your calculator</a:t>
            </a:r>
          </a:p>
          <a:p>
            <a:pPr defTabSz="914400"/>
            <a:r>
              <a:rPr kumimoji="1" lang="en-US" altLang="ja-JP" dirty="0">
                <a:solidFill>
                  <a:prstClr val="black"/>
                </a:solidFill>
              </a:rPr>
              <a:t>      </a:t>
            </a:r>
            <a:r>
              <a:rPr kumimoji="1" lang="en-US" altLang="ja-JP" i="1" dirty="0">
                <a:solidFill>
                  <a:prstClr val="black"/>
                </a:solidFill>
              </a:rPr>
              <a:t> (sum of values / n)</a:t>
            </a:r>
          </a:p>
          <a:p>
            <a:pPr defTabSz="914400"/>
            <a:endParaRPr kumimoji="1" lang="en-US" altLang="ja-JP" dirty="0">
              <a:solidFill>
                <a:prstClr val="black"/>
              </a:solidFill>
            </a:endParaRPr>
          </a:p>
          <a:p>
            <a:pPr marL="342900" indent="-342900" defTabSz="914400">
              <a:buFont typeface="Arial"/>
              <a:buChar char="•"/>
            </a:pPr>
            <a:r>
              <a:rPr kumimoji="1" lang="en-US" altLang="ja-JP" dirty="0">
                <a:solidFill>
                  <a:prstClr val="black"/>
                </a:solidFill>
              </a:rPr>
              <a:t>Excel</a:t>
            </a:r>
            <a:endParaRPr kumimoji="1" lang="ja-JP" altLang="en-US" dirty="0">
              <a:solidFill>
                <a:prstClr val="black"/>
              </a:solidFill>
            </a:endParaRPr>
          </a:p>
        </p:txBody>
      </p:sp>
      <p:sp>
        <p:nvSpPr>
          <p:cNvPr id="6" name="TextBox 5"/>
          <p:cNvSpPr txBox="1"/>
          <p:nvPr/>
        </p:nvSpPr>
        <p:spPr>
          <a:xfrm>
            <a:off x="5638800" y="5334000"/>
            <a:ext cx="4343400" cy="369332"/>
          </a:xfrm>
          <a:prstGeom prst="rect">
            <a:avLst/>
          </a:prstGeom>
          <a:noFill/>
        </p:spPr>
        <p:txBody>
          <a:bodyPr wrap="square" rtlCol="0">
            <a:spAutoFit/>
          </a:bodyPr>
          <a:lstStyle/>
          <a:p>
            <a:pPr defTabSz="914400"/>
            <a:r>
              <a:rPr kumimoji="1" lang="en-US" altLang="ja-JP" dirty="0">
                <a:solidFill>
                  <a:srgbClr val="0000FF"/>
                </a:solidFill>
              </a:rPr>
              <a:t>=AVERAGE(highlight </a:t>
            </a:r>
            <a:r>
              <a:rPr kumimoji="1" lang="en-US" altLang="ja-JP" u="sng" dirty="0">
                <a:solidFill>
                  <a:srgbClr val="0000FF"/>
                </a:solidFill>
              </a:rPr>
              <a:t>raw</a:t>
            </a:r>
            <a:r>
              <a:rPr kumimoji="1" lang="en-US" altLang="ja-JP" dirty="0">
                <a:solidFill>
                  <a:srgbClr val="0000FF"/>
                </a:solidFill>
              </a:rPr>
              <a:t> data)</a:t>
            </a:r>
          </a:p>
        </p:txBody>
      </p:sp>
      <p:cxnSp>
        <p:nvCxnSpPr>
          <p:cNvPr id="8" name="Straight Arrow Connector 7"/>
          <p:cNvCxnSpPr/>
          <p:nvPr/>
        </p:nvCxnSpPr>
        <p:spPr>
          <a:xfrm flipH="1">
            <a:off x="3352800" y="5562600"/>
            <a:ext cx="2362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ight Brace 9"/>
          <p:cNvSpPr/>
          <p:nvPr/>
        </p:nvSpPr>
        <p:spPr>
          <a:xfrm>
            <a:off x="5638800" y="2362200"/>
            <a:ext cx="304800" cy="3048000"/>
          </a:xfrm>
          <a:prstGeom prst="rightBrac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kumimoji="1" lang="ja-JP" altLang="en-US">
              <a:solidFill>
                <a:srgbClr val="800000"/>
              </a:solidFill>
            </a:endParaRPr>
          </a:p>
        </p:txBody>
      </p:sp>
      <p:sp>
        <p:nvSpPr>
          <p:cNvPr id="11" name="TextBox 10"/>
          <p:cNvSpPr txBox="1"/>
          <p:nvPr/>
        </p:nvSpPr>
        <p:spPr>
          <a:xfrm>
            <a:off x="5943600" y="2893874"/>
            <a:ext cx="4419600" cy="1754327"/>
          </a:xfrm>
          <a:prstGeom prst="rect">
            <a:avLst/>
          </a:prstGeom>
          <a:noFill/>
        </p:spPr>
        <p:txBody>
          <a:bodyPr wrap="square" rtlCol="0">
            <a:spAutoFit/>
          </a:bodyPr>
          <a:lstStyle/>
          <a:p>
            <a:pPr defTabSz="914400"/>
            <a:r>
              <a:rPr kumimoji="1" lang="en-US" altLang="ja-JP" b="1" dirty="0">
                <a:solidFill>
                  <a:srgbClr val="008000"/>
                </a:solidFill>
              </a:rPr>
              <a:t>n = sample size. </a:t>
            </a:r>
            <a:r>
              <a:rPr kumimoji="1" lang="en-US" altLang="ja-JP" dirty="0">
                <a:solidFill>
                  <a:srgbClr val="008000"/>
                </a:solidFill>
              </a:rPr>
              <a:t>The bigger the better. </a:t>
            </a:r>
          </a:p>
          <a:p>
            <a:pPr defTabSz="914400"/>
            <a:r>
              <a:rPr kumimoji="1" lang="en-US" altLang="ja-JP" dirty="0">
                <a:solidFill>
                  <a:srgbClr val="008000"/>
                </a:solidFill>
              </a:rPr>
              <a:t>In this case n=10 for each group. </a:t>
            </a:r>
          </a:p>
          <a:p>
            <a:pPr defTabSz="914400"/>
            <a:endParaRPr kumimoji="1" lang="en-US" altLang="ja-JP" dirty="0">
              <a:solidFill>
                <a:srgbClr val="008000"/>
              </a:solidFill>
            </a:endParaRPr>
          </a:p>
          <a:p>
            <a:pPr defTabSz="914400"/>
            <a:r>
              <a:rPr kumimoji="1" lang="en-US" altLang="ja-JP" dirty="0">
                <a:solidFill>
                  <a:srgbClr val="008000"/>
                </a:solidFill>
              </a:rPr>
              <a:t>All values should be </a:t>
            </a:r>
            <a:r>
              <a:rPr kumimoji="1" lang="en-US" altLang="ja-JP" dirty="0" err="1">
                <a:solidFill>
                  <a:srgbClr val="008000"/>
                </a:solidFill>
              </a:rPr>
              <a:t>centred</a:t>
            </a:r>
            <a:r>
              <a:rPr kumimoji="1" lang="en-US" altLang="ja-JP" dirty="0">
                <a:solidFill>
                  <a:srgbClr val="008000"/>
                </a:solidFill>
              </a:rPr>
              <a:t> in the cell, with decimal places consistent with the measuring tool uncertainty. </a:t>
            </a:r>
            <a:endParaRPr kumimoji="1" lang="ja-JP" altLang="en-US" dirty="0">
              <a:solidFill>
                <a:srgbClr val="008000"/>
              </a:solidFill>
            </a:endParaRPr>
          </a:p>
        </p:txBody>
      </p:sp>
    </p:spTree>
    <p:extLst>
      <p:ext uri="{BB962C8B-B14F-4D97-AF65-F5344CB8AC3E}">
        <p14:creationId xmlns:p14="http://schemas.microsoft.com/office/powerpoint/2010/main" val="200311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1138773"/>
          </a:xfrm>
          <a:prstGeom prst="rect">
            <a:avLst/>
          </a:prstGeom>
          <a:noFill/>
        </p:spPr>
        <p:txBody>
          <a:bodyPr wrap="square" rtlCol="0">
            <a:spAutoFit/>
          </a:bodyPr>
          <a:lstStyle/>
          <a:p>
            <a:pPr defTabSz="914400"/>
            <a:r>
              <a:rPr kumimoji="1" lang="en-US" altLang="ja-JP" sz="3200" dirty="0">
                <a:solidFill>
                  <a:prstClr val="black"/>
                </a:solidFill>
              </a:rPr>
              <a:t>The </a:t>
            </a:r>
            <a:r>
              <a:rPr kumimoji="1" lang="en-US" altLang="ja-JP" sz="3600" b="1" dirty="0">
                <a:solidFill>
                  <a:prstClr val="black"/>
                </a:solidFill>
              </a:rPr>
              <a:t>mean</a:t>
            </a:r>
            <a:r>
              <a:rPr kumimoji="1" lang="en-US" altLang="ja-JP" sz="3200" dirty="0">
                <a:solidFill>
                  <a:prstClr val="black"/>
                </a:solidFill>
              </a:rPr>
              <a:t> is a measure of the </a:t>
            </a:r>
            <a:r>
              <a:rPr kumimoji="1" lang="en-US" altLang="ja-JP" sz="3600" b="1" dirty="0">
                <a:solidFill>
                  <a:prstClr val="black"/>
                </a:solidFill>
              </a:rPr>
              <a:t>central tendency </a:t>
            </a:r>
          </a:p>
          <a:p>
            <a:pPr defTabSz="914400"/>
            <a:r>
              <a:rPr kumimoji="1" lang="en-US" altLang="ja-JP" sz="3200" dirty="0">
                <a:solidFill>
                  <a:prstClr val="black"/>
                </a:solidFill>
              </a:rPr>
              <a:t>of a </a:t>
            </a:r>
            <a:r>
              <a:rPr kumimoji="1" lang="en-US" altLang="ja-JP" sz="3200" i="1" dirty="0">
                <a:solidFill>
                  <a:prstClr val="black"/>
                </a:solidFill>
              </a:rPr>
              <a:t>set of data</a:t>
            </a:r>
            <a:r>
              <a:rPr kumimoji="1" lang="en-US" altLang="ja-JP" sz="3200" dirty="0">
                <a:solidFill>
                  <a:prstClr val="black"/>
                </a:solidFill>
              </a:rPr>
              <a:t>. </a:t>
            </a:r>
            <a:endParaRPr kumimoji="1" lang="ja-JP" altLang="en-US" sz="3200" dirty="0">
              <a:solidFill>
                <a:prstClr val="black"/>
              </a:solidFill>
            </a:endParaRPr>
          </a:p>
        </p:txBody>
      </p:sp>
      <p:graphicFrame>
        <p:nvGraphicFramePr>
          <p:cNvPr id="3" name="Table 2"/>
          <p:cNvGraphicFramePr>
            <a:graphicFrameLocks noGrp="1"/>
          </p:cNvGraphicFramePr>
          <p:nvPr>
            <p:extLst/>
          </p:nvPr>
        </p:nvGraphicFramePr>
        <p:xfrm>
          <a:off x="1752600" y="1207159"/>
          <a:ext cx="3810000" cy="5154319"/>
        </p:xfrm>
        <a:graphic>
          <a:graphicData uri="http://schemas.openxmlformats.org/drawingml/2006/table">
            <a:tbl>
              <a:tblPr/>
              <a:tblGrid>
                <a:gridCol w="76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371599">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a:noFill/>
                    </a:lnR>
                    <a:lnT>
                      <a:noFill/>
                    </a:lnT>
                    <a:lnB>
                      <a:noFill/>
                    </a:lnB>
                    <a:solidFill>
                      <a:srgbClr val="FFFFFF"/>
                    </a:solidFill>
                  </a:tcPr>
                </a:tc>
                <a:tc gridSpan="3">
                  <a:txBody>
                    <a:bodyPr/>
                    <a:lstStyle/>
                    <a:p>
                      <a:pPr algn="l" fontAlgn="b"/>
                      <a:r>
                        <a:rPr lang="en-US" sz="1600" b="1" i="0" u="none" strike="noStrike" dirty="0">
                          <a:solidFill>
                            <a:srgbClr val="000000"/>
                          </a:solidFill>
                          <a:effectLst/>
                          <a:latin typeface="ＭＳ Ｐゴシック"/>
                        </a:rPr>
                        <a:t>Table 1:</a:t>
                      </a:r>
                      <a:r>
                        <a:rPr lang="en-US" sz="1600" b="0" i="0" u="none" strike="noStrike" dirty="0">
                          <a:solidFill>
                            <a:srgbClr val="000000"/>
                          </a:solidFill>
                          <a:effectLst/>
                          <a:latin typeface="ＭＳ Ｐゴシック"/>
                        </a:rPr>
                        <a:t> Raw measurements of bill length in</a:t>
                      </a:r>
                      <a:r>
                        <a:rPr lang="en-US" sz="1600" b="0" i="1" u="none" strike="noStrike" dirty="0">
                          <a:solidFill>
                            <a:srgbClr val="000000"/>
                          </a:solidFill>
                          <a:effectLst/>
                          <a:latin typeface="ＭＳ Ｐゴシック"/>
                        </a:rPr>
                        <a:t> A. colubris</a:t>
                      </a:r>
                      <a:r>
                        <a:rPr lang="en-US" sz="1600" b="0" i="0" u="none" strike="noStrike" dirty="0">
                          <a:solidFill>
                            <a:srgbClr val="000000"/>
                          </a:solidFill>
                          <a:effectLst/>
                          <a:latin typeface="ＭＳ Ｐゴシック"/>
                        </a:rPr>
                        <a:t> and </a:t>
                      </a:r>
                      <a:r>
                        <a:rPr lang="en-US" sz="1600" b="0" i="1" u="none" strike="noStrike" dirty="0">
                          <a:solidFill>
                            <a:srgbClr val="000000"/>
                          </a:solidFill>
                          <a:effectLst/>
                          <a:latin typeface="ＭＳ Ｐゴシック"/>
                        </a:rPr>
                        <a:t>C. latirostris</a:t>
                      </a:r>
                      <a:r>
                        <a:rPr lang="en-US" sz="1600" b="0" i="0" u="none" strike="noStrike" dirty="0">
                          <a:solidFill>
                            <a:srgbClr val="000000"/>
                          </a:solidFill>
                          <a:effectLst/>
                          <a:latin typeface="ＭＳ Ｐゴシック"/>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98497">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600" b="0" i="0" u="none" strike="noStrike" dirty="0">
                          <a:solidFill>
                            <a:srgbClr val="000000"/>
                          </a:solidFill>
                          <a:effectLst/>
                          <a:latin typeface="ＭＳ Ｐゴシック"/>
                        </a:rPr>
                        <a:t>Bill length (±0.1mm)</a:t>
                      </a:r>
                      <a:r>
                        <a:rPr lang="ja-JP" altLang="en-US" sz="1600" b="0" i="0" u="none" strike="noStrike" dirty="0">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ja-JP" altLang="en-US" sz="1200" b="0" i="0" u="none" strike="noStrike" dirty="0">
                        <a:solidFill>
                          <a:srgbClr val="000000"/>
                        </a:solidFill>
                        <a:effectLst/>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1" i="0" u="none" strike="noStrike" dirty="0">
                          <a:solidFill>
                            <a:srgbClr val="000000"/>
                          </a:solidFill>
                          <a:effectLst/>
                          <a:latin typeface="ＭＳ Ｐゴシック"/>
                        </a:rPr>
                        <a:t>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1" u="none" strike="noStrike" dirty="0">
                          <a:solidFill>
                            <a:srgbClr val="000000"/>
                          </a:solidFill>
                          <a:effectLst/>
                          <a:latin typeface="ＭＳ Ｐゴシック"/>
                        </a:rPr>
                        <a:t>A. colubris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1" u="none" strike="noStrike" dirty="0">
                          <a:solidFill>
                            <a:srgbClr val="000000"/>
                          </a:solidFill>
                          <a:effectLst/>
                          <a:latin typeface="ＭＳ Ｐゴシック"/>
                        </a:rPr>
                        <a:t>C. latirostris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13.0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17.0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14.0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15.0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15.0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15.0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16.0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16.0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20.0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20.0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a:rPr>
                        <a:t>19.0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a:rPr>
                        <a:t>20.0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600" b="0" i="0" u="none" strike="noStrike">
                          <a:solidFill>
                            <a:srgbClr val="000000"/>
                          </a:solidFill>
                          <a:effectLst/>
                          <a:latin typeface="ＭＳ Ｐゴシック"/>
                        </a:rPr>
                        <a:t>Mean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800" b="0" i="1" u="none" strike="noStrike" dirty="0">
                          <a:solidFill>
                            <a:srgbClr val="000000"/>
                          </a:solidFill>
                          <a:effectLst/>
                          <a:latin typeface="ＭＳ Ｐゴシック"/>
                        </a:rPr>
                        <a:t>15.9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800" b="0" i="1" u="none" strike="noStrike" dirty="0">
                          <a:solidFill>
                            <a:srgbClr val="000000"/>
                          </a:solidFill>
                          <a:effectLst/>
                          <a:latin typeface="ＭＳ Ｐゴシック"/>
                        </a:rPr>
                        <a:t>18.8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ＭＳ Ｐゴシック"/>
                        </a:rPr>
                        <a: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ja-JP" altLang="en-US" dirty="0"/>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ja-JP" altLang="en-US" dirty="0"/>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11103">
                <a:tc>
                  <a:txBody>
                    <a:bodyPr/>
                    <a:lstStyle/>
                    <a:p>
                      <a:pPr algn="l" fontAlgn="b"/>
                      <a:r>
                        <a:rPr lang="ja-JP" altLang="en-US" sz="1600" b="0" i="0" u="none" strike="noStrike">
                          <a:solidFill>
                            <a:srgbClr val="000000"/>
                          </a:solidFill>
                          <a:effectLst/>
                          <a:latin typeface="ＭＳ Ｐゴシック"/>
                        </a:rPr>
                        <a:t>　</a:t>
                      </a:r>
                    </a:p>
                  </a:txBody>
                  <a:tcPr marL="12700" marR="12700" marT="12700" marB="0" anchor="b">
                    <a:lnL>
                      <a:noFill/>
                    </a:lnL>
                    <a:lnR>
                      <a:noFill/>
                    </a:lnR>
                    <a:lnT>
                      <a:noFill/>
                    </a:lnT>
                    <a:lnB>
                      <a:noFill/>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5"/>
                  </a:ext>
                </a:extLst>
              </a:tr>
            </a:tbl>
          </a:graphicData>
        </a:graphic>
      </p:graphicFrame>
      <p:sp>
        <p:nvSpPr>
          <p:cNvPr id="5" name="Right Brace 4"/>
          <p:cNvSpPr/>
          <p:nvPr/>
        </p:nvSpPr>
        <p:spPr>
          <a:xfrm>
            <a:off x="5638800" y="2362200"/>
            <a:ext cx="228600" cy="335280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kumimoji="1" lang="ja-JP" altLang="en-US">
              <a:solidFill>
                <a:srgbClr val="800000"/>
              </a:solidFill>
            </a:endParaRPr>
          </a:p>
        </p:txBody>
      </p:sp>
      <p:sp>
        <p:nvSpPr>
          <p:cNvPr id="7" name="TextBox 6"/>
          <p:cNvSpPr txBox="1"/>
          <p:nvPr/>
        </p:nvSpPr>
        <p:spPr>
          <a:xfrm>
            <a:off x="5943600" y="3581400"/>
            <a:ext cx="4419600" cy="923330"/>
          </a:xfrm>
          <a:prstGeom prst="rect">
            <a:avLst/>
          </a:prstGeom>
          <a:noFill/>
        </p:spPr>
        <p:txBody>
          <a:bodyPr wrap="square" rtlCol="0">
            <a:spAutoFit/>
          </a:bodyPr>
          <a:lstStyle/>
          <a:p>
            <a:pPr defTabSz="914400"/>
            <a:r>
              <a:rPr kumimoji="1" lang="en-US" altLang="ja-JP" b="1" dirty="0">
                <a:solidFill>
                  <a:srgbClr val="800000"/>
                </a:solidFill>
              </a:rPr>
              <a:t>Raw data </a:t>
            </a:r>
            <a:r>
              <a:rPr kumimoji="1" lang="en-US" altLang="ja-JP" dirty="0">
                <a:solidFill>
                  <a:srgbClr val="800000"/>
                </a:solidFill>
              </a:rPr>
              <a:t>and the</a:t>
            </a:r>
            <a:r>
              <a:rPr kumimoji="1" lang="en-US" altLang="ja-JP" b="1" dirty="0">
                <a:solidFill>
                  <a:srgbClr val="800000"/>
                </a:solidFill>
              </a:rPr>
              <a:t> mean </a:t>
            </a:r>
            <a:r>
              <a:rPr kumimoji="1" lang="en-US" altLang="ja-JP" dirty="0">
                <a:solidFill>
                  <a:srgbClr val="800000"/>
                </a:solidFill>
              </a:rPr>
              <a:t>need to have consistent decimal places (in line with uncertainty of the measuring tool)</a:t>
            </a:r>
            <a:endParaRPr kumimoji="1" lang="ja-JP" altLang="en-US" dirty="0">
              <a:solidFill>
                <a:srgbClr val="800000"/>
              </a:solidFill>
            </a:endParaRPr>
          </a:p>
        </p:txBody>
      </p:sp>
      <p:sp>
        <p:nvSpPr>
          <p:cNvPr id="11" name="TextBox 10"/>
          <p:cNvSpPr txBox="1"/>
          <p:nvPr/>
        </p:nvSpPr>
        <p:spPr>
          <a:xfrm>
            <a:off x="5562600" y="1676400"/>
            <a:ext cx="4419600" cy="369332"/>
          </a:xfrm>
          <a:prstGeom prst="rect">
            <a:avLst/>
          </a:prstGeom>
          <a:noFill/>
        </p:spPr>
        <p:txBody>
          <a:bodyPr wrap="square" rtlCol="0">
            <a:spAutoFit/>
          </a:bodyPr>
          <a:lstStyle/>
          <a:p>
            <a:pPr defTabSz="914400"/>
            <a:r>
              <a:rPr kumimoji="1" lang="en-US" altLang="ja-JP" b="1" dirty="0">
                <a:solidFill>
                  <a:srgbClr val="800000"/>
                </a:solidFill>
              </a:rPr>
              <a:t>Uncertainties </a:t>
            </a:r>
            <a:r>
              <a:rPr kumimoji="1" lang="en-US" altLang="ja-JP" dirty="0">
                <a:solidFill>
                  <a:srgbClr val="800000"/>
                </a:solidFill>
              </a:rPr>
              <a:t>must be included. </a:t>
            </a:r>
            <a:endParaRPr kumimoji="1" lang="ja-JP" altLang="en-US" dirty="0">
              <a:solidFill>
                <a:srgbClr val="800000"/>
              </a:solidFill>
            </a:endParaRPr>
          </a:p>
        </p:txBody>
      </p:sp>
      <p:sp>
        <p:nvSpPr>
          <p:cNvPr id="12" name="TextBox 11"/>
          <p:cNvSpPr txBox="1"/>
          <p:nvPr/>
        </p:nvSpPr>
        <p:spPr>
          <a:xfrm>
            <a:off x="5562600" y="1230868"/>
            <a:ext cx="4419600" cy="369332"/>
          </a:xfrm>
          <a:prstGeom prst="rect">
            <a:avLst/>
          </a:prstGeom>
          <a:noFill/>
        </p:spPr>
        <p:txBody>
          <a:bodyPr wrap="square" rtlCol="0">
            <a:spAutoFit/>
          </a:bodyPr>
          <a:lstStyle/>
          <a:p>
            <a:pPr defTabSz="914400"/>
            <a:r>
              <a:rPr kumimoji="1" lang="en-US" altLang="ja-JP" b="1" dirty="0">
                <a:solidFill>
                  <a:srgbClr val="800000"/>
                </a:solidFill>
              </a:rPr>
              <a:t>Descriptive </a:t>
            </a:r>
            <a:r>
              <a:rPr kumimoji="1" lang="en-US" altLang="ja-JP" dirty="0">
                <a:solidFill>
                  <a:srgbClr val="800000"/>
                </a:solidFill>
              </a:rPr>
              <a:t>table title and number. </a:t>
            </a:r>
            <a:endParaRPr kumimoji="1" lang="ja-JP" altLang="en-US" dirty="0">
              <a:solidFill>
                <a:srgbClr val="800000"/>
              </a:solidFill>
            </a:endParaRPr>
          </a:p>
        </p:txBody>
      </p:sp>
    </p:spTree>
    <p:extLst>
      <p:ext uri="{BB962C8B-B14F-4D97-AF65-F5344CB8AC3E}">
        <p14:creationId xmlns:p14="http://schemas.microsoft.com/office/powerpoint/2010/main" val="337219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AF9AD-C67F-4337-899F-453E545333C6}"/>
              </a:ext>
            </a:extLst>
          </p:cNvPr>
          <p:cNvSpPr>
            <a:spLocks noGrp="1"/>
          </p:cNvSpPr>
          <p:nvPr>
            <p:ph idx="1"/>
          </p:nvPr>
        </p:nvSpPr>
        <p:spPr>
          <a:xfrm>
            <a:off x="357188" y="214313"/>
            <a:ext cx="11258550" cy="6643687"/>
          </a:xfrm>
        </p:spPr>
        <p:txBody>
          <a:bodyPr>
            <a:normAutofit fontScale="40000" lnSpcReduction="20000"/>
          </a:bodyPr>
          <a:lstStyle/>
          <a:p>
            <a:pPr>
              <a:lnSpc>
                <a:spcPct val="90000"/>
              </a:lnSpc>
              <a:defRPr/>
            </a:pPr>
            <a:r>
              <a:rPr lang="en-US" sz="9000" b="1" dirty="0" smtClean="0">
                <a:effectLst/>
              </a:rPr>
              <a:t>qualitative </a:t>
            </a:r>
            <a:r>
              <a:rPr lang="en-US" sz="9000" b="1" dirty="0">
                <a:effectLst/>
              </a:rPr>
              <a:t>data: </a:t>
            </a:r>
            <a:r>
              <a:rPr lang="en-US" sz="9000" dirty="0">
                <a:effectLst/>
              </a:rPr>
              <a:t>Information that relates to </a:t>
            </a:r>
            <a:r>
              <a:rPr lang="en-US" sz="9000" b="1" dirty="0">
                <a:effectLst/>
              </a:rPr>
              <a:t>characteristics or</a:t>
            </a:r>
            <a:r>
              <a:rPr lang="en-US" sz="9000" dirty="0">
                <a:effectLst/>
              </a:rPr>
              <a:t> </a:t>
            </a:r>
            <a:r>
              <a:rPr lang="en-US" sz="9000" b="1" dirty="0">
                <a:effectLst/>
              </a:rPr>
              <a:t>description </a:t>
            </a:r>
            <a:r>
              <a:rPr lang="en-US" sz="9000" dirty="0">
                <a:effectLst/>
              </a:rPr>
              <a:t> (observable qualities)</a:t>
            </a:r>
          </a:p>
          <a:p>
            <a:pPr>
              <a:lnSpc>
                <a:spcPct val="90000"/>
              </a:lnSpc>
              <a:defRPr/>
            </a:pPr>
            <a:r>
              <a:rPr lang="en-US" sz="9000" dirty="0">
                <a:effectLst/>
              </a:rPr>
              <a:t>Information is </a:t>
            </a:r>
            <a:r>
              <a:rPr lang="en-US" sz="9000" b="1" dirty="0">
                <a:effectLst/>
              </a:rPr>
              <a:t>often grouped</a:t>
            </a:r>
            <a:r>
              <a:rPr lang="en-US" sz="9000" dirty="0">
                <a:effectLst/>
              </a:rPr>
              <a:t> by descriptive category</a:t>
            </a:r>
            <a:endParaRPr lang="en-US" sz="9000" i="1" dirty="0">
              <a:effectLst/>
            </a:endParaRPr>
          </a:p>
          <a:p>
            <a:r>
              <a:rPr lang="en-US" sz="9000" i="1" dirty="0">
                <a:effectLst/>
              </a:rPr>
              <a:t>Examples of Qualitative data are:</a:t>
            </a:r>
          </a:p>
          <a:p>
            <a:pPr lvl="2">
              <a:lnSpc>
                <a:spcPct val="90000"/>
              </a:lnSpc>
              <a:defRPr/>
            </a:pPr>
            <a:r>
              <a:rPr lang="en-US" sz="8000" dirty="0">
                <a:effectLst/>
              </a:rPr>
              <a:t>Species of plant</a:t>
            </a:r>
          </a:p>
          <a:p>
            <a:pPr lvl="2">
              <a:lnSpc>
                <a:spcPct val="90000"/>
              </a:lnSpc>
              <a:defRPr/>
            </a:pPr>
            <a:r>
              <a:rPr lang="en-US" sz="8000" dirty="0">
                <a:effectLst/>
              </a:rPr>
              <a:t>Type of insect</a:t>
            </a:r>
          </a:p>
          <a:p>
            <a:pPr lvl="2">
              <a:lnSpc>
                <a:spcPct val="90000"/>
              </a:lnSpc>
              <a:defRPr/>
            </a:pPr>
            <a:r>
              <a:rPr lang="en-US" sz="8000" dirty="0">
                <a:effectLst/>
              </a:rPr>
              <a:t>Shades of color</a:t>
            </a:r>
          </a:p>
          <a:p>
            <a:pPr lvl="2">
              <a:lnSpc>
                <a:spcPct val="90000"/>
              </a:lnSpc>
              <a:defRPr/>
            </a:pPr>
            <a:r>
              <a:rPr lang="en-US" sz="8000" dirty="0">
                <a:effectLst/>
              </a:rPr>
              <a:t>Rank of flavor in taste testing</a:t>
            </a:r>
          </a:p>
          <a:p>
            <a:pPr marL="914400" lvl="2" indent="0">
              <a:lnSpc>
                <a:spcPct val="90000"/>
              </a:lnSpc>
              <a:buNone/>
              <a:defRPr/>
            </a:pPr>
            <a:r>
              <a:rPr lang="en-US" sz="8000" i="1" dirty="0">
                <a:effectLst/>
              </a:rPr>
              <a:t>*Remember: qualitative data can </a:t>
            </a:r>
            <a:r>
              <a:rPr lang="en-US" sz="10000" i="1" dirty="0">
                <a:effectLst/>
              </a:rPr>
              <a:t>be “scored” and evaluated numerically</a:t>
            </a:r>
          </a:p>
          <a:p>
            <a:endParaRPr lang="en-US" dirty="0"/>
          </a:p>
        </p:txBody>
      </p:sp>
    </p:spTree>
    <p:extLst>
      <p:ext uri="{BB962C8B-B14F-4D97-AF65-F5344CB8AC3E}">
        <p14:creationId xmlns:p14="http://schemas.microsoft.com/office/powerpoint/2010/main" val="2010412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699" y="863380"/>
            <a:ext cx="8976575" cy="523220"/>
          </a:xfrm>
          <a:prstGeom prst="rect">
            <a:avLst/>
          </a:prstGeom>
        </p:spPr>
        <p:txBody>
          <a:bodyPr wrap="square">
            <a:spAutoFit/>
          </a:bodyPr>
          <a:lstStyle/>
          <a:p>
            <a:r>
              <a:rPr lang="en-US" sz="2800" dirty="0"/>
              <a:t></a:t>
            </a:r>
            <a:endParaRPr lang="en-US" sz="2000" dirty="0"/>
          </a:p>
        </p:txBody>
      </p:sp>
      <p:sp>
        <p:nvSpPr>
          <p:cNvPr id="6" name="Title 5"/>
          <p:cNvSpPr>
            <a:spLocks noGrp="1"/>
          </p:cNvSpPr>
          <p:nvPr>
            <p:ph type="title"/>
          </p:nvPr>
        </p:nvSpPr>
        <p:spPr>
          <a:xfrm>
            <a:off x="146802" y="42859"/>
            <a:ext cx="11468936" cy="1464845"/>
          </a:xfrm>
        </p:spPr>
        <p:txBody>
          <a:bodyPr>
            <a:normAutofit/>
          </a:bodyPr>
          <a:lstStyle/>
          <a:p>
            <a:r>
              <a:rPr lang="en-US" sz="3600" dirty="0"/>
              <a:t>UNCERTAINTY (measurement reading error)</a:t>
            </a:r>
          </a:p>
        </p:txBody>
      </p:sp>
      <p:sp>
        <p:nvSpPr>
          <p:cNvPr id="8" name="Content Placeholder 7"/>
          <p:cNvSpPr>
            <a:spLocks noGrp="1"/>
          </p:cNvSpPr>
          <p:nvPr>
            <p:ph sz="half" idx="1"/>
          </p:nvPr>
        </p:nvSpPr>
        <p:spPr>
          <a:xfrm>
            <a:off x="146801" y="1524000"/>
            <a:ext cx="5788777" cy="5334000"/>
          </a:xfrm>
        </p:spPr>
        <p:txBody>
          <a:bodyPr>
            <a:normAutofit lnSpcReduction="10000"/>
          </a:bodyPr>
          <a:lstStyle/>
          <a:p>
            <a:r>
              <a:rPr lang="en-US" sz="3200" dirty="0"/>
              <a:t>When you do a simple measurement using:</a:t>
            </a:r>
          </a:p>
          <a:p>
            <a:pPr lvl="1"/>
            <a:r>
              <a:rPr lang="en-US" sz="3200" dirty="0"/>
              <a:t>micrometer</a:t>
            </a:r>
          </a:p>
          <a:p>
            <a:pPr lvl="1"/>
            <a:r>
              <a:rPr lang="en-US" sz="3200" dirty="0"/>
              <a:t>voltmeter </a:t>
            </a:r>
          </a:p>
          <a:p>
            <a:pPr lvl="1"/>
            <a:r>
              <a:rPr lang="en-US" sz="3200" dirty="0"/>
              <a:t> thermometer </a:t>
            </a:r>
          </a:p>
          <a:p>
            <a:pPr lvl="1"/>
            <a:r>
              <a:rPr lang="en-US" sz="3200" dirty="0"/>
              <a:t>graduated cylinder</a:t>
            </a:r>
          </a:p>
          <a:p>
            <a:pPr lvl="1"/>
            <a:r>
              <a:rPr lang="en-US" sz="3200" dirty="0"/>
              <a:t>stopwatch </a:t>
            </a:r>
          </a:p>
          <a:p>
            <a:r>
              <a:rPr lang="en-US" sz="3200" dirty="0"/>
              <a:t> </a:t>
            </a:r>
            <a:r>
              <a:rPr lang="en-US" sz="3200" u="sng" dirty="0"/>
              <a:t>UNCERTAINTY is +/- half of the smallest division</a:t>
            </a:r>
          </a:p>
          <a:p>
            <a:endParaRPr lang="en-US" dirty="0"/>
          </a:p>
        </p:txBody>
      </p:sp>
      <p:sp>
        <p:nvSpPr>
          <p:cNvPr id="2" name="Content Placeholder 1">
            <a:extLst>
              <a:ext uri="{FF2B5EF4-FFF2-40B4-BE49-F238E27FC236}">
                <a16:creationId xmlns:a16="http://schemas.microsoft.com/office/drawing/2014/main" id="{0B5017EC-E155-4455-9F3F-9E25F601124B}"/>
              </a:ext>
            </a:extLst>
          </p:cNvPr>
          <p:cNvSpPr>
            <a:spLocks noGrp="1"/>
          </p:cNvSpPr>
          <p:nvPr>
            <p:ph sz="half" idx="2"/>
          </p:nvPr>
        </p:nvSpPr>
        <p:spPr>
          <a:xfrm>
            <a:off x="5935579" y="3194636"/>
            <a:ext cx="5855368" cy="3494922"/>
          </a:xfrm>
        </p:spPr>
        <p:txBody>
          <a:bodyPr>
            <a:normAutofit fontScale="77500" lnSpcReduction="20000"/>
          </a:bodyPr>
          <a:lstStyle/>
          <a:p>
            <a:endParaRPr lang="en-US" sz="3800" dirty="0"/>
          </a:p>
          <a:p>
            <a:r>
              <a:rPr lang="en-US" sz="3800" dirty="0"/>
              <a:t>When you do a  measurement using a RULER or digital display:</a:t>
            </a:r>
          </a:p>
          <a:p>
            <a:r>
              <a:rPr lang="en-US" sz="3800" u="sng" dirty="0"/>
              <a:t>UNCERTAINTY is +/-  the smallest division</a:t>
            </a:r>
          </a:p>
          <a:p>
            <a:r>
              <a:rPr lang="en-US" sz="3800" dirty="0"/>
              <a:t>(or otherwise stated on the instrument)</a:t>
            </a:r>
          </a:p>
          <a:p>
            <a:endParaRPr lang="en-US" dirty="0"/>
          </a:p>
          <a:p>
            <a:endParaRPr lang="en-US" dirty="0"/>
          </a:p>
        </p:txBody>
      </p:sp>
      <p:pic>
        <p:nvPicPr>
          <p:cNvPr id="9" name="Picture 8"/>
          <p:cNvPicPr>
            <a:picLocks noChangeAspect="1"/>
          </p:cNvPicPr>
          <p:nvPr/>
        </p:nvPicPr>
        <p:blipFill>
          <a:blip r:embed="rId2"/>
          <a:stretch>
            <a:fillRect/>
          </a:stretch>
        </p:blipFill>
        <p:spPr>
          <a:xfrm>
            <a:off x="6327079" y="1089610"/>
            <a:ext cx="4438650" cy="2105025"/>
          </a:xfrm>
          <a:prstGeom prst="rect">
            <a:avLst/>
          </a:prstGeom>
        </p:spPr>
      </p:pic>
    </p:spTree>
    <p:extLst>
      <p:ext uri="{BB962C8B-B14F-4D97-AF65-F5344CB8AC3E}">
        <p14:creationId xmlns:p14="http://schemas.microsoft.com/office/powerpoint/2010/main" val="355434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95745"/>
          </a:xfrm>
        </p:spPr>
        <p:txBody>
          <a:bodyPr>
            <a:noAutofit/>
          </a:bodyPr>
          <a:lstStyle/>
          <a:p>
            <a:r>
              <a:rPr lang="en-US" sz="4400" dirty="0"/>
              <a:t>MEAN</a:t>
            </a:r>
          </a:p>
        </p:txBody>
      </p:sp>
      <p:sp>
        <p:nvSpPr>
          <p:cNvPr id="3" name="Content Placeholder 2"/>
          <p:cNvSpPr>
            <a:spLocks noGrp="1"/>
          </p:cNvSpPr>
          <p:nvPr>
            <p:ph idx="1"/>
          </p:nvPr>
        </p:nvSpPr>
        <p:spPr>
          <a:xfrm>
            <a:off x="1141413" y="1205345"/>
            <a:ext cx="9905998" cy="1766455"/>
          </a:xfrm>
        </p:spPr>
        <p:txBody>
          <a:bodyPr>
            <a:normAutofit/>
          </a:bodyPr>
          <a:lstStyle/>
          <a:p>
            <a:r>
              <a:rPr lang="en-US" sz="2800" dirty="0">
                <a:effectLst/>
              </a:rPr>
              <a:t>The "mean" is the "average" you're used to, where you add up all the numbers and then divide by the number of numbers.</a:t>
            </a:r>
            <a:endParaRPr lang="en-US" sz="2800" dirty="0"/>
          </a:p>
        </p:txBody>
      </p:sp>
      <p:pic>
        <p:nvPicPr>
          <p:cNvPr id="3074" name="Picture 2" descr="Image result for mean st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93" y="2753591"/>
            <a:ext cx="6982980" cy="23483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6479" y="5471066"/>
            <a:ext cx="8600065" cy="646331"/>
          </a:xfrm>
          <a:prstGeom prst="rect">
            <a:avLst/>
          </a:prstGeom>
        </p:spPr>
        <p:txBody>
          <a:bodyPr wrap="square">
            <a:spAutoFit/>
          </a:bodyPr>
          <a:lstStyle/>
          <a:p>
            <a:r>
              <a:rPr lang="en-US" b="1" dirty="0">
                <a:latin typeface="Verdana" panose="020B0604030504040204" pitchFamily="34" charset="0"/>
              </a:rPr>
              <a:t>Mean  =  </a:t>
            </a:r>
            <a:r>
              <a:rPr lang="en-US" b="1" i="1" u="sng" dirty="0">
                <a:latin typeface="Verdana" panose="020B0604030504040204" pitchFamily="34" charset="0"/>
              </a:rPr>
              <a:t>600 + 470 + 170 + 430 + 300</a:t>
            </a:r>
            <a:r>
              <a:rPr lang="en-US" b="1" u="sng" dirty="0">
                <a:latin typeface="Verdana" panose="020B0604030504040204" pitchFamily="34" charset="0"/>
              </a:rPr>
              <a:t>5 </a:t>
            </a:r>
            <a:r>
              <a:rPr lang="en-US" b="1" dirty="0">
                <a:latin typeface="Verdana" panose="020B0604030504040204" pitchFamily="34" charset="0"/>
              </a:rPr>
              <a:t> =  </a:t>
            </a:r>
            <a:r>
              <a:rPr lang="en-US" b="1" i="1" u="sng" dirty="0">
                <a:latin typeface="Verdana" panose="020B0604030504040204" pitchFamily="34" charset="0"/>
              </a:rPr>
              <a:t>1970</a:t>
            </a:r>
            <a:r>
              <a:rPr lang="en-US" b="1" u="sng" dirty="0">
                <a:latin typeface="Verdana" panose="020B0604030504040204" pitchFamily="34" charset="0"/>
              </a:rPr>
              <a:t>5 </a:t>
            </a:r>
            <a:r>
              <a:rPr lang="en-US" b="1" dirty="0">
                <a:latin typeface="Verdana" panose="020B0604030504040204" pitchFamily="34" charset="0"/>
              </a:rPr>
              <a:t>=  394 mm</a:t>
            </a:r>
          </a:p>
          <a:p>
            <a:r>
              <a:rPr lang="en-US" b="1" dirty="0"/>
              <a:t>                                               5                                               5</a:t>
            </a:r>
          </a:p>
        </p:txBody>
      </p:sp>
    </p:spTree>
    <p:extLst>
      <p:ext uri="{BB962C8B-B14F-4D97-AF65-F5344CB8AC3E}">
        <p14:creationId xmlns:p14="http://schemas.microsoft.com/office/powerpoint/2010/main" val="308572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373" y="187036"/>
            <a:ext cx="11024754" cy="1433947"/>
          </a:xfrm>
        </p:spPr>
        <p:txBody>
          <a:bodyPr>
            <a:normAutofit fontScale="90000"/>
          </a:bodyPr>
          <a:lstStyle/>
          <a:p>
            <a:r>
              <a:rPr lang="en-US" b="1" dirty="0">
                <a:effectLst/>
              </a:rPr>
              <a:t>STANDARD DEVIATION </a:t>
            </a:r>
            <a:r>
              <a:rPr lang="en-US" altLang="ja-JP" dirty="0"/>
              <a:t>is used to summarize the spread of values around the mean</a:t>
            </a:r>
            <a:r>
              <a:rPr lang="en-US" dirty="0">
                <a:effectLst/>
              </a:rPr>
              <a:t/>
            </a:r>
            <a:br>
              <a:rPr lang="en-US" dirty="0">
                <a:effectLst/>
              </a:rPr>
            </a:br>
            <a:endParaRPr lang="en-US" dirty="0"/>
          </a:p>
        </p:txBody>
      </p:sp>
      <p:sp>
        <p:nvSpPr>
          <p:cNvPr id="7" name="Content Placeholder 6"/>
          <p:cNvSpPr>
            <a:spLocks noGrp="1"/>
          </p:cNvSpPr>
          <p:nvPr>
            <p:ph sz="half" idx="1"/>
          </p:nvPr>
        </p:nvSpPr>
        <p:spPr>
          <a:xfrm>
            <a:off x="270164" y="1226127"/>
            <a:ext cx="7564582" cy="5216237"/>
          </a:xfrm>
        </p:spPr>
        <p:txBody>
          <a:bodyPr>
            <a:noAutofit/>
          </a:bodyPr>
          <a:lstStyle/>
          <a:p>
            <a:r>
              <a:rPr lang="en-US" sz="2800" dirty="0">
                <a:effectLst/>
              </a:rPr>
              <a:t>Means do not tell us everything about a sample.  </a:t>
            </a:r>
          </a:p>
          <a:p>
            <a:pPr lvl="1"/>
            <a:r>
              <a:rPr lang="en-US" sz="2800" dirty="0">
                <a:effectLst/>
              </a:rPr>
              <a:t>Samples can be very uniform with the data all bunched around the mean (Figure 1.) </a:t>
            </a:r>
          </a:p>
          <a:p>
            <a:pPr lvl="1"/>
            <a:r>
              <a:rPr lang="en-US" sz="2800" dirty="0">
                <a:effectLst/>
              </a:rPr>
              <a:t>or they can be spread out a long way from the mean (Figure 2).</a:t>
            </a:r>
          </a:p>
          <a:p>
            <a:pPr lvl="1"/>
            <a:r>
              <a:rPr lang="en-US" sz="2800" dirty="0">
                <a:effectLst/>
              </a:rPr>
              <a:t> The statistic that measures this spread is called the </a:t>
            </a:r>
            <a:r>
              <a:rPr lang="en-US" sz="2800" b="1" dirty="0">
                <a:effectLst/>
              </a:rPr>
              <a:t>standard deviation</a:t>
            </a:r>
            <a:r>
              <a:rPr lang="en-US" sz="2800" dirty="0">
                <a:effectLst/>
              </a:rPr>
              <a:t>. </a:t>
            </a:r>
            <a:endParaRPr lang="en-US" sz="2800" dirty="0"/>
          </a:p>
        </p:txBody>
      </p:sp>
      <p:pic>
        <p:nvPicPr>
          <p:cNvPr id="9" name="Content Placeholder 8"/>
          <p:cNvPicPr>
            <a:picLocks noGrp="1" noChangeAspect="1"/>
          </p:cNvPicPr>
          <p:nvPr>
            <p:ph sz="half" idx="2"/>
          </p:nvPr>
        </p:nvPicPr>
        <p:blipFill>
          <a:blip r:embed="rId2"/>
          <a:stretch>
            <a:fillRect/>
          </a:stretch>
        </p:blipFill>
        <p:spPr>
          <a:xfrm>
            <a:off x="7938654" y="1151659"/>
            <a:ext cx="3678381" cy="2464377"/>
          </a:xfrm>
          <a:prstGeom prst="rect">
            <a:avLst/>
          </a:prstGeom>
        </p:spPr>
      </p:pic>
      <p:sp>
        <p:nvSpPr>
          <p:cNvPr id="10" name="Rectangle 9"/>
          <p:cNvSpPr/>
          <p:nvPr/>
        </p:nvSpPr>
        <p:spPr>
          <a:xfrm>
            <a:off x="7595755" y="3834245"/>
            <a:ext cx="4145972" cy="1815882"/>
          </a:xfrm>
          <a:prstGeom prst="rect">
            <a:avLst/>
          </a:prstGeom>
        </p:spPr>
        <p:txBody>
          <a:bodyPr wrap="square">
            <a:spAutoFit/>
          </a:bodyPr>
          <a:lstStyle/>
          <a:p>
            <a:pPr lvl="1"/>
            <a:r>
              <a:rPr lang="en-US" sz="2800" dirty="0"/>
              <a:t>The wider the spread of scores, the larger the standard deviation.</a:t>
            </a:r>
          </a:p>
        </p:txBody>
      </p:sp>
    </p:spTree>
    <p:extLst>
      <p:ext uri="{BB962C8B-B14F-4D97-AF65-F5344CB8AC3E}">
        <p14:creationId xmlns:p14="http://schemas.microsoft.com/office/powerpoint/2010/main" val="2192753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3518"/>
            <a:ext cx="9905998" cy="1340427"/>
          </a:xfrm>
        </p:spPr>
        <p:txBody>
          <a:bodyPr>
            <a:normAutofit fontScale="90000"/>
          </a:bodyPr>
          <a:lstStyle/>
          <a:p>
            <a:r>
              <a:rPr lang="en-US" dirty="0">
                <a:effectLst/>
              </a:rPr>
              <a:t>For data that has a normal distribution, 68% of the data lies within  (+/-)one standard deviation of the mean.</a:t>
            </a:r>
            <a:endParaRPr lang="en-US" dirty="0"/>
          </a:p>
        </p:txBody>
      </p:sp>
      <p:pic>
        <p:nvPicPr>
          <p:cNvPr id="8" name="Content Placeholder 7"/>
          <p:cNvPicPr>
            <a:picLocks noGrp="1" noChangeAspect="1"/>
          </p:cNvPicPr>
          <p:nvPr>
            <p:ph sz="half" idx="1"/>
          </p:nvPr>
        </p:nvPicPr>
        <p:blipFill>
          <a:blip r:embed="rId2"/>
          <a:stretch>
            <a:fillRect/>
          </a:stretch>
        </p:blipFill>
        <p:spPr>
          <a:xfrm>
            <a:off x="415348" y="1527462"/>
            <a:ext cx="4876800" cy="3783520"/>
          </a:xfrm>
          <a:prstGeom prst="rect">
            <a:avLst/>
          </a:prstGeom>
        </p:spPr>
      </p:pic>
      <p:sp>
        <p:nvSpPr>
          <p:cNvPr id="16"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Verdana" panose="020B0604030504040204" pitchFamily="34" charset="0"/>
              </a:rPr>
              <a:t>And the good thing about the Standard Deviation is that it is useful. Now we can show which heights are within one Standard Deviation (147mm) of the Mean:</a:t>
            </a:r>
            <a:r>
              <a:rPr kumimoji="0" lang="en-US" altLang="en-US" sz="900" b="0" i="0" u="none" strike="noStrike" cap="none" normalizeH="0" baseline="0">
                <a:ln>
                  <a:noFill/>
                </a:ln>
                <a:solidFill>
                  <a:schemeClr val="tx1"/>
                </a:solidFill>
                <a:effectLst/>
              </a:rPr>
              <a:t/>
            </a:r>
            <a:br>
              <a:rPr kumimoji="0" lang="en-US" altLang="en-US" sz="900" b="0" i="0" u="none" strike="noStrike" cap="none" normalizeH="0" baseline="0">
                <a:ln>
                  <a:noFill/>
                </a:ln>
                <a:solidFill>
                  <a:schemeClr val="tx1"/>
                </a:solidFill>
                <a:effectLst/>
              </a:rPr>
            </a:b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24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4" name="Picture 16" descr="dogs on graph: standard dev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627" y="2307101"/>
            <a:ext cx="5915025" cy="30133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66955" y="1354254"/>
            <a:ext cx="6425045" cy="707886"/>
          </a:xfrm>
          <a:prstGeom prst="rect">
            <a:avLst/>
          </a:prstGeom>
        </p:spPr>
        <p:txBody>
          <a:bodyPr wrap="square">
            <a:spAutoFit/>
          </a:bodyPr>
          <a:lstStyle/>
          <a:p>
            <a:r>
              <a:rPr lang="en-US" sz="2000" dirty="0">
                <a:latin typeface="Verdana" panose="020B0604030504040204" pitchFamily="34" charset="0"/>
              </a:rPr>
              <a:t>Now we can show which dog heights are within +/- 1 Standard Deviation (147mm) of the Mean</a:t>
            </a:r>
            <a:endParaRPr lang="en-US" sz="2000" dirty="0"/>
          </a:p>
        </p:txBody>
      </p:sp>
      <p:sp>
        <p:nvSpPr>
          <p:cNvPr id="19" name="Rectangle 18"/>
          <p:cNvSpPr/>
          <p:nvPr/>
        </p:nvSpPr>
        <p:spPr>
          <a:xfrm>
            <a:off x="571500" y="5380672"/>
            <a:ext cx="10920845" cy="1200329"/>
          </a:xfrm>
          <a:prstGeom prst="rect">
            <a:avLst/>
          </a:prstGeom>
        </p:spPr>
        <p:txBody>
          <a:bodyPr wrap="square">
            <a:spAutoFit/>
          </a:bodyPr>
          <a:lstStyle/>
          <a:p>
            <a:r>
              <a:rPr lang="en-US" dirty="0">
                <a:latin typeface="Verdana" panose="020B0604030504040204" pitchFamily="34" charset="0"/>
              </a:rPr>
              <a:t>Using the Standard Deviation we have a "standard" way of knowing what is normal, and what is extra large or extra small.</a:t>
            </a:r>
          </a:p>
          <a:p>
            <a:endParaRPr lang="en-US" dirty="0">
              <a:latin typeface="Verdana" panose="020B0604030504040204" pitchFamily="34" charset="0"/>
            </a:endParaRPr>
          </a:p>
          <a:p>
            <a:r>
              <a:rPr lang="en-US" dirty="0">
                <a:latin typeface="Verdana" panose="020B0604030504040204" pitchFamily="34" charset="0"/>
              </a:rPr>
              <a:t>Rottweilers </a:t>
            </a:r>
            <a:r>
              <a:rPr lang="en-US" b="1" dirty="0">
                <a:latin typeface="Verdana" panose="020B0604030504040204" pitchFamily="34" charset="0"/>
              </a:rPr>
              <a:t>are</a:t>
            </a:r>
            <a:r>
              <a:rPr lang="en-US" dirty="0">
                <a:latin typeface="Verdana" panose="020B0604030504040204" pitchFamily="34" charset="0"/>
              </a:rPr>
              <a:t> tall dogs. And Dachshunds </a:t>
            </a:r>
            <a:r>
              <a:rPr lang="en-US" b="1" dirty="0">
                <a:latin typeface="Verdana" panose="020B0604030504040204" pitchFamily="34" charset="0"/>
              </a:rPr>
              <a:t>are</a:t>
            </a:r>
            <a:r>
              <a:rPr lang="en-US" dirty="0">
                <a:latin typeface="Verdana" panose="020B0604030504040204" pitchFamily="34" charset="0"/>
              </a:rPr>
              <a:t> a bit short ... but don't tell them!</a:t>
            </a:r>
            <a:endParaRPr lang="en-US" b="0" i="0" dirty="0">
              <a:effectLst/>
              <a:latin typeface="Verdana" panose="020B0604030504040204" pitchFamily="34" charset="0"/>
            </a:endParaRPr>
          </a:p>
        </p:txBody>
      </p:sp>
    </p:spTree>
    <p:extLst>
      <p:ext uri="{BB962C8B-B14F-4D97-AF65-F5344CB8AC3E}">
        <p14:creationId xmlns:p14="http://schemas.microsoft.com/office/powerpoint/2010/main" val="220592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09600"/>
            <a:ext cx="9905998" cy="491836"/>
          </a:xfrm>
        </p:spPr>
        <p:txBody>
          <a:bodyPr>
            <a:noAutofit/>
          </a:bodyPr>
          <a:lstStyle/>
          <a:p>
            <a:r>
              <a:rPr lang="en-US" sz="4000" dirty="0"/>
              <a:t>HOW Standard deviation is calculated</a:t>
            </a:r>
          </a:p>
        </p:txBody>
      </p:sp>
      <p:pic>
        <p:nvPicPr>
          <p:cNvPr id="6" name="Picture 5"/>
          <p:cNvPicPr>
            <a:picLocks noChangeAspect="1"/>
          </p:cNvPicPr>
          <p:nvPr/>
        </p:nvPicPr>
        <p:blipFill>
          <a:blip r:embed="rId2"/>
          <a:stretch>
            <a:fillRect/>
          </a:stretch>
        </p:blipFill>
        <p:spPr>
          <a:xfrm>
            <a:off x="4641705" y="1174173"/>
            <a:ext cx="6981825" cy="5428384"/>
          </a:xfrm>
          <a:prstGeom prst="rect">
            <a:avLst/>
          </a:prstGeom>
        </p:spPr>
      </p:pic>
      <p:pic>
        <p:nvPicPr>
          <p:cNvPr id="7" name="Picture 11" descr="standarddev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83" y="1610591"/>
            <a:ext cx="2987108" cy="352251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202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1919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1919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3336</TotalTime>
  <Words>1281</Words>
  <Application>Microsoft Office PowerPoint</Application>
  <PresentationFormat>Widescreen</PresentationFormat>
  <Paragraphs>287</Paragraphs>
  <Slides>33</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ＭＳ ゴシック</vt:lpstr>
      <vt:lpstr>ＭＳ Ｐゴシック</vt:lpstr>
      <vt:lpstr>Arial</vt:lpstr>
      <vt:lpstr>Calibri</vt:lpstr>
      <vt:lpstr>Cardo</vt:lpstr>
      <vt:lpstr>Century Gothic</vt:lpstr>
      <vt:lpstr>Josefin Sans</vt:lpstr>
      <vt:lpstr>Times</vt:lpstr>
      <vt:lpstr>Verdana</vt:lpstr>
      <vt:lpstr>Wingdings</vt:lpstr>
      <vt:lpstr>ヒラギノ角ゴ Pro W3</vt:lpstr>
      <vt:lpstr>Mesh</vt:lpstr>
      <vt:lpstr>Office Theme</vt:lpstr>
      <vt:lpstr>1_Office Theme</vt:lpstr>
      <vt:lpstr>STATISTICAL ANALYSIS</vt:lpstr>
      <vt:lpstr>Reasons for using statistics</vt:lpstr>
      <vt:lpstr>Types of DatA</vt:lpstr>
      <vt:lpstr>PowerPoint Presentation</vt:lpstr>
      <vt:lpstr>UNCERTAINTY (measurement reading error)</vt:lpstr>
      <vt:lpstr>MEAN</vt:lpstr>
      <vt:lpstr>STANDARD DEVIATION is used to summarize the spread of values around the mean </vt:lpstr>
      <vt:lpstr>For data that has a normal distribution, 68% of the data lies within  (+/-)one standard deviation of the mean.</vt:lpstr>
      <vt:lpstr>HOW Standard deviation is calculated</vt:lpstr>
      <vt:lpstr>ERROR BARS</vt:lpstr>
      <vt:lpstr>What do error bars suggest?</vt:lpstr>
      <vt:lpstr>PowerPoint Presentation</vt:lpstr>
      <vt:lpstr>Graphing Mean with Standard dEViation as Error Bars</vt:lpstr>
      <vt:lpstr>PowerPoint Presentation</vt:lpstr>
      <vt:lpstr>INDEPENDENT T-TEST </vt:lpstr>
      <vt:lpstr>In an experiment, a t-test might be used to calculate whether or not differences seen between the control and the experimental group are a factor of the manipulated (INDEP) variable or simply the result of chance or sampling. </vt:lpstr>
      <vt:lpstr>In any significance test, there are two possible hypothesis</vt:lpstr>
      <vt:lpstr>PowerPoint Presentation</vt:lpstr>
      <vt:lpstr>In biology the critical probability left to chance or sampling Error is usually taken as 0.05 (or 5%).  </vt:lpstr>
      <vt:lpstr>T-test Conclusion</vt:lpstr>
      <vt:lpstr>Analysis of Variance (ANOVA)</vt:lpstr>
      <vt:lpstr>Correlation</vt:lpstr>
      <vt:lpstr>PowerPoint Presentation</vt:lpstr>
      <vt:lpstr>PowerPoint Presentation</vt:lpstr>
      <vt:lpstr>PowerPoint Presentation</vt:lpstr>
      <vt:lpstr>CORRELATION does not imply causation, FURTHER testing does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STSTISTICAL ANALYSIS</dc:title>
  <dc:creator>Maura Palillo</dc:creator>
  <cp:lastModifiedBy>Robert Smullen</cp:lastModifiedBy>
  <cp:revision>40</cp:revision>
  <dcterms:created xsi:type="dcterms:W3CDTF">2017-08-23T14:27:38Z</dcterms:created>
  <dcterms:modified xsi:type="dcterms:W3CDTF">2018-09-20T12:40:29Z</dcterms:modified>
</cp:coreProperties>
</file>