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6.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7.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0.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8" r:id="rId5"/>
    <p:sldMasterId id="2147483723" r:id="rId6"/>
    <p:sldMasterId id="2147483735" r:id="rId7"/>
    <p:sldMasterId id="2147483753" r:id="rId8"/>
    <p:sldMasterId id="2147483765" r:id="rId9"/>
    <p:sldMasterId id="2147483783" r:id="rId10"/>
    <p:sldMasterId id="2147483795" r:id="rId11"/>
    <p:sldMasterId id="2147483807" r:id="rId12"/>
    <p:sldMasterId id="2147483825" r:id="rId13"/>
    <p:sldMasterId id="2147483843" r:id="rId14"/>
    <p:sldMasterId id="2147483861" r:id="rId15"/>
    <p:sldMasterId id="2147483879" r:id="rId16"/>
    <p:sldMasterId id="2147483891" r:id="rId17"/>
    <p:sldMasterId id="2147483903" r:id="rId18"/>
    <p:sldMasterId id="2147483915" r:id="rId19"/>
    <p:sldMasterId id="2147483945" r:id="rId20"/>
    <p:sldMasterId id="2147483957" r:id="rId21"/>
    <p:sldMasterId id="2147483974" r:id="rId22"/>
    <p:sldMasterId id="2147483992" r:id="rId23"/>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3" r:id="rId40"/>
    <p:sldId id="296" r:id="rId41"/>
    <p:sldId id="274" r:id="rId42"/>
    <p:sldId id="275" r:id="rId43"/>
    <p:sldId id="297"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1" d="100"/>
          <a:sy n="101" d="100"/>
        </p:scale>
        <p:origin x="12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712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98439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95705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3EC34620-5EB6-4FB5-B436-9CA25E504B2E}"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108164"/>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09584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375487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22647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99605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3511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68008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950937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3EC34620-5EB6-4FB5-B436-9CA25E504B2E}"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828704"/>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533994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295327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787106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416890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93229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837210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925266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68416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003814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3473816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55206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EC34620-5EB6-4FB5-B436-9CA25E504B2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53681680"/>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63146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52743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96575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444249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1868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972328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03847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3EC34620-5EB6-4FB5-B436-9CA25E504B2E}"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1665299"/>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971178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3EC34620-5EB6-4FB5-B436-9CA25E504B2E}"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1501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543690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408381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42357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354022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1894041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3EC34620-5EB6-4FB5-B436-9CA25E504B2E}" type="slidenum">
              <a:rPr lang="en-US" smtClean="0"/>
              <a:t>‹#›</a:t>
            </a:fld>
            <a:endParaRPr lang="en-US"/>
          </a:p>
        </p:txBody>
      </p:sp>
    </p:spTree>
    <p:extLst>
      <p:ext uri="{BB962C8B-B14F-4D97-AF65-F5344CB8AC3E}">
        <p14:creationId xmlns:p14="http://schemas.microsoft.com/office/powerpoint/2010/main" val="3010171034"/>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3EC34620-5EB6-4FB5-B436-9CA25E504B2E}" type="slidenum">
              <a:rPr lang="en-US" smtClean="0"/>
              <a:t>‹#›</a:t>
            </a:fld>
            <a:endParaRPr lang="en-US"/>
          </a:p>
        </p:txBody>
      </p:sp>
    </p:spTree>
    <p:extLst>
      <p:ext uri="{BB962C8B-B14F-4D97-AF65-F5344CB8AC3E}">
        <p14:creationId xmlns:p14="http://schemas.microsoft.com/office/powerpoint/2010/main" val="14807456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89150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3EC34620-5EB6-4FB5-B436-9CA25E504B2E}"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9948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EC34620-5EB6-4FB5-B436-9CA25E504B2E}"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3456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48564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EC34620-5EB6-4FB5-B436-9CA25E504B2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62844073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EC34620-5EB6-4FB5-B436-9CA25E504B2E}"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404540074"/>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98508316"/>
      </p:ext>
    </p:extLst>
  </p:cSld>
  <p:clrMapOvr>
    <a:masterClrMapping/>
  </p:clrMapOvr>
  <p:extLst mod="1">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12424362"/>
      </p:ext>
    </p:extLst>
  </p:cSld>
  <p:clrMapOvr>
    <a:masterClrMapping/>
  </p:clrMapOvr>
  <p:extLst mod="1">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75062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000642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3EC34620-5EB6-4FB5-B436-9CA25E504B2E}"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681082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3777701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555842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271548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699801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141974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064466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53064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936229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822470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656296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940877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157320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502847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114126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63848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834483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39840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11769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9477113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557342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4510384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885581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303722505"/>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785904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541552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76650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936274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661823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358635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936170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463628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783493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081718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45046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742818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646396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19658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7124079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065586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7907923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067744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EC34620-5EB6-4FB5-B436-9CA25E504B2E}"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98009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8792981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023392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34629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121446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130685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5817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EC34620-5EB6-4FB5-B436-9CA25E504B2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1990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11943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35647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795556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745598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68825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061687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838456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167942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5707232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5202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63630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EC34620-5EB6-4FB5-B436-9CA25E504B2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29311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26016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07994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3046201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480658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513434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669686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817136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480766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28267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12445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910953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214349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EC34620-5EB6-4FB5-B436-9CA25E504B2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215705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891935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834919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7930779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392639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907098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3EC34620-5EB6-4FB5-B436-9CA25E504B2E}"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85621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95347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1411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8021063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57634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52024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54230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69767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73293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36518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87231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65311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EC34620-5EB6-4FB5-B436-9CA25E504B2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890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1264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9206607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350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131042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547620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408949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9735242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16632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088023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659528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17285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4067515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931214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6522367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781983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7554074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911301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930518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874940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1190732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CE82A8D-C33E-404D-8488-14A37BC4814A}" type="datetimeFigureOut">
              <a:rPr lang="en-US" smtClean="0"/>
              <a:t>9/2/2016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614027526"/>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270904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1539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361669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8044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0771440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736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800538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144376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248687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1675818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32090233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962002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67668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388693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032339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931537506"/>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316612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87668230"/>
      </p:ext>
    </p:extLst>
  </p:cSld>
  <p:clrMapOvr>
    <a:overrideClrMapping bg1="dk1" tx1="lt1" bg2="dk2" tx2="lt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CE82A8D-C33E-404D-8488-14A37BC4814A}" type="datetimeFigureOut">
              <a:rPr lang="en-US" smtClean="0"/>
              <a:t>9/2/2016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3426965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7304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118917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838217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6CE82A8D-C33E-404D-8488-14A37BC4814A}" type="datetimeFigureOut">
              <a:rPr lang="en-US" smtClean="0"/>
              <a:t>9/2/2016</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329231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CE82A8D-C33E-404D-8488-14A37BC4814A}" type="datetimeFigureOut">
              <a:rPr lang="en-US" smtClean="0"/>
              <a:t>9/2/2016</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40600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4420269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454774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681153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081725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720867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103551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8249952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740095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1602291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095930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16002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545541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119420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915471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604232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012231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50035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5640100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1227076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386905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806765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63627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459393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535816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353205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475601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7251486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27262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939417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6399525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8868997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375575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5824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5465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029127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66889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511824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694851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632178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699030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791562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142408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0394890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488356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96599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7081867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340536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436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8057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592777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807767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10871413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786584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73837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536751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425466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824153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515800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41820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051707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500545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228901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81774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24051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81051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0172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28073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EC34620-5EB6-4FB5-B436-9CA25E504B2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583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626469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45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53104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435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753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925851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602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6626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022181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64813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866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597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377061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314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42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147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588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96384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76040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3953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47352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3508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074637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557246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101554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33821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326216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05084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699309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046072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09263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537623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3517602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804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59761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368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681742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104507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469144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972292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4056625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423822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972602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811249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57209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692486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466702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565419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730882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2A8D-C33E-404D-8488-14A37BC4814A}" type="datetimeFigureOut">
              <a:rPr lang="en-US" smtClean="0"/>
              <a:t>9/2/2016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94612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509005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2A8D-C33E-404D-8488-14A37BC4814A}" type="datetimeFigureOut">
              <a:rPr lang="en-US" smtClean="0"/>
              <a:t>9/2/2016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966535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55580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2994099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031891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837180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29281601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43753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E82A8D-C33E-404D-8488-14A37BC4814A}" type="datetimeFigureOut">
              <a:rPr lang="en-US" smtClean="0"/>
              <a:t>9/2/2016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4468295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767179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CE82A8D-C33E-404D-8488-14A37BC4814A}" type="datetimeFigureOut">
              <a:rPr lang="en-US" smtClean="0"/>
              <a:t>9/2/2016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253418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1843779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4620-5EB6-4FB5-B436-9CA25E504B2E}" type="slidenum">
              <a:rPr lang="en-US" smtClean="0"/>
              <a:t>‹#›</a:t>
            </a:fld>
            <a:endParaRPr lang="en-US"/>
          </a:p>
        </p:txBody>
      </p:sp>
    </p:spTree>
    <p:extLst>
      <p:ext uri="{BB962C8B-B14F-4D97-AF65-F5344CB8AC3E}">
        <p14:creationId xmlns:p14="http://schemas.microsoft.com/office/powerpoint/2010/main" val="3449479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3EC34620-5EB6-4FB5-B436-9CA25E504B2E}"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42637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2.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theme" Target="../theme/theme1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theme" Target="../theme/theme14.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image" Target="../media/image21.jp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theme" Target="../theme/theme15.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image" Target="../media/image22.png"/><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24.jp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6.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7.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18.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19.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0.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heme" Target="../theme/theme21.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theme" Target="../theme/theme2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theme" Target="../theme/theme23.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19" Type="http://schemas.openxmlformats.org/officeDocument/2006/relationships/image" Target="../media/image26.png"/><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4.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9.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271358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3EC34620-5EB6-4FB5-B436-9CA25E504B2E}"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52960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C34620-5EB6-4FB5-B436-9CA25E504B2E}"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981926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114143297"/>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222403122"/>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81840777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3895953319"/>
      </p:ext>
    </p:extLst>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EC34620-5EB6-4FB5-B436-9CA25E504B2E}"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12710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09860786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350933783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EC34620-5EB6-4FB5-B436-9CA25E504B2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58176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EC34620-5EB6-4FB5-B436-9CA25E504B2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4498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41356954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67597363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819552260"/>
      </p:ext>
    </p:extLst>
  </p:cSld>
  <p:clrMap bg1="dk1" tx1="lt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3537337887"/>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190511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24733220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6CE82A8D-C33E-404D-8488-14A37BC4814A}" type="datetimeFigureOut">
              <a:rPr lang="en-US" smtClean="0"/>
              <a:t>9/2/2016</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95764314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EC34620-5EB6-4FB5-B436-9CA25E504B2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5985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713990408"/>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3EC34620-5EB6-4FB5-B436-9CA25E504B2E}"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9536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CE82A8D-C33E-404D-8488-14A37BC4814A}" type="datetimeFigureOut">
              <a:rPr lang="en-US" smtClean="0"/>
              <a:t>9/2/2016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C34620-5EB6-4FB5-B436-9CA25E504B2E}" type="slidenum">
              <a:rPr lang="en-US" smtClean="0"/>
              <a:t>‹#›</a:t>
            </a:fld>
            <a:endParaRPr lang="en-US"/>
          </a:p>
        </p:txBody>
      </p:sp>
    </p:spTree>
    <p:extLst>
      <p:ext uri="{BB962C8B-B14F-4D97-AF65-F5344CB8AC3E}">
        <p14:creationId xmlns:p14="http://schemas.microsoft.com/office/powerpoint/2010/main" val="120438541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1.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0.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73.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06.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the versailles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8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77006"/>
            <a:ext cx="9144000" cy="1624013"/>
          </a:xfrm>
          <a:solidFill>
            <a:schemeClr val="bg1"/>
          </a:solidFill>
          <a:ln w="28575">
            <a:solidFill>
              <a:schemeClr val="tx1"/>
            </a:solidFill>
          </a:ln>
        </p:spPr>
        <p:txBody>
          <a:bodyPr>
            <a:normAutofit fontScale="90000"/>
          </a:bodyPr>
          <a:lstStyle/>
          <a:p>
            <a:r>
              <a:rPr lang="en-US" b="1" dirty="0"/>
              <a:t>The End of the Great War &amp; the Versailles Peace Conference</a:t>
            </a:r>
          </a:p>
        </p:txBody>
      </p:sp>
      <p:sp>
        <p:nvSpPr>
          <p:cNvPr id="3" name="Subtitle 2"/>
          <p:cNvSpPr>
            <a:spLocks noGrp="1"/>
          </p:cNvSpPr>
          <p:nvPr>
            <p:ph type="subTitle" idx="1"/>
          </p:nvPr>
        </p:nvSpPr>
        <p:spPr>
          <a:xfrm>
            <a:off x="114299" y="5649913"/>
            <a:ext cx="12030075" cy="1084262"/>
          </a:xfrm>
          <a:solidFill>
            <a:schemeClr val="bg1"/>
          </a:solidFill>
          <a:ln w="28575">
            <a:solidFill>
              <a:schemeClr val="tx1"/>
            </a:solidFill>
          </a:ln>
        </p:spPr>
        <p:txBody>
          <a:bodyPr>
            <a:normAutofit lnSpcReduction="10000"/>
          </a:bodyPr>
          <a:lstStyle/>
          <a:p>
            <a:r>
              <a:rPr lang="en-US" sz="2000" dirty="0"/>
              <a:t>“The First World War killed fewer victims than the Second World War, destroyed fewer buildings, and uprooted millions instead of tens of millions – but in many ways it left even deeper scars both on the mind and on the map of Europe. The old world never recovered from the shock.”</a:t>
            </a:r>
            <a:br>
              <a:rPr lang="en-US" sz="2000" dirty="0"/>
            </a:br>
            <a:r>
              <a:rPr lang="en-US" sz="2000" b="1" dirty="0"/>
              <a:t>Edmund Taylor, historian</a:t>
            </a:r>
            <a:endParaRPr lang="en-US" sz="2000" dirty="0"/>
          </a:p>
        </p:txBody>
      </p:sp>
    </p:spTree>
    <p:extLst>
      <p:ext uri="{BB962C8B-B14F-4D97-AF65-F5344CB8AC3E}">
        <p14:creationId xmlns:p14="http://schemas.microsoft.com/office/powerpoint/2010/main" val="65264765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559678"/>
            <a:ext cx="4829175" cy="4952492"/>
          </a:xfrm>
        </p:spPr>
        <p:txBody>
          <a:bodyPr/>
          <a:lstStyle/>
          <a:p>
            <a:r>
              <a:rPr lang="en-US" dirty="0"/>
              <a:t>The Big Four</a:t>
            </a:r>
          </a:p>
        </p:txBody>
      </p:sp>
      <p:sp>
        <p:nvSpPr>
          <p:cNvPr id="3" name="Content Placeholder 2"/>
          <p:cNvSpPr>
            <a:spLocks noGrp="1"/>
          </p:cNvSpPr>
          <p:nvPr>
            <p:ph idx="1"/>
          </p:nvPr>
        </p:nvSpPr>
        <p:spPr>
          <a:xfrm>
            <a:off x="161926" y="1530350"/>
            <a:ext cx="11915774" cy="1574800"/>
          </a:xfrm>
        </p:spPr>
        <p:txBody>
          <a:bodyPr/>
          <a:lstStyle/>
          <a:p>
            <a:r>
              <a:rPr lang="en-US" dirty="0"/>
              <a:t>While virtually all participants in the Great War had representatives at the Versailles Conference, the leaders of France, Great Britain and the United States clearly had the most say.  They were known as the “Big Four.”</a:t>
            </a:r>
          </a:p>
          <a:p>
            <a:endParaRPr lang="en-US" dirty="0"/>
          </a:p>
        </p:txBody>
      </p:sp>
      <p:pic>
        <p:nvPicPr>
          <p:cNvPr id="6146" name="Picture 2" descr="Image result for great war, big f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898" y="2317750"/>
            <a:ext cx="6638926" cy="378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37965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222250"/>
            <a:ext cx="5213290" cy="1006475"/>
          </a:xfrm>
        </p:spPr>
        <p:txBody>
          <a:bodyPr/>
          <a:lstStyle/>
          <a:p>
            <a:r>
              <a:rPr lang="en-US" dirty="0"/>
              <a:t>The Italian Demands</a:t>
            </a:r>
          </a:p>
        </p:txBody>
      </p:sp>
      <p:sp>
        <p:nvSpPr>
          <p:cNvPr id="3" name="Content Placeholder 2"/>
          <p:cNvSpPr>
            <a:spLocks noGrp="1"/>
          </p:cNvSpPr>
          <p:nvPr>
            <p:ph idx="1"/>
          </p:nvPr>
        </p:nvSpPr>
        <p:spPr>
          <a:xfrm>
            <a:off x="257175" y="1485900"/>
            <a:ext cx="5095875" cy="5038725"/>
          </a:xfrm>
        </p:spPr>
        <p:txBody>
          <a:bodyPr>
            <a:normAutofit fontScale="92500" lnSpcReduction="10000"/>
          </a:bodyPr>
          <a:lstStyle/>
          <a:p>
            <a:r>
              <a:rPr lang="en-US" dirty="0"/>
              <a:t>Italy was represented by Prime Minister Vittorio Orlando.  Orlando demanded that the countries acknowledge the promises made to Italy in the Treaty of London of 1915.  This treaty convinced the Italians to join forces with Great Britain and France during World War One. </a:t>
            </a:r>
          </a:p>
          <a:p>
            <a:endParaRPr lang="en-US" dirty="0"/>
          </a:p>
          <a:p>
            <a:pPr marL="685800" lvl="2">
              <a:spcBef>
                <a:spcPts val="1000"/>
              </a:spcBef>
            </a:pPr>
            <a:r>
              <a:rPr lang="en-US" dirty="0"/>
              <a:t>The Treaty of London promised the Italians: (1) Trieste; (2) Tyrol; (3) the coast of Dalmatia (Croatia); and (4) parts of the Ottoman empire and German colonies.  Orlando left the peace conference disappointed.</a:t>
            </a:r>
            <a:endParaRPr lang="en-US" sz="1600" dirty="0"/>
          </a:p>
          <a:p>
            <a:endParaRPr lang="en-US" dirty="0"/>
          </a:p>
        </p:txBody>
      </p:sp>
      <p:pic>
        <p:nvPicPr>
          <p:cNvPr id="7170" name="Picture 2" descr="Image result for the treaty of london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465" y="0"/>
            <a:ext cx="672153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830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098" y="635969"/>
            <a:ext cx="5600183" cy="970450"/>
          </a:xfrm>
        </p:spPr>
        <p:txBody>
          <a:bodyPr/>
          <a:lstStyle/>
          <a:p>
            <a:r>
              <a:rPr lang="en-US" dirty="0"/>
              <a:t>Punish the Germans</a:t>
            </a:r>
          </a:p>
        </p:txBody>
      </p:sp>
      <p:sp>
        <p:nvSpPr>
          <p:cNvPr id="3" name="Content Placeholder 2"/>
          <p:cNvSpPr>
            <a:spLocks noGrp="1"/>
          </p:cNvSpPr>
          <p:nvPr>
            <p:ph idx="1"/>
          </p:nvPr>
        </p:nvSpPr>
        <p:spPr>
          <a:xfrm>
            <a:off x="6515099" y="1787525"/>
            <a:ext cx="5419725" cy="4351338"/>
          </a:xfrm>
        </p:spPr>
        <p:txBody>
          <a:bodyPr>
            <a:normAutofit/>
          </a:bodyPr>
          <a:lstStyle/>
          <a:p>
            <a:r>
              <a:rPr lang="en-US" dirty="0"/>
              <a:t>France was represented by Prime Minister Georges Clemenceau. He was an old radical who had no respect for rules and/or tradition if they got in the way of what he felt needed to be accomplished.  In the back of his mind was the German invasion of France in 1871 and how the Germans humiliated the French.  He was determined to crush Germany to the point where they could never pose a threat to France again.</a:t>
            </a:r>
          </a:p>
        </p:txBody>
      </p:sp>
      <p:pic>
        <p:nvPicPr>
          <p:cNvPr id="8194" name="Picture 2" descr="Image result for clemenceau,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3" y="796663"/>
            <a:ext cx="6200775" cy="518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83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1327151"/>
            <a:ext cx="6372225" cy="787400"/>
          </a:xfrm>
        </p:spPr>
        <p:txBody>
          <a:bodyPr>
            <a:normAutofit/>
          </a:bodyPr>
          <a:lstStyle/>
          <a:p>
            <a:r>
              <a:rPr lang="en-US" sz="3600" dirty="0"/>
              <a:t>The British Representative</a:t>
            </a:r>
          </a:p>
        </p:txBody>
      </p:sp>
      <p:sp>
        <p:nvSpPr>
          <p:cNvPr id="3" name="Content Placeholder 2"/>
          <p:cNvSpPr>
            <a:spLocks noGrp="1"/>
          </p:cNvSpPr>
          <p:nvPr>
            <p:ph idx="1"/>
          </p:nvPr>
        </p:nvSpPr>
        <p:spPr>
          <a:xfrm>
            <a:off x="2867025" y="2263775"/>
            <a:ext cx="3950367" cy="4351338"/>
          </a:xfrm>
        </p:spPr>
        <p:txBody>
          <a:bodyPr>
            <a:normAutofit/>
          </a:bodyPr>
          <a:lstStyle/>
          <a:p>
            <a:pPr lvl="0"/>
            <a:r>
              <a:rPr lang="en-US" dirty="0"/>
              <a:t>Great Britain was represented by Prime Minister David Lloyd George.  Lloyd George was being pushed by the British public sentiment that wanted to punish Germany for the hardships they brought to the British people.   Only a very tough peace treaty would stop Germany from ever threatening the peace of Europe and would also satisfy the British public opinion.</a:t>
            </a:r>
          </a:p>
          <a:p>
            <a:endParaRPr lang="en-US" dirty="0"/>
          </a:p>
        </p:txBody>
      </p:sp>
      <p:pic>
        <p:nvPicPr>
          <p:cNvPr id="9218" name="Picture 2" descr="Image result for david lloyd george,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392" y="0"/>
            <a:ext cx="53746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28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174" y="233363"/>
            <a:ext cx="6410326" cy="911225"/>
          </a:xfrm>
        </p:spPr>
        <p:txBody>
          <a:bodyPr>
            <a:normAutofit fontScale="90000"/>
          </a:bodyPr>
          <a:lstStyle/>
          <a:p>
            <a:r>
              <a:rPr lang="en-US" sz="3200" dirty="0"/>
              <a:t>The President of the United States</a:t>
            </a:r>
          </a:p>
        </p:txBody>
      </p:sp>
      <p:sp>
        <p:nvSpPr>
          <p:cNvPr id="3" name="Content Placeholder 2"/>
          <p:cNvSpPr>
            <a:spLocks noGrp="1"/>
          </p:cNvSpPr>
          <p:nvPr>
            <p:ph idx="1"/>
          </p:nvPr>
        </p:nvSpPr>
        <p:spPr>
          <a:xfrm>
            <a:off x="5353050" y="1144588"/>
            <a:ext cx="6400800" cy="5599112"/>
          </a:xfrm>
        </p:spPr>
        <p:txBody>
          <a:bodyPr>
            <a:normAutofit/>
          </a:bodyPr>
          <a:lstStyle/>
          <a:p>
            <a:pPr lvl="0"/>
            <a:r>
              <a:rPr lang="en-US" dirty="0"/>
              <a:t>The United States was represented by President Woodrow Wilson.  Wilson believed that he had a good understanding of European politics and history and could create a peace plan that would prevent all future wars.  His self-confidence was on display when he refused to invite a single member of the Republican Party to accompany him to Europe.  As a result, almost any settlement that he negotiated appeared as one-sided and made it difficult for Congress to approve.</a:t>
            </a:r>
          </a:p>
          <a:p>
            <a:endParaRPr lang="en-US" dirty="0"/>
          </a:p>
          <a:p>
            <a:pPr marL="685800" lvl="2">
              <a:spcBef>
                <a:spcPts val="1000"/>
              </a:spcBef>
            </a:pPr>
            <a:r>
              <a:rPr lang="en-US" dirty="0"/>
              <a:t>Wilson proposed his “Fourteen Points” at the conference.  He believed that if the European nations followed these fourteen proposals, the Great War would really be the “war to end all wars.”</a:t>
            </a:r>
            <a:endParaRPr lang="en-US" sz="1600" dirty="0"/>
          </a:p>
        </p:txBody>
      </p:sp>
      <p:pic>
        <p:nvPicPr>
          <p:cNvPr id="10242" name="Picture 2" descr="Image result for woodrow wilson, 14 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2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0039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6" y="0"/>
            <a:ext cx="10131425" cy="1456267"/>
          </a:xfrm>
        </p:spPr>
        <p:txBody>
          <a:bodyPr/>
          <a:lstStyle/>
          <a:p>
            <a:r>
              <a:rPr lang="en-US" dirty="0"/>
              <a:t>The Fourteen Points</a:t>
            </a:r>
          </a:p>
        </p:txBody>
      </p:sp>
      <p:sp>
        <p:nvSpPr>
          <p:cNvPr id="3" name="Content Placeholder 2"/>
          <p:cNvSpPr>
            <a:spLocks noGrp="1"/>
          </p:cNvSpPr>
          <p:nvPr>
            <p:ph idx="1"/>
          </p:nvPr>
        </p:nvSpPr>
        <p:spPr>
          <a:xfrm>
            <a:off x="838200" y="1257300"/>
            <a:ext cx="10515600" cy="5314949"/>
          </a:xfrm>
        </p:spPr>
        <p:txBody>
          <a:bodyPr>
            <a:normAutofit/>
          </a:bodyPr>
          <a:lstStyle/>
          <a:p>
            <a:r>
              <a:rPr lang="en-US" dirty="0"/>
              <a:t>Wilson’s Fourteen Points called for the following:</a:t>
            </a:r>
          </a:p>
          <a:p>
            <a:endParaRPr lang="en-US" dirty="0"/>
          </a:p>
          <a:p>
            <a:pPr marL="514350" lvl="0" indent="-514350">
              <a:buFont typeface="+mj-lt"/>
              <a:buAutoNum type="arabicPeriod"/>
            </a:pPr>
            <a:r>
              <a:rPr lang="en-US" dirty="0"/>
              <a:t>There can be no more secret agreements to resolve problems.</a:t>
            </a:r>
          </a:p>
          <a:p>
            <a:pPr marL="514350" indent="-514350">
              <a:buFont typeface="+mj-lt"/>
              <a:buAutoNum type="arabicPeriod"/>
            </a:pPr>
            <a:endParaRPr lang="en-US" dirty="0"/>
          </a:p>
          <a:p>
            <a:pPr marL="514350" lvl="0" indent="-514350">
              <a:buFont typeface="+mj-lt"/>
              <a:buAutoNum type="arabicPeriod"/>
            </a:pPr>
            <a:r>
              <a:rPr lang="en-US" dirty="0"/>
              <a:t>There must be freedom of the seas.</a:t>
            </a:r>
          </a:p>
          <a:p>
            <a:pPr marL="514350" indent="-514350">
              <a:buFont typeface="+mj-lt"/>
              <a:buAutoNum type="arabicPeriod"/>
            </a:pPr>
            <a:endParaRPr lang="en-US" dirty="0"/>
          </a:p>
          <a:p>
            <a:pPr marL="514350" lvl="0" indent="-514350">
              <a:buFont typeface="+mj-lt"/>
              <a:buAutoNum type="arabicPeriod"/>
            </a:pPr>
            <a:r>
              <a:rPr lang="en-US" dirty="0"/>
              <a:t>Removal of all economic barriers.</a:t>
            </a:r>
          </a:p>
          <a:p>
            <a:pPr marL="514350" indent="-514350">
              <a:buFont typeface="+mj-lt"/>
              <a:buAutoNum type="arabicPeriod"/>
            </a:pPr>
            <a:endParaRPr lang="en-US" dirty="0"/>
          </a:p>
          <a:p>
            <a:pPr marL="514350" lvl="0" indent="-514350">
              <a:buFont typeface="+mj-lt"/>
              <a:buAutoNum type="arabicPeriod"/>
            </a:pPr>
            <a:r>
              <a:rPr lang="en-US" dirty="0"/>
              <a:t>Militaries were to be reduced to the lowest possible number.</a:t>
            </a:r>
          </a:p>
          <a:p>
            <a:pPr marL="514350" indent="-514350">
              <a:buFont typeface="+mj-lt"/>
              <a:buAutoNum type="arabicPeriod"/>
            </a:pPr>
            <a:endParaRPr lang="en-US" dirty="0"/>
          </a:p>
          <a:p>
            <a:pPr marL="514350" lvl="0" indent="-514350">
              <a:buFont typeface="+mj-lt"/>
              <a:buAutoNum type="arabicPeriod"/>
            </a:pPr>
            <a:r>
              <a:rPr lang="en-US" dirty="0"/>
              <a:t>Colonial borders must be resolved.</a:t>
            </a:r>
          </a:p>
          <a:p>
            <a:pPr marL="514350" indent="-514350">
              <a:buFont typeface="+mj-lt"/>
              <a:buAutoNum type="arabicPeriod"/>
            </a:pPr>
            <a:endParaRPr lang="en-US" dirty="0"/>
          </a:p>
          <a:p>
            <a:pPr marL="514350" lvl="0" indent="-514350">
              <a:buFont typeface="+mj-lt"/>
              <a:buAutoNum type="arabicPeriod"/>
            </a:pPr>
            <a:r>
              <a:rPr lang="en-US" dirty="0"/>
              <a:t>The Russians should decide their own form of government.</a:t>
            </a:r>
          </a:p>
          <a:p>
            <a:endParaRPr lang="en-US" dirty="0"/>
          </a:p>
        </p:txBody>
      </p:sp>
    </p:spTree>
    <p:extLst>
      <p:ext uri="{BB962C8B-B14F-4D97-AF65-F5344CB8AC3E}">
        <p14:creationId xmlns:p14="http://schemas.microsoft.com/office/powerpoint/2010/main" val="18951944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00025"/>
            <a:ext cx="10131425" cy="1456267"/>
          </a:xfrm>
        </p:spPr>
        <p:txBody>
          <a:bodyPr/>
          <a:lstStyle/>
          <a:p>
            <a:r>
              <a:rPr lang="en-US" dirty="0"/>
              <a:t>The Fourteen Points (cont.)</a:t>
            </a:r>
          </a:p>
        </p:txBody>
      </p:sp>
      <p:sp>
        <p:nvSpPr>
          <p:cNvPr id="3" name="Content Placeholder 2"/>
          <p:cNvSpPr>
            <a:spLocks noGrp="1"/>
          </p:cNvSpPr>
          <p:nvPr>
            <p:ph idx="1"/>
          </p:nvPr>
        </p:nvSpPr>
        <p:spPr>
          <a:xfrm>
            <a:off x="838200" y="1295400"/>
            <a:ext cx="10515600" cy="5333999"/>
          </a:xfrm>
        </p:spPr>
        <p:txBody>
          <a:bodyPr>
            <a:normAutofit fontScale="92500" lnSpcReduction="20000"/>
          </a:bodyPr>
          <a:lstStyle/>
          <a:p>
            <a:pPr marL="514350" lvl="0" indent="-514350">
              <a:buAutoNum type="arabicPeriod" startAt="7"/>
            </a:pPr>
            <a:r>
              <a:rPr lang="en-US" dirty="0"/>
              <a:t>The restoration of Belgium.</a:t>
            </a:r>
          </a:p>
          <a:p>
            <a:pPr marL="514350" lvl="0" indent="-514350">
              <a:buAutoNum type="arabicPeriod" startAt="7"/>
            </a:pPr>
            <a:endParaRPr lang="en-US" dirty="0"/>
          </a:p>
          <a:p>
            <a:pPr marL="514350" lvl="0" indent="-514350">
              <a:buAutoNum type="arabicPeriod" startAt="7"/>
            </a:pPr>
            <a:r>
              <a:rPr lang="en-US" dirty="0"/>
              <a:t>The evacuation of Alsace-Lorraine.</a:t>
            </a:r>
          </a:p>
          <a:p>
            <a:pPr marL="514350" lvl="0" indent="-514350">
              <a:buAutoNum type="arabicPeriod" startAt="7"/>
            </a:pPr>
            <a:endParaRPr lang="en-US" dirty="0"/>
          </a:p>
          <a:p>
            <a:pPr marL="514350" lvl="0" indent="-514350">
              <a:buAutoNum type="arabicPeriod" startAt="7"/>
            </a:pPr>
            <a:r>
              <a:rPr lang="en-US" dirty="0"/>
              <a:t>The adjustment of Italy’s frontier.</a:t>
            </a:r>
          </a:p>
          <a:p>
            <a:pPr marL="514350" lvl="0" indent="-514350">
              <a:buAutoNum type="arabicPeriod" startAt="7"/>
            </a:pPr>
            <a:endParaRPr lang="en-US" dirty="0"/>
          </a:p>
          <a:p>
            <a:pPr marL="514350" lvl="0" indent="-514350">
              <a:buAutoNum type="arabicPeriod" startAt="7"/>
            </a:pPr>
            <a:r>
              <a:rPr lang="en-US" dirty="0"/>
              <a:t>The freedom of the people of Austria-Hungary.</a:t>
            </a:r>
          </a:p>
          <a:p>
            <a:pPr marL="514350" lvl="0" indent="-514350">
              <a:buAutoNum type="arabicPeriod" startAt="7"/>
            </a:pPr>
            <a:endParaRPr lang="en-US" dirty="0"/>
          </a:p>
          <a:p>
            <a:pPr marL="514350" lvl="0" indent="-514350">
              <a:buAutoNum type="arabicPeriod" startAt="7"/>
            </a:pPr>
            <a:r>
              <a:rPr lang="en-US" dirty="0"/>
              <a:t>The restoration of Romania and Montenegro.</a:t>
            </a:r>
          </a:p>
          <a:p>
            <a:pPr marL="514350" lvl="0" indent="-514350">
              <a:buAutoNum type="arabicPeriod" startAt="7"/>
            </a:pPr>
            <a:endParaRPr lang="en-US" dirty="0"/>
          </a:p>
          <a:p>
            <a:pPr marL="514350" lvl="0" indent="-514350">
              <a:buAutoNum type="arabicPeriod" startAt="7"/>
            </a:pPr>
            <a:r>
              <a:rPr lang="en-US" dirty="0"/>
              <a:t>The freedom of the non-Turkish people of the Ottoman Empire.</a:t>
            </a:r>
          </a:p>
          <a:p>
            <a:pPr marL="514350" lvl="0" indent="-514350">
              <a:buAutoNum type="arabicPeriod" startAt="7"/>
            </a:pPr>
            <a:endParaRPr lang="en-US" dirty="0"/>
          </a:p>
          <a:p>
            <a:pPr marL="514350" lvl="0" indent="-514350">
              <a:buAutoNum type="arabicPeriod" startAt="7"/>
            </a:pPr>
            <a:r>
              <a:rPr lang="en-US" dirty="0"/>
              <a:t>The creation of an independent Poland which has access to the sea.</a:t>
            </a:r>
          </a:p>
          <a:p>
            <a:pPr marL="514350" lvl="0" indent="-514350">
              <a:buAutoNum type="arabicPeriod" startAt="7"/>
            </a:pPr>
            <a:endParaRPr lang="en-US" dirty="0"/>
          </a:p>
          <a:p>
            <a:pPr marL="514350" lvl="0" indent="-514350">
              <a:buAutoNum type="arabicPeriod" startAt="7"/>
            </a:pPr>
            <a:r>
              <a:rPr lang="en-US" dirty="0"/>
              <a:t>A league that offers security through guarantees (League of Nations).</a:t>
            </a:r>
          </a:p>
          <a:p>
            <a:endParaRPr lang="en-US" dirty="0"/>
          </a:p>
        </p:txBody>
      </p:sp>
    </p:spTree>
    <p:extLst>
      <p:ext uri="{BB962C8B-B14F-4D97-AF65-F5344CB8AC3E}">
        <p14:creationId xmlns:p14="http://schemas.microsoft.com/office/powerpoint/2010/main" val="3614002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4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58" y="161925"/>
            <a:ext cx="10915649" cy="1151965"/>
          </a:xfrm>
        </p:spPr>
        <p:txBody>
          <a:bodyPr>
            <a:normAutofit fontScale="90000"/>
          </a:bodyPr>
          <a:lstStyle/>
          <a:p>
            <a:r>
              <a:rPr lang="en-US" dirty="0"/>
              <a:t>Self-Determination Must be Maintained</a:t>
            </a:r>
          </a:p>
        </p:txBody>
      </p:sp>
      <p:sp>
        <p:nvSpPr>
          <p:cNvPr id="3" name="Content Placeholder 2"/>
          <p:cNvSpPr>
            <a:spLocks noGrp="1"/>
          </p:cNvSpPr>
          <p:nvPr>
            <p:ph sz="quarter" idx="13"/>
          </p:nvPr>
        </p:nvSpPr>
        <p:spPr>
          <a:xfrm>
            <a:off x="342900" y="1313890"/>
            <a:ext cx="11068050" cy="4353485"/>
          </a:xfrm>
        </p:spPr>
        <p:txBody>
          <a:bodyPr>
            <a:normAutofit fontScale="92500" lnSpcReduction="10000"/>
          </a:bodyPr>
          <a:lstStyle/>
          <a:p>
            <a:r>
              <a:rPr lang="en-US" dirty="0"/>
              <a:t>The two major ideas behind his Fourteen Points were:</a:t>
            </a:r>
            <a:endParaRPr lang="en-US" sz="2400" dirty="0"/>
          </a:p>
          <a:p>
            <a:endParaRPr lang="en-US" sz="2400" dirty="0"/>
          </a:p>
          <a:p>
            <a:pPr lvl="0"/>
            <a:r>
              <a:rPr lang="en-US" dirty="0"/>
              <a:t>National self-determination—Wilson believed that people of a particular national group should have their own independent nation state.  When they had this, all disputes over territory would end.</a:t>
            </a:r>
            <a:endParaRPr lang="en-US" sz="2400" dirty="0"/>
          </a:p>
          <a:p>
            <a:endParaRPr lang="en-US" sz="2400" dirty="0"/>
          </a:p>
          <a:p>
            <a:pPr lvl="1"/>
            <a:r>
              <a:rPr lang="en-US" dirty="0"/>
              <a:t>National self-determination was a good idea when it established countries for the Poles (Poland) and Estonians (Estonia).  These people had a large population in Europe but no nation state.  However, some other national groups were too small to form a country for.  Thus, some groups had to merge with their neighbors to create a nation state, such as the Czechs and the Slovaks (Czechoslovakia).  Another problem with self-determination is that France and Great Britain said this would not apply to their colonies in Asia or Africa or Ireland.  Also, the Germans and Austrians were not allowed to join together as one state even though they were ethnically German.</a:t>
            </a:r>
            <a:endParaRPr lang="en-US" sz="2000" dirty="0"/>
          </a:p>
          <a:p>
            <a:endParaRPr lang="en-US" dirty="0"/>
          </a:p>
        </p:txBody>
      </p:sp>
    </p:spTree>
    <p:extLst>
      <p:ext uri="{BB962C8B-B14F-4D97-AF65-F5344CB8AC3E}">
        <p14:creationId xmlns:p14="http://schemas.microsoft.com/office/powerpoint/2010/main" val="412650758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woodrow wilson self deter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97582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350" y="669123"/>
            <a:ext cx="9324975" cy="1293028"/>
          </a:xfrm>
        </p:spPr>
        <p:txBody>
          <a:bodyPr>
            <a:normAutofit/>
          </a:bodyPr>
          <a:lstStyle/>
          <a:p>
            <a:r>
              <a:rPr lang="en-US" sz="3600" dirty="0"/>
              <a:t>The Creation of a League of Nations</a:t>
            </a:r>
          </a:p>
        </p:txBody>
      </p:sp>
      <p:sp>
        <p:nvSpPr>
          <p:cNvPr id="3" name="Content Placeholder 2"/>
          <p:cNvSpPr>
            <a:spLocks noGrp="1"/>
          </p:cNvSpPr>
          <p:nvPr>
            <p:ph idx="1"/>
          </p:nvPr>
        </p:nvSpPr>
        <p:spPr>
          <a:xfrm>
            <a:off x="800100" y="2135425"/>
            <a:ext cx="6915150" cy="4351338"/>
          </a:xfrm>
        </p:spPr>
        <p:txBody>
          <a:bodyPr>
            <a:normAutofit/>
          </a:bodyPr>
          <a:lstStyle/>
          <a:p>
            <a:pPr lvl="0"/>
            <a:r>
              <a:rPr lang="en-US" dirty="0"/>
              <a:t>The establishment of a League of Nations—Wilson proposed the creation of an international government that would have the power and authority to stop the nations of the world from going to war with each other.</a:t>
            </a:r>
          </a:p>
          <a:p>
            <a:pPr lvl="0"/>
            <a:endParaRPr lang="en-US" dirty="0"/>
          </a:p>
          <a:p>
            <a:pPr lvl="1"/>
            <a:r>
              <a:rPr lang="en-US" dirty="0"/>
              <a:t>The League of Nations was intended to include every nation on an equal basis.  However, Great Britain and France wouldn’t allow their colonial possessions to sit in the League.  Also, the Allies agreed that Germany wouldn’t be allowed to sit in and neither would the Soviet Union.</a:t>
            </a:r>
          </a:p>
        </p:txBody>
      </p:sp>
      <p:pic>
        <p:nvPicPr>
          <p:cNvPr id="12290" name="Picture 2" descr="Image result for woodrow wilson league of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0" y="2135425"/>
            <a:ext cx="4286250" cy="472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4686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Turning Point</a:t>
            </a:r>
          </a:p>
        </p:txBody>
      </p:sp>
      <p:sp>
        <p:nvSpPr>
          <p:cNvPr id="3" name="Content Placeholder 2"/>
          <p:cNvSpPr>
            <a:spLocks noGrp="1"/>
          </p:cNvSpPr>
          <p:nvPr>
            <p:ph idx="1"/>
          </p:nvPr>
        </p:nvSpPr>
        <p:spPr>
          <a:xfrm>
            <a:off x="838200" y="1690688"/>
            <a:ext cx="5676900" cy="4486275"/>
          </a:xfrm>
        </p:spPr>
        <p:txBody>
          <a:bodyPr>
            <a:normAutofit/>
          </a:bodyPr>
          <a:lstStyle/>
          <a:p>
            <a:r>
              <a:rPr lang="en-US" dirty="0"/>
              <a:t>In April 1917, led by President Woodrow Wilson, the United States entered World War I on the side of France, Great Britain, Italy and Russia.  Known as the Triple Entente and/or the Allied forces, these countries have been fighting the Central Powers (Germany, Austria-Hungary, the Ottoman Empire, and Bulgaria) for the past three years and war fatigue was setting in.  The French nation was in desperate need for help.  Nearly 75% of their men refused to attack when ordered to and approximately 50% of all Frenchmen in their 20s were killed in the war</a:t>
            </a:r>
          </a:p>
        </p:txBody>
      </p:sp>
      <p:pic>
        <p:nvPicPr>
          <p:cNvPr id="1026" name="Picture 2" descr="Image result for US enters World war 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63413">
            <a:off x="7103282" y="1460728"/>
            <a:ext cx="5616203" cy="388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87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Impacted All</a:t>
            </a:r>
          </a:p>
        </p:txBody>
      </p:sp>
      <p:sp>
        <p:nvSpPr>
          <p:cNvPr id="3" name="Content Placeholder 2"/>
          <p:cNvSpPr>
            <a:spLocks noGrp="1"/>
          </p:cNvSpPr>
          <p:nvPr>
            <p:ph idx="1"/>
          </p:nvPr>
        </p:nvSpPr>
        <p:spPr>
          <a:xfrm>
            <a:off x="1451579" y="2034782"/>
            <a:ext cx="10559554" cy="3994543"/>
          </a:xfrm>
        </p:spPr>
        <p:txBody>
          <a:bodyPr>
            <a:normAutofit fontScale="92500" lnSpcReduction="10000"/>
          </a:bodyPr>
          <a:lstStyle/>
          <a:p>
            <a:r>
              <a:rPr lang="en-US" dirty="0"/>
              <a:t>At the Versailles Conference, the Big Three had to handle more issues than simply deciding what to do with Germany.  Some of the other issues that they had to settle were:</a:t>
            </a:r>
          </a:p>
          <a:p>
            <a:endParaRPr lang="en-US" dirty="0"/>
          </a:p>
          <a:p>
            <a:pPr lvl="1"/>
            <a:r>
              <a:rPr lang="en-US" b="1" dirty="0"/>
              <a:t>Africa</a:t>
            </a:r>
            <a:r>
              <a:rPr lang="en-US" dirty="0"/>
              <a:t>- Germany had owned large parts of Africa (Cameroon, Togo, South-West Africa).  The Big Three had to decide what should happen to these areas now that Germany was defeated.</a:t>
            </a:r>
          </a:p>
          <a:p>
            <a:pPr marL="0" indent="0">
              <a:buNone/>
            </a:pPr>
            <a:endParaRPr lang="en-US" dirty="0"/>
          </a:p>
          <a:p>
            <a:pPr lvl="1"/>
            <a:r>
              <a:rPr lang="en-US" b="1" dirty="0"/>
              <a:t>Central Europe</a:t>
            </a:r>
            <a:r>
              <a:rPr lang="en-US" dirty="0"/>
              <a:t>- During the war, Austria-Hungary was led by Franz Josef.  At the age of eighteen, he ascended to the head of the Hapsburg throne.  For years, he successfully maintained domestic peace within his empire.  This was not easy considering that Austria-Hungry was heterogeneous.  Majority of the people living within the empire identified themselves as Magyars.  The second major ethnic group was the Germans.  The third largest group of people was Slavs.</a:t>
            </a:r>
          </a:p>
        </p:txBody>
      </p:sp>
    </p:spTree>
    <p:extLst>
      <p:ext uri="{BB962C8B-B14F-4D97-AF65-F5344CB8AC3E}">
        <p14:creationId xmlns:p14="http://schemas.microsoft.com/office/powerpoint/2010/main" val="649999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ustrian hungarian empire, 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782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1" y="212725"/>
            <a:ext cx="2849563" cy="1325563"/>
          </a:xfrm>
        </p:spPr>
        <p:txBody>
          <a:bodyPr>
            <a:normAutofit fontScale="90000"/>
          </a:bodyPr>
          <a:lstStyle/>
          <a:p>
            <a:pPr algn="ctr"/>
            <a:r>
              <a:rPr lang="en-US" dirty="0">
                <a:solidFill>
                  <a:schemeClr val="bg1"/>
                </a:solidFill>
              </a:rPr>
              <a:t>The Collapse of the </a:t>
            </a:r>
            <a:r>
              <a:rPr lang="en-US" dirty="0" err="1">
                <a:solidFill>
                  <a:schemeClr val="bg1"/>
                </a:solidFill>
              </a:rPr>
              <a:t>Österreich</a:t>
            </a:r>
            <a:endParaRPr lang="en-US" dirty="0">
              <a:solidFill>
                <a:schemeClr val="bg1"/>
              </a:solidFill>
            </a:endParaRPr>
          </a:p>
        </p:txBody>
      </p:sp>
      <p:sp>
        <p:nvSpPr>
          <p:cNvPr id="3" name="Content Placeholder 2"/>
          <p:cNvSpPr>
            <a:spLocks noGrp="1"/>
          </p:cNvSpPr>
          <p:nvPr>
            <p:ph idx="1"/>
          </p:nvPr>
        </p:nvSpPr>
        <p:spPr>
          <a:xfrm>
            <a:off x="133351" y="2200275"/>
            <a:ext cx="3030538" cy="4581525"/>
          </a:xfrm>
        </p:spPr>
        <p:txBody>
          <a:bodyPr>
            <a:normAutofit fontScale="77500" lnSpcReduction="20000"/>
          </a:bodyPr>
          <a:lstStyle/>
          <a:p>
            <a:r>
              <a:rPr lang="en-US" dirty="0">
                <a:solidFill>
                  <a:schemeClr val="bg1"/>
                </a:solidFill>
              </a:rPr>
              <a:t>By the end of the war, the Austria-Hungary empire had collapsed.  All of the different national groups that were once part of the empire declared their independence.  Many of these groups broke into territorial disputes with each other.  Deciding where the borders should be drawn had to take into consideration culture and history.</a:t>
            </a:r>
          </a:p>
        </p:txBody>
      </p:sp>
      <p:pic>
        <p:nvPicPr>
          <p:cNvPr id="14338" name="Picture 2" descr="Image result for austrian hungarian empire after w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889" y="0"/>
            <a:ext cx="9102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9805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Impacted All</a:t>
            </a:r>
          </a:p>
        </p:txBody>
      </p:sp>
      <p:sp>
        <p:nvSpPr>
          <p:cNvPr id="3" name="Content Placeholder 2"/>
          <p:cNvSpPr>
            <a:spLocks noGrp="1"/>
          </p:cNvSpPr>
          <p:nvPr>
            <p:ph idx="1"/>
          </p:nvPr>
        </p:nvSpPr>
        <p:spPr>
          <a:xfrm>
            <a:off x="6493397" y="1678329"/>
            <a:ext cx="5508104" cy="5179671"/>
          </a:xfrm>
        </p:spPr>
        <p:txBody>
          <a:bodyPr>
            <a:normAutofit/>
          </a:bodyPr>
          <a:lstStyle/>
          <a:p>
            <a:pPr lvl="0"/>
            <a:r>
              <a:rPr lang="en-US" b="1" dirty="0">
                <a:solidFill>
                  <a:schemeClr val="accent1">
                    <a:lumMod val="50000"/>
                  </a:schemeClr>
                </a:solidFill>
              </a:rPr>
              <a:t>China and Japan</a:t>
            </a:r>
            <a:r>
              <a:rPr lang="en-US" dirty="0">
                <a:solidFill>
                  <a:schemeClr val="accent1">
                    <a:lumMod val="50000"/>
                  </a:schemeClr>
                </a:solidFill>
              </a:rPr>
              <a:t>- Both countries fought on the side of the Allies.  However, Japan was much stronger than China and made some important contributions to the war.  They wanted land in the Pacific and in China.  </a:t>
            </a:r>
          </a:p>
          <a:p>
            <a:endParaRPr lang="en-US" dirty="0">
              <a:solidFill>
                <a:schemeClr val="accent1">
                  <a:lumMod val="50000"/>
                </a:schemeClr>
              </a:solidFill>
            </a:endParaRPr>
          </a:p>
          <a:p>
            <a:pPr lvl="0"/>
            <a:r>
              <a:rPr lang="en-US" b="1" dirty="0">
                <a:solidFill>
                  <a:schemeClr val="accent1">
                    <a:lumMod val="50000"/>
                  </a:schemeClr>
                </a:solidFill>
              </a:rPr>
              <a:t>France and Belgium</a:t>
            </a:r>
            <a:r>
              <a:rPr lang="en-US" dirty="0">
                <a:solidFill>
                  <a:schemeClr val="accent1">
                    <a:lumMod val="50000"/>
                  </a:schemeClr>
                </a:solidFill>
              </a:rPr>
              <a:t>- Both countries suffered enormously from the war and wanted compensation.  They also claimed lands in Germany that they once controlled.  France wanted Alsace and Lorraine back and Belgium wanted the return of </a:t>
            </a:r>
            <a:r>
              <a:rPr lang="en-US" dirty="0" err="1">
                <a:solidFill>
                  <a:schemeClr val="accent1">
                    <a:lumMod val="50000"/>
                  </a:schemeClr>
                </a:solidFill>
              </a:rPr>
              <a:t>Eupen</a:t>
            </a:r>
            <a:r>
              <a:rPr lang="en-US" dirty="0">
                <a:solidFill>
                  <a:schemeClr val="accent1">
                    <a:lumMod val="50000"/>
                  </a:schemeClr>
                </a:solidFill>
              </a:rPr>
              <a:t> and </a:t>
            </a:r>
            <a:r>
              <a:rPr lang="en-US" dirty="0" err="1">
                <a:solidFill>
                  <a:schemeClr val="accent1">
                    <a:lumMod val="50000"/>
                  </a:schemeClr>
                </a:solidFill>
              </a:rPr>
              <a:t>Malmedy</a:t>
            </a:r>
            <a:r>
              <a:rPr lang="en-US" dirty="0">
                <a:solidFill>
                  <a:schemeClr val="accent1">
                    <a:lumMod val="50000"/>
                  </a:schemeClr>
                </a:solidFill>
              </a:rPr>
              <a:t>.</a:t>
            </a:r>
          </a:p>
          <a:p>
            <a:endParaRPr lang="en-US" dirty="0"/>
          </a:p>
        </p:txBody>
      </p:sp>
      <p:pic>
        <p:nvPicPr>
          <p:cNvPr id="4" name="Picture 3"/>
          <p:cNvPicPr>
            <a:picLocks noChangeAspect="1"/>
          </p:cNvPicPr>
          <p:nvPr/>
        </p:nvPicPr>
        <p:blipFill>
          <a:blip r:embed="rId2"/>
          <a:stretch>
            <a:fillRect/>
          </a:stretch>
        </p:blipFill>
        <p:spPr>
          <a:xfrm>
            <a:off x="382568" y="1835131"/>
            <a:ext cx="5991225" cy="4076700"/>
          </a:xfrm>
          <a:prstGeom prst="rect">
            <a:avLst/>
          </a:prstGeom>
        </p:spPr>
      </p:pic>
    </p:spTree>
    <p:extLst>
      <p:ext uri="{BB962C8B-B14F-4D97-AF65-F5344CB8AC3E}">
        <p14:creationId xmlns:p14="http://schemas.microsoft.com/office/powerpoint/2010/main" val="39738422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Impacted All</a:t>
            </a:r>
          </a:p>
        </p:txBody>
      </p:sp>
      <p:sp>
        <p:nvSpPr>
          <p:cNvPr id="3" name="Content Placeholder 2"/>
          <p:cNvSpPr>
            <a:spLocks noGrp="1"/>
          </p:cNvSpPr>
          <p:nvPr>
            <p:ph idx="1"/>
          </p:nvPr>
        </p:nvSpPr>
        <p:spPr>
          <a:xfrm>
            <a:off x="428264" y="1770927"/>
            <a:ext cx="11354764" cy="4849792"/>
          </a:xfrm>
        </p:spPr>
        <p:txBody>
          <a:bodyPr>
            <a:normAutofit fontScale="92500" lnSpcReduction="20000"/>
          </a:bodyPr>
          <a:lstStyle/>
          <a:p>
            <a:pPr lvl="0"/>
            <a:r>
              <a:rPr lang="en-US" b="1" dirty="0"/>
              <a:t>Hungary</a:t>
            </a:r>
            <a:r>
              <a:rPr lang="en-US" dirty="0"/>
              <a:t>- At the end of the Great War, a communist coup took place in Budapest and a provisional government was set up Bela Kun.  The Allied leaders sent representatives to meet with Bela Kun to see if he really was in control of the country.  They reported back that he wasn’t so the Allies wouldn’t accept a Hungarian delegation at the conference.  The result was that Hungary’s neighbors took some of Hungary’s land.</a:t>
            </a:r>
          </a:p>
          <a:p>
            <a:endParaRPr lang="en-US" dirty="0"/>
          </a:p>
          <a:p>
            <a:pPr lvl="0"/>
            <a:r>
              <a:rPr lang="en-US" b="1" dirty="0"/>
              <a:t>Italy</a:t>
            </a:r>
            <a:r>
              <a:rPr lang="en-US" dirty="0"/>
              <a:t>- The Italians were guaranteed lands but Wilson felt that by giving them their promised lands, more problems would be created.  Thus, a clash between the US (who entered the war in 1917) and the Europeans who have been fighting since 1914 developed.  Tensions escalated to the point where Orlando left the conference (but eventually returned).</a:t>
            </a:r>
          </a:p>
          <a:p>
            <a:endParaRPr lang="en-US" dirty="0"/>
          </a:p>
          <a:p>
            <a:pPr lvl="0"/>
            <a:r>
              <a:rPr lang="en-US" b="1" dirty="0"/>
              <a:t>Middle East</a:t>
            </a:r>
            <a:r>
              <a:rPr lang="en-US" dirty="0"/>
              <a:t>- Sharif Hussein of Mecca was told by the British that he would rule over a huge, independent Arab state.  However, the British and French had privately agreed to divide it up between themselves.  </a:t>
            </a:r>
          </a:p>
          <a:p>
            <a:endParaRPr lang="en-US" dirty="0"/>
          </a:p>
        </p:txBody>
      </p:sp>
    </p:spTree>
    <p:extLst>
      <p:ext uri="{BB962C8B-B14F-4D97-AF65-F5344CB8AC3E}">
        <p14:creationId xmlns:p14="http://schemas.microsoft.com/office/powerpoint/2010/main" val="10414002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Impacted All</a:t>
            </a:r>
          </a:p>
        </p:txBody>
      </p:sp>
      <p:sp>
        <p:nvSpPr>
          <p:cNvPr id="3" name="Content Placeholder 2"/>
          <p:cNvSpPr>
            <a:spLocks noGrp="1"/>
          </p:cNvSpPr>
          <p:nvPr>
            <p:ph idx="1"/>
          </p:nvPr>
        </p:nvSpPr>
        <p:spPr>
          <a:xfrm>
            <a:off x="209550" y="1825625"/>
            <a:ext cx="7576883" cy="4351338"/>
          </a:xfrm>
        </p:spPr>
        <p:txBody>
          <a:bodyPr>
            <a:normAutofit lnSpcReduction="10000"/>
          </a:bodyPr>
          <a:lstStyle/>
          <a:p>
            <a:pPr lvl="0"/>
            <a:r>
              <a:rPr lang="en-US" b="1" dirty="0"/>
              <a:t>Russia</a:t>
            </a:r>
            <a:r>
              <a:rPr lang="en-US" dirty="0"/>
              <a:t>- Russia made its own peace with Germany at Brest-Litovsk in March 1918 but the Allies declared the treaty null and void.  Russia was now a communist state and was promoting the idea of a world-wide communist revolution.  The Allied nations decided not to invite Russia to the peace conference.</a:t>
            </a:r>
          </a:p>
          <a:p>
            <a:endParaRPr lang="en-US" dirty="0"/>
          </a:p>
          <a:p>
            <a:pPr lvl="0"/>
            <a:r>
              <a:rPr lang="en-US" b="1" dirty="0"/>
              <a:t>Turkey and the Balkans</a:t>
            </a:r>
            <a:r>
              <a:rPr lang="en-US" dirty="0"/>
              <a:t>- The war began in the Balkans with the assassination of Archduke Franz Ferdinand.  Bulgaria had fought on the German side and its neighboring countries were trying to take lands from Bulgaria.  The Allies also had to decide what to do with the collapsed Ottoman Empire and the newly formed country of Turkey.</a:t>
            </a:r>
          </a:p>
          <a:p>
            <a:endParaRPr lang="en-US" dirty="0"/>
          </a:p>
        </p:txBody>
      </p:sp>
      <p:pic>
        <p:nvPicPr>
          <p:cNvPr id="15362" name="Picture 2" descr="Image result for treaty of brest-litov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433" y="0"/>
            <a:ext cx="44055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722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854" y="228730"/>
            <a:ext cx="10058400" cy="1450757"/>
          </a:xfrm>
        </p:spPr>
        <p:txBody>
          <a:bodyPr/>
          <a:lstStyle/>
          <a:p>
            <a:r>
              <a:rPr lang="en-US" dirty="0"/>
              <a:t>The Steep Payment Plan</a:t>
            </a:r>
          </a:p>
        </p:txBody>
      </p:sp>
      <p:sp>
        <p:nvSpPr>
          <p:cNvPr id="3" name="Content Placeholder 2"/>
          <p:cNvSpPr>
            <a:spLocks noGrp="1"/>
          </p:cNvSpPr>
          <p:nvPr>
            <p:ph idx="1"/>
          </p:nvPr>
        </p:nvSpPr>
        <p:spPr>
          <a:xfrm>
            <a:off x="4919241" y="1875099"/>
            <a:ext cx="7025108" cy="4676171"/>
          </a:xfrm>
        </p:spPr>
        <p:txBody>
          <a:bodyPr>
            <a:normAutofit/>
          </a:bodyPr>
          <a:lstStyle/>
          <a:p>
            <a:r>
              <a:rPr lang="en-US" dirty="0"/>
              <a:t>Peace treaties often include a heavy fine, known as an indemnity, that a defeated country has to pay.  Paying the indemnity means that the defeated nation will use their national savings until the debt is paid off.  The country will usually then increase their national tax to make back that money.  However, after the Great War, France and Britain insisted on Germany paying reparations because they caused the war. </a:t>
            </a:r>
          </a:p>
          <a:p>
            <a:endParaRPr lang="en-US" dirty="0"/>
          </a:p>
          <a:p>
            <a:pPr lvl="1"/>
            <a:r>
              <a:rPr lang="en-US" dirty="0"/>
              <a:t>Paying reparations would mean paying for physically rebuilding French and Belgian factories and railways, as well as paying widow’s pensions and the medical bills of injured soldiers. </a:t>
            </a:r>
          </a:p>
          <a:p>
            <a:endParaRPr lang="en-US" dirty="0"/>
          </a:p>
        </p:txBody>
      </p:sp>
      <p:pic>
        <p:nvPicPr>
          <p:cNvPr id="16386" name="Picture 2" descr="Image result for germany indem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 y="1875098"/>
            <a:ext cx="4559944" cy="422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073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
            <a:ext cx="6048375" cy="1325563"/>
          </a:xfrm>
        </p:spPr>
        <p:txBody>
          <a:bodyPr/>
          <a:lstStyle/>
          <a:p>
            <a:r>
              <a:rPr lang="en-US" dirty="0">
                <a:solidFill>
                  <a:schemeClr val="bg1"/>
                </a:solidFill>
              </a:rPr>
              <a:t>Militarism During the War</a:t>
            </a:r>
          </a:p>
        </p:txBody>
      </p:sp>
      <p:sp>
        <p:nvSpPr>
          <p:cNvPr id="3" name="Content Placeholder 2"/>
          <p:cNvSpPr>
            <a:spLocks noGrp="1"/>
          </p:cNvSpPr>
          <p:nvPr>
            <p:ph idx="1"/>
          </p:nvPr>
        </p:nvSpPr>
        <p:spPr>
          <a:xfrm>
            <a:off x="180975" y="1200150"/>
            <a:ext cx="7153275" cy="5581650"/>
          </a:xfrm>
        </p:spPr>
        <p:txBody>
          <a:bodyPr>
            <a:normAutofit fontScale="77500" lnSpcReduction="20000"/>
          </a:bodyPr>
          <a:lstStyle/>
          <a:p>
            <a:r>
              <a:rPr lang="en-US" dirty="0">
                <a:solidFill>
                  <a:schemeClr val="bg1"/>
                </a:solidFill>
              </a:rPr>
              <a:t>One of the main reasons why the Allies blamed Germany for causing the war was that they thought Germany had become an aggressively militaristic state.  Prior to and during the war, Germany was being run by Kaiser Wilhelm II.  The Kaiser, along with his political advisors, felt it best to concentrate their efforts in building up the strongest army in Europe.  This was purely based on their central locality in Europe.  Germany had a two-front land threat, that being Russia to the east and France to the west (these two nations were in an alliance).  However, the German military growth went beyond the army.</a:t>
            </a:r>
          </a:p>
          <a:p>
            <a:endParaRPr lang="en-US" dirty="0">
              <a:solidFill>
                <a:schemeClr val="bg1"/>
              </a:solidFill>
            </a:endParaRPr>
          </a:p>
          <a:p>
            <a:pPr lvl="1"/>
            <a:r>
              <a:rPr lang="en-US" dirty="0">
                <a:solidFill>
                  <a:schemeClr val="bg1"/>
                </a:solidFill>
              </a:rPr>
              <a:t>In 1897, Alfred von Tirpitz, the Secretary of State for Germany's Admiralty, forced through Germany's </a:t>
            </a:r>
            <a:r>
              <a:rPr lang="en-US" i="1" dirty="0">
                <a:solidFill>
                  <a:schemeClr val="bg1"/>
                </a:solidFill>
              </a:rPr>
              <a:t>First Navy Law</a:t>
            </a:r>
            <a:r>
              <a:rPr lang="en-US" dirty="0">
                <a:solidFill>
                  <a:schemeClr val="bg1"/>
                </a:solidFill>
              </a:rPr>
              <a:t>. The law stated that nineteen battleships should be built in the next seven years. The plans for the fleet were increased to even larger proportions in 1900, which included twenty-four battleships by 1920.  British experts predicted that by 1906, Germany would have the second-largest navy in the world, and in October of 1902, they went further to say that the German fleet was being built with a view of going to war with Britain.</a:t>
            </a:r>
          </a:p>
          <a:p>
            <a:endParaRPr lang="en-US" dirty="0"/>
          </a:p>
        </p:txBody>
      </p:sp>
      <p:pic>
        <p:nvPicPr>
          <p:cNvPr id="17410" name="Picture 2" descr="Image result for alfred von tirpi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325" y="0"/>
            <a:ext cx="4765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312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250825"/>
            <a:ext cx="10515600" cy="854075"/>
          </a:xfrm>
        </p:spPr>
        <p:txBody>
          <a:bodyPr/>
          <a:lstStyle/>
          <a:p>
            <a:r>
              <a:rPr lang="en-US" dirty="0"/>
              <a:t>Intentionally Weakening Germany</a:t>
            </a:r>
          </a:p>
        </p:txBody>
      </p:sp>
      <p:sp>
        <p:nvSpPr>
          <p:cNvPr id="3" name="Content Placeholder 2"/>
          <p:cNvSpPr>
            <a:spLocks noGrp="1"/>
          </p:cNvSpPr>
          <p:nvPr>
            <p:ph idx="1"/>
          </p:nvPr>
        </p:nvSpPr>
        <p:spPr>
          <a:xfrm>
            <a:off x="276225" y="1358900"/>
            <a:ext cx="11772899" cy="1355725"/>
          </a:xfrm>
        </p:spPr>
        <p:txBody>
          <a:bodyPr>
            <a:normAutofit/>
          </a:bodyPr>
          <a:lstStyle/>
          <a:p>
            <a:r>
              <a:rPr lang="en-US" dirty="0"/>
              <a:t>Thus, the Allied nations needed to not only redraw the map of Europe to keep Germany weak but to also change Germany itself and make the people less militaristic.  The way to do this, they thought, was to destroy Germany’s means of waging war.  Thus, Germany would be denied having a large army and navy.</a:t>
            </a:r>
          </a:p>
          <a:p>
            <a:endParaRPr lang="en-US" dirty="0"/>
          </a:p>
        </p:txBody>
      </p:sp>
      <p:pic>
        <p:nvPicPr>
          <p:cNvPr id="18434" name="Picture 2" descr="Image result for demilitarize germany, great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49" y="2365675"/>
            <a:ext cx="6934201" cy="433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0344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1" y="381000"/>
            <a:ext cx="11458574" cy="1181100"/>
          </a:xfrm>
        </p:spPr>
        <p:txBody>
          <a:bodyPr>
            <a:normAutofit fontScale="90000"/>
          </a:bodyPr>
          <a:lstStyle/>
          <a:p>
            <a:r>
              <a:rPr lang="en-US" sz="3100" dirty="0"/>
              <a:t>Many World War One historians still debate who should be blamed for causing the Great War.  There are two general theories behind this debate:</a:t>
            </a:r>
            <a:br>
              <a:rPr lang="en-US" dirty="0"/>
            </a:br>
            <a:endParaRPr lang="en-US" dirty="0"/>
          </a:p>
        </p:txBody>
      </p:sp>
      <p:sp>
        <p:nvSpPr>
          <p:cNvPr id="5" name="Text Placeholder 4"/>
          <p:cNvSpPr>
            <a:spLocks noGrp="1"/>
          </p:cNvSpPr>
          <p:nvPr>
            <p:ph type="body" idx="1"/>
          </p:nvPr>
        </p:nvSpPr>
        <p:spPr/>
        <p:txBody>
          <a:bodyPr/>
          <a:lstStyle/>
          <a:p>
            <a:r>
              <a:rPr lang="en-US" dirty="0"/>
              <a:t>Sidney Fay </a:t>
            </a:r>
          </a:p>
        </p:txBody>
      </p:sp>
      <p:sp>
        <p:nvSpPr>
          <p:cNvPr id="3" name="Content Placeholder 2"/>
          <p:cNvSpPr>
            <a:spLocks noGrp="1"/>
          </p:cNvSpPr>
          <p:nvPr>
            <p:ph sz="half" idx="2"/>
          </p:nvPr>
        </p:nvSpPr>
        <p:spPr>
          <a:xfrm>
            <a:off x="617538" y="2229666"/>
            <a:ext cx="5492750" cy="3907300"/>
          </a:xfrm>
        </p:spPr>
        <p:txBody>
          <a:bodyPr>
            <a:normAutofit fontScale="85000" lnSpcReduction="20000"/>
          </a:bodyPr>
          <a:lstStyle/>
          <a:p>
            <a:endParaRPr lang="en-US" dirty="0"/>
          </a:p>
          <a:p>
            <a:pPr lvl="1"/>
            <a:r>
              <a:rPr lang="en-US" sz="2600" dirty="0"/>
              <a:t>One theory places principal responsibility on the conditions that exacerbated international conflicts in those years.  It focuses on the aggressive colonial conquests worsening relations among the nations, to the nationalist hostilities dividing the people of Europe, to the arms race, to the failure of alliances.  Thus, this theory argues that no one state is to be blamed for causing the war.</a:t>
            </a:r>
          </a:p>
          <a:p>
            <a:pPr marL="914400" lvl="1" indent="-457200">
              <a:buFont typeface="+mj-lt"/>
              <a:buAutoNum type="arabicPeriod"/>
            </a:pPr>
            <a:endParaRPr lang="en-US" dirty="0"/>
          </a:p>
        </p:txBody>
      </p:sp>
      <p:sp>
        <p:nvSpPr>
          <p:cNvPr id="6" name="Text Placeholder 5"/>
          <p:cNvSpPr>
            <a:spLocks noGrp="1"/>
          </p:cNvSpPr>
          <p:nvPr>
            <p:ph type="body" sz="quarter" idx="3"/>
          </p:nvPr>
        </p:nvSpPr>
        <p:spPr/>
        <p:txBody>
          <a:bodyPr/>
          <a:lstStyle/>
          <a:p>
            <a:r>
              <a:rPr lang="en-US" dirty="0"/>
              <a:t>Fritz Fischer</a:t>
            </a:r>
          </a:p>
        </p:txBody>
      </p:sp>
      <p:sp>
        <p:nvSpPr>
          <p:cNvPr id="7" name="Content Placeholder 6"/>
          <p:cNvSpPr>
            <a:spLocks noGrp="1"/>
          </p:cNvSpPr>
          <p:nvPr>
            <p:ph sz="quarter" idx="4"/>
          </p:nvPr>
        </p:nvSpPr>
        <p:spPr>
          <a:xfrm>
            <a:off x="6151038" y="2452378"/>
            <a:ext cx="5183188" cy="3684588"/>
          </a:xfrm>
        </p:spPr>
        <p:txBody>
          <a:bodyPr/>
          <a:lstStyle/>
          <a:p>
            <a:r>
              <a:rPr lang="en-US" sz="2400" dirty="0"/>
              <a:t>The second theory concentrates specifically on the expansionist plans of Germany and the dangerous German-Austrian decision in 1914 to destroy Serbia.  Supporters of this argument also focus on the “blank check theory” as a justification for war.</a:t>
            </a:r>
          </a:p>
          <a:p>
            <a:endParaRPr lang="en-US" dirty="0"/>
          </a:p>
        </p:txBody>
      </p:sp>
    </p:spTree>
    <p:extLst>
      <p:ext uri="{BB962C8B-B14F-4D97-AF65-F5344CB8AC3E}">
        <p14:creationId xmlns:p14="http://schemas.microsoft.com/office/powerpoint/2010/main" val="219788183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German Naval Tactic</a:t>
            </a:r>
          </a:p>
        </p:txBody>
      </p:sp>
      <p:sp>
        <p:nvSpPr>
          <p:cNvPr id="3" name="Content Placeholder 2"/>
          <p:cNvSpPr>
            <a:spLocks noGrp="1"/>
          </p:cNvSpPr>
          <p:nvPr>
            <p:ph idx="1"/>
          </p:nvPr>
        </p:nvSpPr>
        <p:spPr>
          <a:xfrm>
            <a:off x="4538662" y="2305049"/>
            <a:ext cx="7386638" cy="4324351"/>
          </a:xfrm>
        </p:spPr>
        <p:txBody>
          <a:bodyPr>
            <a:normAutofit/>
          </a:bodyPr>
          <a:lstStyle/>
          <a:p>
            <a:r>
              <a:rPr lang="en-US" sz="2400" dirty="0"/>
              <a:t>When the US entered the war, the first priority was to weaken the German “U-boat” blockade of the British Isles.  The Germans, who had over 200 submarines, were using unrestricted submarine warfare tactics to sink British vessels.  One of every four freighters headed for British ports were sunk by German torpedoes.  US naval commanders decided to set up a system of “convoys” based around a large number of merchant ships, protected by warships.  It cut shipping losses in half. </a:t>
            </a:r>
          </a:p>
        </p:txBody>
      </p:sp>
      <p:pic>
        <p:nvPicPr>
          <p:cNvPr id="2050" name="Picture 2" descr="Image result for unrestricted submarine warf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033" y="2390775"/>
            <a:ext cx="3972629" cy="431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79132"/>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Demands Put on Germany</a:t>
            </a:r>
          </a:p>
        </p:txBody>
      </p:sp>
      <p:sp>
        <p:nvSpPr>
          <p:cNvPr id="3" name="Content Placeholder 2"/>
          <p:cNvSpPr>
            <a:spLocks noGrp="1"/>
          </p:cNvSpPr>
          <p:nvPr>
            <p:ph idx="1"/>
          </p:nvPr>
        </p:nvSpPr>
        <p:spPr>
          <a:xfrm>
            <a:off x="983849" y="1354239"/>
            <a:ext cx="10752880" cy="5231756"/>
          </a:xfrm>
        </p:spPr>
        <p:txBody>
          <a:bodyPr>
            <a:normAutofit/>
          </a:bodyPr>
          <a:lstStyle/>
          <a:p>
            <a:r>
              <a:rPr lang="en-US" dirty="0"/>
              <a:t>With no chance to defend their actions at the Versailles Conference, the German delegates were forced to agree to the following:</a:t>
            </a:r>
          </a:p>
          <a:p>
            <a:pPr marL="0" indent="0">
              <a:buNone/>
            </a:pPr>
            <a:endParaRPr lang="en-US" dirty="0"/>
          </a:p>
          <a:p>
            <a:pPr marL="971550" lvl="1" indent="-514350">
              <a:buFont typeface="+mj-lt"/>
              <a:buAutoNum type="arabicPeriod"/>
            </a:pPr>
            <a:r>
              <a:rPr lang="en-US" dirty="0"/>
              <a:t>They had to accept responsibility for starting the war.  Known as “Article 231: War Guilt Clause,” Germany was now responsible for paying reparations. </a:t>
            </a:r>
          </a:p>
          <a:p>
            <a:pPr marL="971550" lvl="1" indent="-514350">
              <a:buFont typeface="+mj-lt"/>
              <a:buAutoNum type="arabicPeriod"/>
            </a:pPr>
            <a:endParaRPr lang="en-US" dirty="0"/>
          </a:p>
          <a:p>
            <a:pPr marL="971550" lvl="1" indent="-514350">
              <a:buFont typeface="+mj-lt"/>
              <a:buAutoNum type="arabicPeriod"/>
            </a:pPr>
            <a:r>
              <a:rPr lang="en-US" dirty="0"/>
              <a:t>Germany agreed to pay reparations in cash with no total sum agreed upon and no set end-date. </a:t>
            </a:r>
          </a:p>
          <a:p>
            <a:pPr marL="971550" lvl="1" indent="-514350">
              <a:buFont typeface="+mj-lt"/>
              <a:buAutoNum type="arabicPeriod"/>
            </a:pPr>
            <a:endParaRPr lang="en-US" dirty="0"/>
          </a:p>
          <a:p>
            <a:pPr marL="971550" lvl="1" indent="-514350">
              <a:buFont typeface="+mj-lt"/>
              <a:buAutoNum type="arabicPeriod"/>
            </a:pPr>
            <a:r>
              <a:rPr lang="en-US" dirty="0"/>
              <a:t>Germany agreed to give up lands including: Alsace-Lorraine (France), </a:t>
            </a:r>
            <a:r>
              <a:rPr lang="en-US" dirty="0" err="1"/>
              <a:t>Eupen</a:t>
            </a:r>
            <a:r>
              <a:rPr lang="en-US" dirty="0"/>
              <a:t> and </a:t>
            </a:r>
            <a:r>
              <a:rPr lang="en-US" dirty="0" err="1"/>
              <a:t>Malmedy</a:t>
            </a:r>
            <a:r>
              <a:rPr lang="en-US" dirty="0"/>
              <a:t> (Belgium), Northern Schleswig (Denmark), and West Prussia and the port of Danzig (Poland). Also called the Polish Corridor, the port of Danzig was 60% German speaking. </a:t>
            </a:r>
          </a:p>
          <a:p>
            <a:pPr marL="971550" lvl="1" indent="-514350">
              <a:buFont typeface="+mj-lt"/>
              <a:buAutoNum type="arabicPeriod"/>
            </a:pPr>
            <a:endParaRPr lang="en-US" dirty="0"/>
          </a:p>
          <a:p>
            <a:pPr marL="971550" lvl="1" indent="-514350">
              <a:buFont typeface="+mj-lt"/>
              <a:buAutoNum type="arabicPeriod"/>
            </a:pPr>
            <a:r>
              <a:rPr lang="en-US" dirty="0"/>
              <a:t>Germany agreed not to unite with Austria to create a large German state.</a:t>
            </a:r>
          </a:p>
          <a:p>
            <a:pPr marL="514350" lvl="0" indent="-514350">
              <a:buFont typeface="+mj-lt"/>
              <a:buAutoNum type="arabicPeriod"/>
            </a:pPr>
            <a:endParaRPr lang="en-US" dirty="0"/>
          </a:p>
          <a:p>
            <a:pPr marL="514350" indent="-514350">
              <a:buFont typeface="+mj-lt"/>
              <a:buAutoNum type="arabicPeriod"/>
            </a:pPr>
            <a:endParaRPr lang="en-US" dirty="0"/>
          </a:p>
          <a:p>
            <a:pPr marL="514350" lvl="0" indent="-514350">
              <a:buFont typeface="+mj-lt"/>
              <a:buAutoNum type="arabicPeriod"/>
            </a:pPr>
            <a:endParaRPr lang="en-US" dirty="0"/>
          </a:p>
          <a:p>
            <a:endParaRPr lang="en-US" dirty="0"/>
          </a:p>
        </p:txBody>
      </p:sp>
    </p:spTree>
    <p:extLst>
      <p:ext uri="{BB962C8B-B14F-4D97-AF65-F5344CB8AC3E}">
        <p14:creationId xmlns:p14="http://schemas.microsoft.com/office/powerpoint/2010/main" val="91836926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down)">
                                      <p:cBhvr>
                                        <p:cTn id="16" dur="500"/>
                                        <p:tgtEl>
                                          <p:spTgt spid="3">
                                            <p:txEl>
                                              <p:pRg st="6" end="6"/>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down)">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Demands on Germany</a:t>
            </a:r>
          </a:p>
        </p:txBody>
      </p:sp>
      <p:sp>
        <p:nvSpPr>
          <p:cNvPr id="3" name="Content Placeholder 2"/>
          <p:cNvSpPr>
            <a:spLocks noGrp="1"/>
          </p:cNvSpPr>
          <p:nvPr>
            <p:ph idx="1"/>
          </p:nvPr>
        </p:nvSpPr>
        <p:spPr>
          <a:xfrm>
            <a:off x="891251" y="1307939"/>
            <a:ext cx="11005473" cy="5388136"/>
          </a:xfrm>
        </p:spPr>
        <p:txBody>
          <a:bodyPr>
            <a:normAutofit fontScale="92500" lnSpcReduction="20000"/>
          </a:bodyPr>
          <a:lstStyle/>
          <a:p>
            <a:pPr marL="514350" lvl="0" indent="-514350">
              <a:buAutoNum type="arabicPeriod" startAt="5"/>
            </a:pPr>
            <a:endParaRPr lang="en-US" dirty="0"/>
          </a:p>
          <a:p>
            <a:pPr marL="514350" lvl="0" indent="-514350">
              <a:buAutoNum type="arabicPeriod" startAt="5"/>
            </a:pPr>
            <a:r>
              <a:rPr lang="en-US" dirty="0"/>
              <a:t>Germany agreed to hand over all its overseas colonies to the Allies.</a:t>
            </a:r>
          </a:p>
          <a:p>
            <a:pPr marL="514350" lvl="0" indent="-514350">
              <a:buAutoNum type="arabicPeriod" startAt="5"/>
            </a:pPr>
            <a:endParaRPr lang="en-US" dirty="0"/>
          </a:p>
          <a:p>
            <a:pPr marL="514350" lvl="0" indent="-514350">
              <a:buAutoNum type="arabicPeriod" startAt="5"/>
            </a:pPr>
            <a:r>
              <a:rPr lang="en-US" dirty="0"/>
              <a:t>Germany was only allowed to have an army of 100,000 men.</a:t>
            </a:r>
          </a:p>
          <a:p>
            <a:pPr marL="514350" lvl="0" indent="-514350">
              <a:buAutoNum type="arabicPeriod" startAt="5"/>
            </a:pPr>
            <a:endParaRPr lang="en-US" dirty="0"/>
          </a:p>
          <a:p>
            <a:pPr marL="514350" lvl="0" indent="-514350">
              <a:buAutoNum type="arabicPeriod" startAt="5"/>
            </a:pPr>
            <a:r>
              <a:rPr lang="en-US" dirty="0"/>
              <a:t>Germany wasn’t allowed to have any tanks, submarines, large battleships or any military air force.  In addition, all factories intended to make armaments had to be shutdown.</a:t>
            </a:r>
          </a:p>
          <a:p>
            <a:pPr marL="514350" lvl="0" indent="-514350">
              <a:buAutoNum type="arabicPeriod" startAt="5"/>
            </a:pPr>
            <a:endParaRPr lang="en-US" dirty="0"/>
          </a:p>
          <a:p>
            <a:pPr marL="514350" lvl="0" indent="-514350">
              <a:buAutoNum type="arabicPeriod" startAt="5"/>
            </a:pPr>
            <a:r>
              <a:rPr lang="en-US" dirty="0"/>
              <a:t>Germany wasn’t allowed to station any troops in the Rhineland, the area along the French border.  It is said that the area was “demilitarized.”</a:t>
            </a:r>
          </a:p>
          <a:p>
            <a:pPr marL="514350" lvl="0" indent="-514350">
              <a:buAutoNum type="arabicPeriod" startAt="5"/>
            </a:pPr>
            <a:endParaRPr lang="en-US" dirty="0"/>
          </a:p>
          <a:p>
            <a:pPr marL="514350" lvl="0" indent="-514350">
              <a:buAutoNum type="arabicPeriod" startAt="5"/>
            </a:pPr>
            <a:r>
              <a:rPr lang="en-US" dirty="0"/>
              <a:t>The Saarland, an industrial region along the French border, was to be governed by France for 15 years.  After 15 years the people would vote on their political future.</a:t>
            </a:r>
          </a:p>
          <a:p>
            <a:pPr marL="514350" lvl="0" indent="-514350">
              <a:buAutoNum type="arabicPeriod" startAt="5"/>
            </a:pPr>
            <a:endParaRPr lang="en-US" dirty="0"/>
          </a:p>
          <a:p>
            <a:pPr marL="514350" lvl="0" indent="-514350">
              <a:buAutoNum type="arabicPeriod" startAt="5"/>
            </a:pPr>
            <a:r>
              <a:rPr lang="en-US" dirty="0"/>
              <a:t>Germany wasn’t allowed to join the League of Nations.</a:t>
            </a:r>
          </a:p>
          <a:p>
            <a:endParaRPr lang="en-US" dirty="0"/>
          </a:p>
        </p:txBody>
      </p:sp>
    </p:spTree>
    <p:extLst>
      <p:ext uri="{BB962C8B-B14F-4D97-AF65-F5344CB8AC3E}">
        <p14:creationId xmlns:p14="http://schemas.microsoft.com/office/powerpoint/2010/main" val="9432323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treaty of versailles, germany lost 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0985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1975" y="6231870"/>
            <a:ext cx="12077700" cy="445156"/>
          </a:xfrm>
        </p:spPr>
        <p:txBody>
          <a:bodyPr>
            <a:normAutofit/>
          </a:bodyPr>
          <a:lstStyle/>
          <a:p>
            <a:r>
              <a:rPr lang="en-US" sz="2000" dirty="0"/>
              <a:t>Due to the harshness of the treaty, the Germans called the Treaty of Versailles a diktat (a dictated peace).</a:t>
            </a:r>
          </a:p>
        </p:txBody>
      </p:sp>
    </p:spTree>
    <p:extLst>
      <p:ext uri="{BB962C8B-B14F-4D97-AF65-F5344CB8AC3E}">
        <p14:creationId xmlns:p14="http://schemas.microsoft.com/office/powerpoint/2010/main" val="255329377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05" y="377740"/>
            <a:ext cx="10571998" cy="970450"/>
          </a:xfrm>
        </p:spPr>
        <p:txBody>
          <a:bodyPr/>
          <a:lstStyle/>
          <a:p>
            <a:r>
              <a:rPr lang="en-US" dirty="0"/>
              <a:t>The Senate’s Reaction</a:t>
            </a:r>
          </a:p>
        </p:txBody>
      </p:sp>
      <p:sp>
        <p:nvSpPr>
          <p:cNvPr id="3" name="Content Placeholder 2"/>
          <p:cNvSpPr>
            <a:spLocks noGrp="1"/>
          </p:cNvSpPr>
          <p:nvPr>
            <p:ph idx="1"/>
          </p:nvPr>
        </p:nvSpPr>
        <p:spPr>
          <a:xfrm>
            <a:off x="162046" y="1962150"/>
            <a:ext cx="6528121" cy="4716442"/>
          </a:xfrm>
        </p:spPr>
        <p:txBody>
          <a:bodyPr>
            <a:normAutofit/>
          </a:bodyPr>
          <a:lstStyle/>
          <a:p>
            <a:r>
              <a:rPr lang="en-US" dirty="0"/>
              <a:t>Before the United States could accept the Treaty of Versailles and join the League of Nations, the US Senate had to agree to it.  Unfortunately for President Wilson, the Republicans had a majority of the seats in the Senate and many were insulted by Wilson’s lack of incorporating the Republicans in the peace conference.  Many Americans were also leery about the League of Nations, feeling that it would pull the United States into more foreign conflicts.  The general sentiment was a desire to return to an isolationist period.  In the end, the Senate rejected the treaty, which meant the US would not join the League of Nations.</a:t>
            </a:r>
          </a:p>
          <a:p>
            <a:endParaRPr lang="en-US" dirty="0"/>
          </a:p>
        </p:txBody>
      </p:sp>
      <p:pic>
        <p:nvPicPr>
          <p:cNvPr id="20482" name="Picture 2" descr="Image result for league of nat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637" y="0"/>
            <a:ext cx="5313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2580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League Was Organized</a:t>
            </a:r>
          </a:p>
        </p:txBody>
      </p:sp>
      <p:sp>
        <p:nvSpPr>
          <p:cNvPr id="3" name="Content Placeholder 2"/>
          <p:cNvSpPr>
            <a:spLocks noGrp="1"/>
          </p:cNvSpPr>
          <p:nvPr>
            <p:ph idx="1"/>
          </p:nvPr>
        </p:nvSpPr>
        <p:spPr>
          <a:xfrm>
            <a:off x="312516" y="2603499"/>
            <a:ext cx="11551535" cy="4051943"/>
          </a:xfrm>
        </p:spPr>
        <p:txBody>
          <a:bodyPr>
            <a:normAutofit/>
          </a:bodyPr>
          <a:lstStyle/>
          <a:p>
            <a:r>
              <a:rPr lang="en-US" dirty="0"/>
              <a:t>When a country signed the Treaty of Versailles, they agreed to join the League of Nations.  The League of Nations, based on collective security, had two main components.  They were an:</a:t>
            </a:r>
          </a:p>
          <a:p>
            <a:endParaRPr lang="en-US" dirty="0"/>
          </a:p>
          <a:p>
            <a:pPr lvl="1"/>
            <a:r>
              <a:rPr lang="en-US" dirty="0"/>
              <a:t>Assembly- every member state was represented equally</a:t>
            </a:r>
          </a:p>
          <a:p>
            <a:endParaRPr lang="en-US" dirty="0"/>
          </a:p>
          <a:p>
            <a:pPr lvl="1"/>
            <a:r>
              <a:rPr lang="en-US" dirty="0"/>
              <a:t>Council- only the Great Powers (England, France, Italy, and Japan) were in this committee </a:t>
            </a:r>
          </a:p>
          <a:p>
            <a:endParaRPr lang="en-US" dirty="0"/>
          </a:p>
          <a:p>
            <a:r>
              <a:rPr lang="en-US" dirty="0"/>
              <a:t>The League could impose economic sanctions on any troublesome country and could take military action if needed.  But, members had to agree unanimously on these decisions and no country was required to provide troops to the League.</a:t>
            </a:r>
          </a:p>
        </p:txBody>
      </p:sp>
    </p:spTree>
    <p:extLst>
      <p:ext uri="{BB962C8B-B14F-4D97-AF65-F5344CB8AC3E}">
        <p14:creationId xmlns:p14="http://schemas.microsoft.com/office/powerpoint/2010/main" val="420264225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Map of Europe</a:t>
            </a:r>
          </a:p>
        </p:txBody>
      </p:sp>
      <p:sp>
        <p:nvSpPr>
          <p:cNvPr id="3" name="Content Placeholder 2"/>
          <p:cNvSpPr>
            <a:spLocks noGrp="1"/>
          </p:cNvSpPr>
          <p:nvPr>
            <p:ph idx="1"/>
          </p:nvPr>
        </p:nvSpPr>
        <p:spPr>
          <a:xfrm>
            <a:off x="497711" y="1825624"/>
            <a:ext cx="6949435" cy="4910841"/>
          </a:xfrm>
        </p:spPr>
        <p:txBody>
          <a:bodyPr>
            <a:normAutofit/>
          </a:bodyPr>
          <a:lstStyle/>
          <a:p>
            <a:r>
              <a:rPr lang="en-US" dirty="0"/>
              <a:t>Due to the falling apart of major empires and the desire to fulfill Wilson’s idea of self-determination, seven new countries were formed in Europe called the “successor states.”  They were all in Eastern Europe:</a:t>
            </a:r>
            <a:endParaRPr lang="en-US" sz="2400" dirty="0"/>
          </a:p>
          <a:p>
            <a:pPr lvl="1"/>
            <a:r>
              <a:rPr lang="en-US" dirty="0"/>
              <a:t>Finland</a:t>
            </a:r>
            <a:endParaRPr lang="en-US" sz="2000" dirty="0"/>
          </a:p>
          <a:p>
            <a:pPr lvl="1"/>
            <a:r>
              <a:rPr lang="en-US" dirty="0"/>
              <a:t>Estonia</a:t>
            </a:r>
            <a:endParaRPr lang="en-US" sz="2000" dirty="0"/>
          </a:p>
          <a:p>
            <a:pPr lvl="1"/>
            <a:r>
              <a:rPr lang="en-US" dirty="0"/>
              <a:t>Latvia</a:t>
            </a:r>
            <a:endParaRPr lang="en-US" sz="2000" dirty="0"/>
          </a:p>
          <a:p>
            <a:pPr lvl="1"/>
            <a:r>
              <a:rPr lang="en-US" dirty="0"/>
              <a:t>Lithuania</a:t>
            </a:r>
            <a:endParaRPr lang="en-US" sz="2000" dirty="0"/>
          </a:p>
          <a:p>
            <a:pPr lvl="1"/>
            <a:r>
              <a:rPr lang="en-US" dirty="0"/>
              <a:t>Poland</a:t>
            </a:r>
            <a:endParaRPr lang="en-US" sz="2000" dirty="0"/>
          </a:p>
          <a:p>
            <a:pPr lvl="1"/>
            <a:r>
              <a:rPr lang="en-US" dirty="0"/>
              <a:t>Czechoslovakia</a:t>
            </a:r>
            <a:endParaRPr lang="en-US" sz="2000" dirty="0"/>
          </a:p>
          <a:p>
            <a:pPr lvl="1"/>
            <a:r>
              <a:rPr lang="en-US" dirty="0"/>
              <a:t>Yugoslavia</a:t>
            </a:r>
            <a:endParaRPr lang="en-US" sz="2000" dirty="0"/>
          </a:p>
          <a:p>
            <a:endParaRPr lang="en-US" dirty="0"/>
          </a:p>
        </p:txBody>
      </p:sp>
      <p:pic>
        <p:nvPicPr>
          <p:cNvPr id="21508" name="Picture 4" descr="Image result for WWI, new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146" y="0"/>
            <a:ext cx="47448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3550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ircle(in)">
                                      <p:cBhvr>
                                        <p:cTn id="2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06" y="0"/>
            <a:ext cx="9905998" cy="1323975"/>
          </a:xfrm>
        </p:spPr>
        <p:txBody>
          <a:bodyPr/>
          <a:lstStyle/>
          <a:p>
            <a:r>
              <a:rPr lang="en-US" dirty="0"/>
              <a:t>Major Results of the Great War</a:t>
            </a:r>
          </a:p>
        </p:txBody>
      </p:sp>
      <p:sp>
        <p:nvSpPr>
          <p:cNvPr id="3" name="Content Placeholder 2"/>
          <p:cNvSpPr>
            <a:spLocks noGrp="1"/>
          </p:cNvSpPr>
          <p:nvPr>
            <p:ph idx="1"/>
          </p:nvPr>
        </p:nvSpPr>
        <p:spPr>
          <a:xfrm>
            <a:off x="-1" y="1030147"/>
            <a:ext cx="6528122" cy="5665928"/>
          </a:xfrm>
        </p:spPr>
        <p:txBody>
          <a:bodyPr>
            <a:normAutofit fontScale="92500" lnSpcReduction="10000"/>
          </a:bodyPr>
          <a:lstStyle/>
          <a:p>
            <a:r>
              <a:rPr lang="en-US" dirty="0"/>
              <a:t>The results of World War I shaped European and world history for the next generation and beyond.  Some of the more drastic results were:</a:t>
            </a:r>
          </a:p>
          <a:p>
            <a:endParaRPr lang="en-US" dirty="0"/>
          </a:p>
          <a:p>
            <a:pPr lvl="1"/>
            <a:r>
              <a:rPr lang="en-US" u="sng" dirty="0"/>
              <a:t>The Number of Casualties</a:t>
            </a:r>
            <a:r>
              <a:rPr lang="en-US" dirty="0"/>
              <a:t>: It was the deadliest war ever fought up to that point.  Over 10 million people were killed.  Almost all were soldiers.</a:t>
            </a:r>
          </a:p>
          <a:p>
            <a:pPr lvl="1"/>
            <a:endParaRPr lang="en-US" dirty="0">
              <a:effectLst/>
            </a:endParaRPr>
          </a:p>
          <a:p>
            <a:pPr lvl="2"/>
            <a:r>
              <a:rPr lang="en-US" dirty="0"/>
              <a:t>Russia lost over 4.5 million people.</a:t>
            </a:r>
            <a:endParaRPr lang="en-US" sz="1600" dirty="0"/>
          </a:p>
          <a:p>
            <a:pPr lvl="1"/>
            <a:endParaRPr lang="en-US" sz="2000" dirty="0"/>
          </a:p>
          <a:p>
            <a:pPr lvl="2"/>
            <a:r>
              <a:rPr lang="en-US" dirty="0"/>
              <a:t>France lost over 1.5 million men.  This would end up being disastrous for France.  The government drafted men at the age of 20 which meant that most of them weren’t married or had no children.  The years following the war would be known as the “Hollow Years” in France.</a:t>
            </a:r>
            <a:endParaRPr lang="en-US" sz="1600" dirty="0"/>
          </a:p>
          <a:p>
            <a:pPr lvl="1"/>
            <a:endParaRPr lang="en-US" sz="2000" dirty="0"/>
          </a:p>
          <a:p>
            <a:pPr lvl="2"/>
            <a:r>
              <a:rPr lang="en-US" dirty="0"/>
              <a:t>England lost over 1 million men.  The problem for England was that she lost too many officers.</a:t>
            </a:r>
            <a:endParaRPr lang="en-US" sz="1600" dirty="0"/>
          </a:p>
          <a:p>
            <a:endParaRPr lang="en-US" dirty="0"/>
          </a:p>
        </p:txBody>
      </p:sp>
      <p:pic>
        <p:nvPicPr>
          <p:cNvPr id="22530" name="Picture 2" descr="Image result for great war, inju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121" y="1457325"/>
            <a:ext cx="5559103"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11057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xEl>
                                              <p:pRg st="2" end="2"/>
                                            </p:txEl>
                                          </p:spTgt>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
                                            <p:txEl>
                                              <p:pRg st="4" end="4"/>
                                            </p:txEl>
                                          </p:spTgt>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
                                            <p:txEl>
                                              <p:pRg st="6" end="6"/>
                                            </p:txEl>
                                          </p:spTgt>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Worldwide Epidemic</a:t>
            </a:r>
          </a:p>
        </p:txBody>
      </p:sp>
      <p:sp>
        <p:nvSpPr>
          <p:cNvPr id="3" name="Content Placeholder 2"/>
          <p:cNvSpPr>
            <a:spLocks noGrp="1"/>
          </p:cNvSpPr>
          <p:nvPr>
            <p:ph idx="1"/>
          </p:nvPr>
        </p:nvSpPr>
        <p:spPr>
          <a:xfrm>
            <a:off x="838200" y="1825625"/>
            <a:ext cx="7658100" cy="4351338"/>
          </a:xfrm>
        </p:spPr>
        <p:txBody>
          <a:bodyPr/>
          <a:lstStyle/>
          <a:p>
            <a:r>
              <a:rPr lang="en-US" dirty="0"/>
              <a:t>While not directly associated with combat fatalities, a large number of people died by the </a:t>
            </a:r>
            <a:r>
              <a:rPr lang="en-US" i="1" dirty="0"/>
              <a:t>Spanish Influenza</a:t>
            </a:r>
            <a:r>
              <a:rPr lang="en-US" dirty="0"/>
              <a:t> which broke out in 1918.  Because of the constant movement of troops and low immune systems, this pandemic spread rapidly throughout Europe and much of the world.  Some estimates claim that over 100 million people died within a one-year span (1918-1919) because of the Spanish Influenza.  This would amount to approximately 5% of the world’s total population.</a:t>
            </a:r>
          </a:p>
        </p:txBody>
      </p:sp>
      <p:pic>
        <p:nvPicPr>
          <p:cNvPr id="23554" name="Picture 2" descr="Image result for spanish influe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296" y="1"/>
            <a:ext cx="3559704"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spanish influ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296" y="3848102"/>
            <a:ext cx="3559704" cy="302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4361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0594"/>
            <a:ext cx="10515600" cy="930275"/>
          </a:xfrm>
        </p:spPr>
        <p:txBody>
          <a:bodyPr/>
          <a:lstStyle/>
          <a:p>
            <a:r>
              <a:rPr lang="en-US" dirty="0"/>
              <a:t>The European Map Changes</a:t>
            </a:r>
          </a:p>
        </p:txBody>
      </p:sp>
      <p:sp>
        <p:nvSpPr>
          <p:cNvPr id="3" name="Content Placeholder 2"/>
          <p:cNvSpPr>
            <a:spLocks noGrp="1"/>
          </p:cNvSpPr>
          <p:nvPr>
            <p:ph idx="1"/>
          </p:nvPr>
        </p:nvSpPr>
        <p:spPr>
          <a:xfrm>
            <a:off x="619125" y="1152525"/>
            <a:ext cx="10953750" cy="966788"/>
          </a:xfrm>
        </p:spPr>
        <p:txBody>
          <a:bodyPr>
            <a:normAutofit/>
          </a:bodyPr>
          <a:lstStyle/>
          <a:p>
            <a:pPr lvl="0"/>
            <a:r>
              <a:rPr lang="en-US" u="sng" dirty="0"/>
              <a:t>Four Empires Were Destroyed</a:t>
            </a:r>
            <a:r>
              <a:rPr lang="en-US" dirty="0"/>
              <a:t>:  The German Empire, Russian Empire, Austrian-Hungarian Empire, and the Ottoman Empire were dismembered.</a:t>
            </a:r>
          </a:p>
          <a:p>
            <a:endParaRPr lang="en-US" dirty="0"/>
          </a:p>
        </p:txBody>
      </p:sp>
      <p:pic>
        <p:nvPicPr>
          <p:cNvPr id="24578" name="Picture 2" descr="Image result for empires of the great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077" y="2082800"/>
            <a:ext cx="5537334" cy="420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463552"/>
      </p:ext>
    </p:extLst>
  </p:cSld>
  <p:clrMapOvr>
    <a:masterClrMapping/>
  </p:clrMapOvr>
  <p:transition spd="slow">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041" y="918951"/>
            <a:ext cx="5278056" cy="736687"/>
          </a:xfrm>
        </p:spPr>
        <p:txBody>
          <a:bodyPr>
            <a:normAutofit/>
          </a:bodyPr>
          <a:lstStyle/>
          <a:p>
            <a:r>
              <a:rPr lang="en-US" sz="4400" dirty="0"/>
              <a:t>Down But Not Out</a:t>
            </a:r>
          </a:p>
        </p:txBody>
      </p:sp>
      <p:sp>
        <p:nvSpPr>
          <p:cNvPr id="3" name="Content Placeholder 2"/>
          <p:cNvSpPr>
            <a:spLocks noGrp="1"/>
          </p:cNvSpPr>
          <p:nvPr>
            <p:ph idx="1"/>
          </p:nvPr>
        </p:nvSpPr>
        <p:spPr>
          <a:xfrm>
            <a:off x="6748041" y="2450658"/>
            <a:ext cx="5278056" cy="2653778"/>
          </a:xfrm>
        </p:spPr>
        <p:txBody>
          <a:bodyPr/>
          <a:lstStyle/>
          <a:p>
            <a:pPr lvl="0"/>
            <a:r>
              <a:rPr lang="en-US" u="sng" dirty="0"/>
              <a:t>The Seeds Are Laid for Another War</a:t>
            </a:r>
            <a:r>
              <a:rPr lang="en-US" dirty="0"/>
              <a:t>:  By leaving the Germans bitter after World War I led directly to World War II.</a:t>
            </a:r>
          </a:p>
          <a:p>
            <a:endParaRPr lang="en-US" dirty="0"/>
          </a:p>
        </p:txBody>
      </p:sp>
      <p:pic>
        <p:nvPicPr>
          <p:cNvPr id="25604" name="Picture 4" descr="Image result for germany, versailles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52" y="710150"/>
            <a:ext cx="6457950" cy="538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425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15000" r="-15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The Conclusion of the Great War</a:t>
            </a:r>
          </a:p>
        </p:txBody>
      </p:sp>
      <p:sp>
        <p:nvSpPr>
          <p:cNvPr id="9" name="Content Placeholder 8"/>
          <p:cNvSpPr>
            <a:spLocks noGrp="1"/>
          </p:cNvSpPr>
          <p:nvPr>
            <p:ph idx="1"/>
          </p:nvPr>
        </p:nvSpPr>
        <p:spPr/>
        <p:txBody>
          <a:bodyPr>
            <a:normAutofit fontScale="85000" lnSpcReduction="10000"/>
          </a:bodyPr>
          <a:lstStyle/>
          <a:p>
            <a:r>
              <a:rPr lang="en-US" b="1" dirty="0"/>
              <a:t>One year after the US entry into the Great War (1918), the European continent was being swarmed by US military personnel.  Hundreds of thousands of infantrymen began arriving in Europe every month.  One million troops were on the continent by the Fall.</a:t>
            </a:r>
          </a:p>
          <a:p>
            <a:pPr marL="0" indent="0">
              <a:buNone/>
            </a:pPr>
            <a:endParaRPr lang="en-US" b="1" dirty="0"/>
          </a:p>
          <a:p>
            <a:pPr lvl="1"/>
            <a:r>
              <a:rPr lang="en-US" b="1" i="1" dirty="0"/>
              <a:t>August 1918:</a:t>
            </a:r>
            <a:r>
              <a:rPr lang="en-US" b="1" dirty="0"/>
              <a:t>  With the assistance of the US, the Allies were able to open up holes in the German lines.  Eventually, German General Paul von Hindenburg had to admit that his nation lost the war.  A short time later, German Kaiser Wilhelm was overthrown.</a:t>
            </a:r>
          </a:p>
          <a:p>
            <a:pPr marL="457200" lvl="1" indent="0">
              <a:buNone/>
            </a:pPr>
            <a:endParaRPr lang="en-US" b="1" dirty="0"/>
          </a:p>
          <a:p>
            <a:pPr lvl="1"/>
            <a:r>
              <a:rPr lang="en-US" b="1" i="1" dirty="0"/>
              <a:t>October 1918:</a:t>
            </a:r>
            <a:r>
              <a:rPr lang="en-US" b="1" dirty="0"/>
              <a:t>  The German government asked for an armistice.</a:t>
            </a:r>
          </a:p>
          <a:p>
            <a:pPr marL="457200" lvl="1" indent="0">
              <a:buNone/>
            </a:pPr>
            <a:endParaRPr lang="en-US" b="1" dirty="0"/>
          </a:p>
          <a:p>
            <a:pPr lvl="1"/>
            <a:r>
              <a:rPr lang="en-US" b="1" i="1" dirty="0"/>
              <a:t>November 11, 1918:</a:t>
            </a:r>
            <a:r>
              <a:rPr lang="en-US" b="1" dirty="0"/>
              <a:t>  An armistice went into effect.</a:t>
            </a:r>
          </a:p>
          <a:p>
            <a:pPr lvl="1"/>
            <a:endParaRPr lang="en-US" b="1" dirty="0"/>
          </a:p>
          <a:p>
            <a:pPr lvl="1"/>
            <a:r>
              <a:rPr lang="en-US" b="1" i="1" dirty="0"/>
              <a:t>January 1919 -- January1920:</a:t>
            </a:r>
            <a:r>
              <a:rPr lang="en-US" b="1" dirty="0"/>
              <a:t> The Paris Peace Conference (Versailles Conference) was held.</a:t>
            </a:r>
          </a:p>
          <a:p>
            <a:pPr lvl="0"/>
            <a:endParaRPr lang="en-US" dirty="0"/>
          </a:p>
        </p:txBody>
      </p:sp>
    </p:spTree>
    <p:extLst>
      <p:ext uri="{BB962C8B-B14F-4D97-AF65-F5344CB8AC3E}">
        <p14:creationId xmlns:p14="http://schemas.microsoft.com/office/powerpoint/2010/main" val="3314015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Winner</a:t>
            </a:r>
          </a:p>
        </p:txBody>
      </p:sp>
      <p:sp>
        <p:nvSpPr>
          <p:cNvPr id="3" name="Content Placeholder 2"/>
          <p:cNvSpPr>
            <a:spLocks noGrp="1"/>
          </p:cNvSpPr>
          <p:nvPr>
            <p:ph sz="quarter" idx="13"/>
          </p:nvPr>
        </p:nvSpPr>
        <p:spPr>
          <a:xfrm>
            <a:off x="5610224" y="1825625"/>
            <a:ext cx="5743575" cy="4351338"/>
          </a:xfrm>
        </p:spPr>
        <p:txBody>
          <a:bodyPr/>
          <a:lstStyle/>
          <a:p>
            <a:pPr lvl="0"/>
            <a:r>
              <a:rPr lang="en-US" u="sng" dirty="0"/>
              <a:t>A New Superpower</a:t>
            </a:r>
            <a:r>
              <a:rPr lang="en-US" dirty="0"/>
              <a:t>:  World War I created a new superpower, that being the United States.  However, from 1919 to 1941, the United States fell into a period of isolation. </a:t>
            </a:r>
          </a:p>
          <a:p>
            <a:endParaRPr lang="en-US" dirty="0"/>
          </a:p>
        </p:txBody>
      </p:sp>
      <p:pic>
        <p:nvPicPr>
          <p:cNvPr id="26626" name="Picture 2" descr="Image result for US isolationism 192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38" y="1726174"/>
            <a:ext cx="4874487" cy="502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116467"/>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USSR, len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15"/>
            <a:ext cx="12192001" cy="6863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The Birth of Communism</a:t>
            </a:r>
          </a:p>
        </p:txBody>
      </p:sp>
      <p:sp>
        <p:nvSpPr>
          <p:cNvPr id="3" name="Content Placeholder 2"/>
          <p:cNvSpPr>
            <a:spLocks noGrp="1"/>
          </p:cNvSpPr>
          <p:nvPr>
            <p:ph idx="1"/>
          </p:nvPr>
        </p:nvSpPr>
        <p:spPr>
          <a:xfrm>
            <a:off x="209550" y="5562600"/>
            <a:ext cx="11820525" cy="1162050"/>
          </a:xfrm>
          <a:solidFill>
            <a:schemeClr val="bg1">
              <a:lumMod val="85000"/>
            </a:schemeClr>
          </a:solidFill>
          <a:ln>
            <a:solidFill>
              <a:schemeClr val="tx1"/>
            </a:solidFill>
          </a:ln>
        </p:spPr>
        <p:txBody>
          <a:bodyPr>
            <a:normAutofit lnSpcReduction="10000"/>
          </a:bodyPr>
          <a:lstStyle/>
          <a:p>
            <a:pPr lvl="0"/>
            <a:r>
              <a:rPr lang="en-US" u="sng" dirty="0"/>
              <a:t>A Red Nation</a:t>
            </a:r>
            <a:r>
              <a:rPr lang="en-US" dirty="0"/>
              <a:t>:  The single most important result of WWI was the establishment of communism in Russia.  Within two decades, fascism arises.  After WWII, when fascism is defeated, the Cold War occurs.</a:t>
            </a:r>
          </a:p>
          <a:p>
            <a:endParaRPr lang="en-US" dirty="0"/>
          </a:p>
        </p:txBody>
      </p:sp>
    </p:spTree>
    <p:extLst>
      <p:ext uri="{BB962C8B-B14F-4D97-AF65-F5344CB8AC3E}">
        <p14:creationId xmlns:p14="http://schemas.microsoft.com/office/powerpoint/2010/main" val="33329853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Winners and Losers of the War</a:t>
            </a:r>
          </a:p>
        </p:txBody>
      </p:sp>
      <p:sp>
        <p:nvSpPr>
          <p:cNvPr id="4" name="Content Placeholder 3"/>
          <p:cNvSpPr>
            <a:spLocks noGrp="1"/>
          </p:cNvSpPr>
          <p:nvPr>
            <p:ph idx="1"/>
          </p:nvPr>
        </p:nvSpPr>
        <p:spPr/>
        <p:txBody>
          <a:bodyPr/>
          <a:lstStyle/>
          <a:p>
            <a:r>
              <a:rPr lang="en-US" dirty="0"/>
              <a:t>When the world leaders met in Paris to draw up a peace settlement to officially end the Great War, it was not difficult to identify which countries were on the winning side.  The members of the Allied Powers—Great Britain, France, Italy, and Japan—along with their allies such as Belgium, Serbia, Portugal, Greece and the United States clearly won the war.  However, identifying the losing nations was not as easy.  Some nations didn’t exist in 1914 or had completely disappeared by the time the war ended.</a:t>
            </a:r>
          </a:p>
          <a:p>
            <a:endParaRPr lang="en-US" dirty="0"/>
          </a:p>
        </p:txBody>
      </p:sp>
    </p:spTree>
    <p:extLst>
      <p:ext uri="{BB962C8B-B14F-4D97-AF65-F5344CB8AC3E}">
        <p14:creationId xmlns:p14="http://schemas.microsoft.com/office/powerpoint/2010/main" val="268534663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0750"/>
          </a:xfrm>
        </p:spPr>
        <p:txBody>
          <a:bodyPr/>
          <a:lstStyle/>
          <a:p>
            <a:r>
              <a:rPr lang="en-US" dirty="0"/>
              <a:t>The Participants</a:t>
            </a:r>
          </a:p>
        </p:txBody>
      </p:sp>
      <p:sp>
        <p:nvSpPr>
          <p:cNvPr id="3" name="Content Placeholder 2"/>
          <p:cNvSpPr>
            <a:spLocks noGrp="1"/>
          </p:cNvSpPr>
          <p:nvPr>
            <p:ph idx="1"/>
          </p:nvPr>
        </p:nvSpPr>
        <p:spPr>
          <a:xfrm>
            <a:off x="180975" y="2200275"/>
            <a:ext cx="6048375" cy="4514850"/>
          </a:xfrm>
        </p:spPr>
        <p:txBody>
          <a:bodyPr>
            <a:normAutofit fontScale="85000" lnSpcReduction="20000"/>
          </a:bodyPr>
          <a:lstStyle/>
          <a:p>
            <a:pPr lvl="0"/>
            <a:r>
              <a:rPr lang="en-US" b="1" dirty="0"/>
              <a:t>Austria</a:t>
            </a:r>
            <a:r>
              <a:rPr lang="en-US" dirty="0"/>
              <a:t>- Went into the war as one-half of the dual monarchy of Austria-Hungary under Emperor Franz Josef.  When the war was over, Austria was a small German-speaking state with no empire and a new republican government.</a:t>
            </a:r>
          </a:p>
          <a:p>
            <a:pPr marL="0" indent="0">
              <a:buNone/>
            </a:pPr>
            <a:r>
              <a:rPr lang="en-US" dirty="0"/>
              <a:t> </a:t>
            </a:r>
          </a:p>
          <a:p>
            <a:pPr lvl="0"/>
            <a:r>
              <a:rPr lang="en-US" b="1" dirty="0"/>
              <a:t>Czechs and Slovaks</a:t>
            </a:r>
            <a:r>
              <a:rPr lang="en-US" dirty="0"/>
              <a:t>- Went into the war as a constituent part of the dual monarchy of Austria-Hungary.  After the war, they came out as a new, independent state, Czechoslovakia that insisted it had nothing to do with the Austrians or the Hungarians and that it shouldn’t be treated as a defeated country.</a:t>
            </a:r>
          </a:p>
          <a:p>
            <a:pPr marL="0" indent="0">
              <a:buNone/>
            </a:pPr>
            <a:endParaRPr lang="en-US" dirty="0"/>
          </a:p>
          <a:p>
            <a:pPr lvl="0"/>
            <a:r>
              <a:rPr lang="en-US" b="1" dirty="0"/>
              <a:t>Germany</a:t>
            </a:r>
            <a:r>
              <a:rPr lang="en-US" dirty="0"/>
              <a:t>- Went into the war as an imperial monarchy under the Kaiser Wilhelm.  The nation came out of the war as a democratic republic being led by a socialist president, Friedrich Ebert.  The Allies had to consider whether or not it was right to punish the republic for the faults of the old regime.</a:t>
            </a:r>
          </a:p>
          <a:p>
            <a:endParaRPr lang="en-US" dirty="0"/>
          </a:p>
        </p:txBody>
      </p:sp>
      <p:pic>
        <p:nvPicPr>
          <p:cNvPr id="3074" name="Picture 2" descr="Image result for map of europe 1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831" y="2057400"/>
            <a:ext cx="5687113"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949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22250"/>
            <a:ext cx="10515600" cy="1044575"/>
          </a:xfrm>
        </p:spPr>
        <p:txBody>
          <a:bodyPr/>
          <a:lstStyle/>
          <a:p>
            <a:r>
              <a:rPr lang="en-US" dirty="0"/>
              <a:t>The Participants (cont.)</a:t>
            </a:r>
          </a:p>
        </p:txBody>
      </p:sp>
      <p:sp>
        <p:nvSpPr>
          <p:cNvPr id="3" name="Content Placeholder 2"/>
          <p:cNvSpPr>
            <a:spLocks noGrp="1"/>
          </p:cNvSpPr>
          <p:nvPr>
            <p:ph idx="1"/>
          </p:nvPr>
        </p:nvSpPr>
        <p:spPr>
          <a:xfrm>
            <a:off x="200025" y="1781175"/>
            <a:ext cx="6410325" cy="4562475"/>
          </a:xfrm>
        </p:spPr>
        <p:txBody>
          <a:bodyPr>
            <a:normAutofit fontScale="92500" lnSpcReduction="10000"/>
          </a:bodyPr>
          <a:lstStyle/>
          <a:p>
            <a:pPr lvl="0"/>
            <a:r>
              <a:rPr lang="en-US" b="1" dirty="0"/>
              <a:t>Hungary</a:t>
            </a:r>
            <a:r>
              <a:rPr lang="en-US" dirty="0"/>
              <a:t>- Went into the war as a constituent part of the dual monarchy of Austria-Hungary.  Hungary came out of the war as a small central European state with a communist government and no means to defend itself.</a:t>
            </a:r>
          </a:p>
          <a:p>
            <a:pPr marL="0" indent="0">
              <a:buNone/>
            </a:pPr>
            <a:endParaRPr lang="en-US" dirty="0"/>
          </a:p>
          <a:p>
            <a:pPr lvl="0"/>
            <a:r>
              <a:rPr lang="en-US" b="1" dirty="0"/>
              <a:t>Poland</a:t>
            </a:r>
            <a:r>
              <a:rPr lang="en-US" dirty="0"/>
              <a:t>- Went into the war as mainly part of Russia, but also part of Austria-Hungary and Germany, so Poles fought on both sides of the war.  After the war, Poland was created as a new, independent state that didn’t want to be politically tied to the Germans, Austrians, or Russians and shouldn’t be considered as one of the defeated countries.</a:t>
            </a:r>
          </a:p>
          <a:p>
            <a:endParaRPr lang="en-US" dirty="0"/>
          </a:p>
          <a:p>
            <a:pPr lvl="0"/>
            <a:r>
              <a:rPr lang="en-US" b="1" dirty="0"/>
              <a:t>Turkey</a:t>
            </a:r>
            <a:r>
              <a:rPr lang="en-US" dirty="0"/>
              <a:t>- Went into the war as the Ottoman Empire, covering Turkey, Armenia, and much of the Middle East.  When the war was over, Turkey was still being run by an Ottoman sultan but the Ottoman Empire had collapsed.</a:t>
            </a:r>
          </a:p>
          <a:p>
            <a:endParaRPr lang="en-US" dirty="0"/>
          </a:p>
        </p:txBody>
      </p:sp>
      <p:pic>
        <p:nvPicPr>
          <p:cNvPr id="4098" name="Picture 2" descr="Image result for map of europe 1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325" y="1881188"/>
            <a:ext cx="531495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8382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feated nations of Great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5749925"/>
            <a:ext cx="10515600" cy="917575"/>
          </a:xfrm>
          <a:solidFill>
            <a:schemeClr val="bg1"/>
          </a:solidFill>
          <a:ln>
            <a:solidFill>
              <a:schemeClr val="tx1"/>
            </a:solidFill>
          </a:ln>
        </p:spPr>
        <p:txBody>
          <a:bodyPr/>
          <a:lstStyle/>
          <a:p>
            <a:r>
              <a:rPr lang="en-US" dirty="0"/>
              <a:t>In the end, the Allies decided that there were five defeated countries: Germany, Austria, Hungary, Bulgaria, and Turkey.</a:t>
            </a:r>
          </a:p>
          <a:p>
            <a:endParaRPr lang="en-US" dirty="0"/>
          </a:p>
        </p:txBody>
      </p:sp>
    </p:spTree>
    <p:extLst>
      <p:ext uri="{BB962C8B-B14F-4D97-AF65-F5344CB8AC3E}">
        <p14:creationId xmlns:p14="http://schemas.microsoft.com/office/powerpoint/2010/main" val="14968368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Problems with the Conference</a:t>
            </a:r>
          </a:p>
        </p:txBody>
      </p:sp>
      <p:sp>
        <p:nvSpPr>
          <p:cNvPr id="3" name="Content Placeholder 2"/>
          <p:cNvSpPr>
            <a:spLocks noGrp="1"/>
          </p:cNvSpPr>
          <p:nvPr>
            <p:ph idx="1"/>
          </p:nvPr>
        </p:nvSpPr>
        <p:spPr>
          <a:xfrm>
            <a:off x="295275" y="1743075"/>
            <a:ext cx="11468100" cy="4943475"/>
          </a:xfrm>
        </p:spPr>
        <p:txBody>
          <a:bodyPr>
            <a:normAutofit fontScale="77500" lnSpcReduction="20000"/>
          </a:bodyPr>
          <a:lstStyle/>
          <a:p>
            <a:r>
              <a:rPr lang="en-US" dirty="0"/>
              <a:t>In retrospect, there were some major flaws with the way in which the peace conference was held.  For example:</a:t>
            </a:r>
          </a:p>
          <a:p>
            <a:pPr marL="0" indent="0">
              <a:buNone/>
            </a:pPr>
            <a:endParaRPr lang="en-US" dirty="0"/>
          </a:p>
          <a:p>
            <a:pPr marL="514350" lvl="0" indent="-514350">
              <a:buFont typeface="+mj-lt"/>
              <a:buAutoNum type="arabicPeriod"/>
            </a:pPr>
            <a:r>
              <a:rPr lang="en-US" dirty="0"/>
              <a:t>The conference was held in Paris.  With emotions still high after the war, it would have served the world best to have the conference at a neutral country and hosted by a neutral chairperson.  However, the France was the host nation and they had every intention of using the conference to get revenge for what the Germans had done to their country.</a:t>
            </a:r>
          </a:p>
          <a:p>
            <a:pPr marL="514350" lvl="0" indent="-514350">
              <a:buFont typeface="+mj-lt"/>
              <a:buAutoNum type="arabicPeriod"/>
            </a:pPr>
            <a:endParaRPr lang="en-US" dirty="0"/>
          </a:p>
          <a:p>
            <a:pPr marL="514350" lvl="0" indent="-514350">
              <a:buFont typeface="+mj-lt"/>
              <a:buAutoNum type="arabicPeriod"/>
            </a:pPr>
            <a:r>
              <a:rPr lang="en-US" dirty="0"/>
              <a:t>It is said in world politics, when both countries leave the bargaining table and neither country is pleased with the outcome, then it is a fair treaty.  However, at the Versailles Conference, the Germans were not even invited to take part in the conference and were not allowed to present their ideas.  The Germans were only invited at the last moment to sign the treaty.</a:t>
            </a:r>
          </a:p>
          <a:p>
            <a:pPr marL="514350" lvl="0" indent="-514350">
              <a:buFont typeface="+mj-lt"/>
              <a:buAutoNum type="arabicPeriod"/>
            </a:pPr>
            <a:endParaRPr lang="en-US" dirty="0"/>
          </a:p>
          <a:p>
            <a:pPr marL="514350" indent="-514350">
              <a:buFont typeface="+mj-lt"/>
              <a:buAutoNum type="arabicPeriod"/>
            </a:pPr>
            <a:r>
              <a:rPr lang="en-US" dirty="0"/>
              <a:t>Defeated countries should not be humiliated at the negotiation table because it will leave deep, emotional scars.  However, at the Versailles Conference, the Allied nations—in particular France and Great Britain—used the signing ceremony as a way to humiliate the German delegates.  They were force to sign the agreement, with no chance to testify on behalf of their nation, and had to agree to take full blame for causing the war.</a:t>
            </a:r>
          </a:p>
        </p:txBody>
      </p:sp>
    </p:spTree>
    <p:extLst>
      <p:ext uri="{BB962C8B-B14F-4D97-AF65-F5344CB8AC3E}">
        <p14:creationId xmlns:p14="http://schemas.microsoft.com/office/powerpoint/2010/main" val="83293065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wipe(down)">
                                      <p:cBhvr>
                                        <p:cTn id="61" dur="580">
                                          <p:stCondLst>
                                            <p:cond delay="0"/>
                                          </p:stCondLst>
                                        </p:cTn>
                                        <p:tgtEl>
                                          <p:spTgt spid="3">
                                            <p:txEl>
                                              <p:pRg st="6" end="6"/>
                                            </p:txEl>
                                          </p:spTgt>
                                        </p:tgtEl>
                                      </p:cBhvr>
                                    </p:animEffect>
                                    <p:anim calcmode="lin" valueType="num">
                                      <p:cBhvr>
                                        <p:cTn id="6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6" end="6"/>
                                            </p:txEl>
                                          </p:spTgt>
                                        </p:tgtEl>
                                      </p:cBhvr>
                                      <p:to x="100000" y="60000"/>
                                    </p:animScale>
                                    <p:animScale>
                                      <p:cBhvr>
                                        <p:cTn id="68" dur="166" decel="50000">
                                          <p:stCondLst>
                                            <p:cond delay="676"/>
                                          </p:stCondLst>
                                        </p:cTn>
                                        <p:tgtEl>
                                          <p:spTgt spid="3">
                                            <p:txEl>
                                              <p:pRg st="6" end="6"/>
                                            </p:txEl>
                                          </p:spTgt>
                                        </p:tgtEl>
                                      </p:cBhvr>
                                      <p:to x="100000" y="100000"/>
                                    </p:animScale>
                                    <p:animScale>
                                      <p:cBhvr>
                                        <p:cTn id="69" dur="26">
                                          <p:stCondLst>
                                            <p:cond delay="1312"/>
                                          </p:stCondLst>
                                        </p:cTn>
                                        <p:tgtEl>
                                          <p:spTgt spid="3">
                                            <p:txEl>
                                              <p:pRg st="6" end="6"/>
                                            </p:txEl>
                                          </p:spTgt>
                                        </p:tgtEl>
                                      </p:cBhvr>
                                      <p:to x="100000" y="80000"/>
                                    </p:animScale>
                                    <p:animScale>
                                      <p:cBhvr>
                                        <p:cTn id="70" dur="166" decel="50000">
                                          <p:stCondLst>
                                            <p:cond delay="1338"/>
                                          </p:stCondLst>
                                        </p:cTn>
                                        <p:tgtEl>
                                          <p:spTgt spid="3">
                                            <p:txEl>
                                              <p:pRg st="6" end="6"/>
                                            </p:txEl>
                                          </p:spTgt>
                                        </p:tgtEl>
                                      </p:cBhvr>
                                      <p:to x="100000" y="100000"/>
                                    </p:animScale>
                                    <p:animScale>
                                      <p:cBhvr>
                                        <p:cTn id="71" dur="26">
                                          <p:stCondLst>
                                            <p:cond delay="1642"/>
                                          </p:stCondLst>
                                        </p:cTn>
                                        <p:tgtEl>
                                          <p:spTgt spid="3">
                                            <p:txEl>
                                              <p:pRg st="6" end="6"/>
                                            </p:txEl>
                                          </p:spTgt>
                                        </p:tgtEl>
                                      </p:cBhvr>
                                      <p:to x="100000" y="90000"/>
                                    </p:animScale>
                                    <p:animScale>
                                      <p:cBhvr>
                                        <p:cTn id="72" dur="166" decel="50000">
                                          <p:stCondLst>
                                            <p:cond delay="1668"/>
                                          </p:stCondLst>
                                        </p:cTn>
                                        <p:tgtEl>
                                          <p:spTgt spid="3">
                                            <p:txEl>
                                              <p:pRg st="6" end="6"/>
                                            </p:txEl>
                                          </p:spTgt>
                                        </p:tgtEl>
                                      </p:cBhvr>
                                      <p:to x="100000" y="100000"/>
                                    </p:animScale>
                                    <p:animScale>
                                      <p:cBhvr>
                                        <p:cTn id="73" dur="26">
                                          <p:stCondLst>
                                            <p:cond delay="1808"/>
                                          </p:stCondLst>
                                        </p:cTn>
                                        <p:tgtEl>
                                          <p:spTgt spid="3">
                                            <p:txEl>
                                              <p:pRg st="6" end="6"/>
                                            </p:txEl>
                                          </p:spTgt>
                                        </p:tgtEl>
                                      </p:cBhvr>
                                      <p:to x="100000" y="95000"/>
                                    </p:animScale>
                                    <p:animScale>
                                      <p:cBhvr>
                                        <p:cTn id="74"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2.xml.rels><?xml version="1.0" encoding="UTF-8" standalone="yes"?>
<Relationships xmlns="http://schemas.openxmlformats.org/package/2006/relationships"><Relationship Id="rId1" Type="http://schemas.openxmlformats.org/officeDocument/2006/relationships/image" Target="../media/image16.jpeg"/></Relationships>
</file>

<file path=ppt/theme/_rels/theme13.xml.rels><?xml version="1.0" encoding="UTF-8" standalone="yes"?>
<Relationships xmlns="http://schemas.openxmlformats.org/package/2006/relationships"><Relationship Id="rId1" Type="http://schemas.openxmlformats.org/officeDocument/2006/relationships/image" Target="../media/image16.jpeg"/></Relationships>
</file>

<file path=ppt/theme/_rels/them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theme/_rels/theme22.xml.rels><?xml version="1.0" encoding="UTF-8" standalone="yes"?>
<Relationships xmlns="http://schemas.openxmlformats.org/package/2006/relationships"><Relationship Id="rId1" Type="http://schemas.openxmlformats.org/officeDocument/2006/relationships/image" Target="../media/image25.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10.jpeg"/></Relationships>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1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1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3.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14.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15.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6.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7.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8.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19.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0.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8.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9.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otalTime>656</TotalTime>
  <Words>3868</Words>
  <Application>Microsoft Office PowerPoint</Application>
  <PresentationFormat>Widescreen</PresentationFormat>
  <Paragraphs>196</Paragraphs>
  <Slides>41</Slides>
  <Notes>0</Notes>
  <HiddenSlides>0</HiddenSlides>
  <MMClips>0</MMClips>
  <ScaleCrop>false</ScaleCrop>
  <HeadingPairs>
    <vt:vector size="6" baseType="variant">
      <vt:variant>
        <vt:lpstr>Fonts Used</vt:lpstr>
      </vt:variant>
      <vt:variant>
        <vt:i4>17</vt:i4>
      </vt:variant>
      <vt:variant>
        <vt:lpstr>Theme</vt:lpstr>
      </vt:variant>
      <vt:variant>
        <vt:i4>23</vt:i4>
      </vt:variant>
      <vt:variant>
        <vt:lpstr>Slide Titles</vt:lpstr>
      </vt:variant>
      <vt:variant>
        <vt:i4>41</vt:i4>
      </vt:variant>
    </vt:vector>
  </HeadingPairs>
  <TitlesOfParts>
    <vt:vector size="81" baseType="lpstr">
      <vt:lpstr>Arial</vt:lpstr>
      <vt:lpstr>Bookman Old Style</vt:lpstr>
      <vt:lpstr>Calibri</vt:lpstr>
      <vt:lpstr>Calibri Light</vt:lpstr>
      <vt:lpstr>Calisto MT</vt:lpstr>
      <vt:lpstr>Century Gothic</vt:lpstr>
      <vt:lpstr>Century Schoolbook</vt:lpstr>
      <vt:lpstr>Corbel</vt:lpstr>
      <vt:lpstr>Franklin Gothic Book</vt:lpstr>
      <vt:lpstr>Garamond</vt:lpstr>
      <vt:lpstr>Gill Sans MT</vt:lpstr>
      <vt:lpstr>Impact</vt:lpstr>
      <vt:lpstr>Rockwell</vt:lpstr>
      <vt:lpstr>Trebuchet MS</vt:lpstr>
      <vt:lpstr>Tw Cen MT</vt:lpstr>
      <vt:lpstr>Wingdings 2</vt:lpstr>
      <vt:lpstr>Wingdings 3</vt:lpstr>
      <vt:lpstr>Office Theme</vt:lpstr>
      <vt:lpstr>Crop</vt:lpstr>
      <vt:lpstr>Ion Boardroom</vt:lpstr>
      <vt:lpstr>Organic</vt:lpstr>
      <vt:lpstr>Quotable</vt:lpstr>
      <vt:lpstr>Retrospect</vt:lpstr>
      <vt:lpstr>Damask</vt:lpstr>
      <vt:lpstr>Headlines</vt:lpstr>
      <vt:lpstr>Slate</vt:lpstr>
      <vt:lpstr>Feathered</vt:lpstr>
      <vt:lpstr>Badge</vt:lpstr>
      <vt:lpstr>Celestial</vt:lpstr>
      <vt:lpstr>1_Celestial</vt:lpstr>
      <vt:lpstr>Main Event</vt:lpstr>
      <vt:lpstr>Vapor Trail</vt:lpstr>
      <vt:lpstr>Gallery</vt:lpstr>
      <vt:lpstr>Basis</vt:lpstr>
      <vt:lpstr>Metropolitan</vt:lpstr>
      <vt:lpstr>1_Retrospect</vt:lpstr>
      <vt:lpstr>Parcel</vt:lpstr>
      <vt:lpstr>Facet</vt:lpstr>
      <vt:lpstr>Mesh</vt:lpstr>
      <vt:lpstr>Droplet</vt:lpstr>
      <vt:lpstr>The End of the Great War &amp; the Versailles Peace Conference</vt:lpstr>
      <vt:lpstr>The Turning Point</vt:lpstr>
      <vt:lpstr>The German Naval Tactic</vt:lpstr>
      <vt:lpstr>The Conclusion of the Great War</vt:lpstr>
      <vt:lpstr>The Winners and Losers of the War</vt:lpstr>
      <vt:lpstr>The Participants</vt:lpstr>
      <vt:lpstr>The Participants (cont.)</vt:lpstr>
      <vt:lpstr>PowerPoint Presentation</vt:lpstr>
      <vt:lpstr>The Problems with the Conference</vt:lpstr>
      <vt:lpstr>The Big Four</vt:lpstr>
      <vt:lpstr>The Italian Demands</vt:lpstr>
      <vt:lpstr>Punish the Germans</vt:lpstr>
      <vt:lpstr>The British Representative</vt:lpstr>
      <vt:lpstr>The President of the United States</vt:lpstr>
      <vt:lpstr>The Fourteen Points</vt:lpstr>
      <vt:lpstr>The Fourteen Points (cont.)</vt:lpstr>
      <vt:lpstr>Self-Determination Must be Maintained</vt:lpstr>
      <vt:lpstr>PowerPoint Presentation</vt:lpstr>
      <vt:lpstr>The Creation of a League of Nations</vt:lpstr>
      <vt:lpstr>The War Impacted All</vt:lpstr>
      <vt:lpstr>PowerPoint Presentation</vt:lpstr>
      <vt:lpstr>The Collapse of the Österreich</vt:lpstr>
      <vt:lpstr>The War Impacted All</vt:lpstr>
      <vt:lpstr>The War Impacted All</vt:lpstr>
      <vt:lpstr>The War Impacted All</vt:lpstr>
      <vt:lpstr>The Steep Payment Plan</vt:lpstr>
      <vt:lpstr>Militarism During the War</vt:lpstr>
      <vt:lpstr>Intentionally Weakening Germany</vt:lpstr>
      <vt:lpstr>Many World War One historians still debate who should be blamed for causing the Great War.  There are two general theories behind this debate: </vt:lpstr>
      <vt:lpstr>The Demands Put on Germany</vt:lpstr>
      <vt:lpstr>More Demands on Germany</vt:lpstr>
      <vt:lpstr>PowerPoint Presentation</vt:lpstr>
      <vt:lpstr>The Senate’s Reaction</vt:lpstr>
      <vt:lpstr>How the League Was Organized</vt:lpstr>
      <vt:lpstr>The New Map of Europe</vt:lpstr>
      <vt:lpstr>Major Results of the Great War</vt:lpstr>
      <vt:lpstr>A Worldwide Epidemic</vt:lpstr>
      <vt:lpstr>The European Map Changes</vt:lpstr>
      <vt:lpstr>Down But Not Out</vt:lpstr>
      <vt:lpstr>The Big Winner</vt:lpstr>
      <vt:lpstr>The Birth of Communism</vt:lpstr>
    </vt:vector>
  </TitlesOfParts>
  <Company>Commack UFSD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Jeziorski</dc:creator>
  <cp:lastModifiedBy>Michael Jeziorski</cp:lastModifiedBy>
  <cp:revision>21</cp:revision>
  <dcterms:created xsi:type="dcterms:W3CDTF">2016-09-01T15:11:06Z</dcterms:created>
  <dcterms:modified xsi:type="dcterms:W3CDTF">2016-09-03T11:27:30Z</dcterms:modified>
</cp:coreProperties>
</file>