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71" r:id="rId2"/>
    <p:sldId id="272" r:id="rId3"/>
    <p:sldId id="273" r:id="rId4"/>
    <p:sldId id="274" r:id="rId5"/>
    <p:sldId id="275" r:id="rId6"/>
    <p:sldId id="276" r:id="rId7"/>
    <p:sldId id="260" r:id="rId8"/>
    <p:sldId id="259" r:id="rId9"/>
    <p:sldId id="264" r:id="rId10"/>
    <p:sldId id="265" r:id="rId11"/>
    <p:sldId id="270" r:id="rId12"/>
    <p:sldId id="269" r:id="rId13"/>
    <p:sldId id="279" r:id="rId14"/>
    <p:sldId id="280" r:id="rId15"/>
    <p:sldId id="282" r:id="rId16"/>
    <p:sldId id="281" r:id="rId17"/>
    <p:sldId id="283" r:id="rId18"/>
    <p:sldId id="284" r:id="rId19"/>
    <p:sldId id="285" r:id="rId20"/>
    <p:sldId id="287" r:id="rId21"/>
    <p:sldId id="286" r:id="rId22"/>
    <p:sldId id="288" r:id="rId23"/>
    <p:sldId id="290" r:id="rId24"/>
    <p:sldId id="289" r:id="rId25"/>
    <p:sldId id="292" r:id="rId26"/>
    <p:sldId id="291" r:id="rId27"/>
    <p:sldId id="268"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8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Garamond" pitchFamily="18" charset="0"/>
              </a:defRPr>
            </a:lvl1pPr>
          </a:lstStyle>
          <a:p>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Garamond" pitchFamily="18" charset="0"/>
              </a:defRPr>
            </a:lvl1pPr>
          </a:lstStyle>
          <a:p>
            <a:fld id="{8397014C-AAA6-4859-BE69-CF049FC59D08}" type="datetimeFigureOut">
              <a:rPr lang="en-US"/>
              <a:pPr/>
              <a:t>12/5/2018</a:t>
            </a:fld>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90496023-246A-4D0F-A2A1-7ACE65075D7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496023-246A-4D0F-A2A1-7ACE65075D71}" type="slidenum">
              <a:rPr lang="en-US" smtClean="0"/>
              <a:pPr/>
              <a:t>6</a:t>
            </a:fld>
            <a:endParaRPr lang="en-US"/>
          </a:p>
        </p:txBody>
      </p:sp>
    </p:spTree>
    <p:extLst>
      <p:ext uri="{BB962C8B-B14F-4D97-AF65-F5344CB8AC3E}">
        <p14:creationId xmlns:p14="http://schemas.microsoft.com/office/powerpoint/2010/main" val="3047535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17"/>
          <p:cNvCxnSpPr/>
          <p:nvPr/>
        </p:nvCxnSpPr>
        <p:spPr>
          <a:xfrm>
            <a:off x="0" y="2925763"/>
            <a:ext cx="9144000" cy="15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ctangle 12"/>
          <p:cNvSpPr/>
          <p:nvPr/>
        </p:nvSpPr>
        <p:spPr>
          <a:xfrm>
            <a:off x="2514600" y="2362200"/>
            <a:ext cx="4114800" cy="1127125"/>
          </a:xfrm>
          <a:prstGeom prst="rect">
            <a:avLst/>
          </a:prstGeom>
          <a:solidFill>
            <a:schemeClr val="tx1"/>
          </a:solidFill>
          <a:ln w="76200" cmpd="thinThick">
            <a:solidFill>
              <a:schemeClr val="tx1"/>
            </a:solidFill>
            <a:miter lim="800000"/>
          </a:ln>
        </p:spPr>
        <p:txBody>
          <a:bodyPr anchor="ctr">
            <a:normAutofit/>
          </a:bodyPr>
          <a:lstStyle/>
          <a:p>
            <a:pPr algn="ctr" fontAlgn="auto">
              <a:spcBef>
                <a:spcPts val="400"/>
              </a:spcBef>
              <a:spcAft>
                <a:spcPts val="0"/>
              </a:spcAft>
              <a:defRPr/>
            </a:pPr>
            <a:endParaRPr lang="en-US" b="1" cap="all">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7" name="Date Placeholder 10"/>
          <p:cNvSpPr>
            <a:spLocks noGrp="1"/>
          </p:cNvSpPr>
          <p:nvPr>
            <p:ph type="dt" sz="half" idx="10"/>
          </p:nvPr>
        </p:nvSpPr>
        <p:spPr bwMode="black"/>
        <p:txBody>
          <a:bodyPr/>
          <a:lstStyle>
            <a:lvl1pPr>
              <a:defRPr/>
            </a:lvl1pPr>
          </a:lstStyle>
          <a:p>
            <a:pPr>
              <a:defRPr/>
            </a:pPr>
            <a:fld id="{288150DA-509F-473D-B1A1-DEB3F086D41C}" type="datetimeFigureOut">
              <a:rPr lang="en-US"/>
              <a:pPr>
                <a:defRPr/>
              </a:pPr>
              <a:t>12/5/2018</a:t>
            </a:fld>
            <a:endParaRPr lang="en-US"/>
          </a:p>
        </p:txBody>
      </p:sp>
      <p:sp>
        <p:nvSpPr>
          <p:cNvPr id="8" name="Slide Number Placeholder 16"/>
          <p:cNvSpPr>
            <a:spLocks noGrp="1"/>
          </p:cNvSpPr>
          <p:nvPr>
            <p:ph type="sldNum" sz="quarter" idx="11"/>
          </p:nvPr>
        </p:nvSpPr>
        <p:spPr/>
        <p:txBody>
          <a:bodyPr/>
          <a:lstStyle>
            <a:lvl1pPr>
              <a:defRPr/>
            </a:lvl1pPr>
          </a:lstStyle>
          <a:p>
            <a:pPr>
              <a:defRPr/>
            </a:pPr>
            <a:fld id="{5B8B8926-DFDE-45AA-89EC-FAF2BEBE82AC}" type="slidenum">
              <a:rPr lang="en-US"/>
              <a:pPr>
                <a:defRPr/>
              </a:pPr>
              <a:t>‹#›</a:t>
            </a:fld>
            <a:endParaRPr lang="en-US"/>
          </a:p>
        </p:txBody>
      </p:sp>
      <p:sp>
        <p:nvSpPr>
          <p:cNvPr id="9" name="Footer Placeholder 18"/>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6D2A29-D246-47BA-901C-20AEAD00FB9B}" type="datetimeFigureOut">
              <a:rPr lang="en-US"/>
              <a:pPr>
                <a:defRPr/>
              </a:pPr>
              <a:t>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1B9FB1D3-E818-40BF-BD78-106EAB38146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8"/>
          <p:cNvCxnSpPr/>
          <p:nvPr/>
        </p:nvCxnSpPr>
        <p:spPr>
          <a:xfrm rot="5400000">
            <a:off x="4267201" y="3429000"/>
            <a:ext cx="6858000" cy="3175"/>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6"/>
          <p:cNvSpPr/>
          <p:nvPr/>
        </p:nvSpPr>
        <p:spPr bwMode="hidden">
          <a:xfrm>
            <a:off x="0" y="0"/>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defRPr/>
            </a:lvl1pPr>
          </a:lstStyle>
          <a:p>
            <a:pPr>
              <a:defRPr/>
            </a:pPr>
            <a:fld id="{6D6F9F46-1ED2-4EAE-AA7E-84048C56323B}" type="datetimeFigureOut">
              <a:rPr lang="en-US"/>
              <a:pPr>
                <a:defRPr/>
              </a:pPr>
              <a:t>12/5/2018</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EA33AD6-A6BE-4670-B5AB-E36BE6C1141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981325" y="273050"/>
            <a:ext cx="3181350" cy="292100"/>
          </a:xfrm>
        </p:spPr>
        <p:txBody>
          <a:bodyPr/>
          <a:lstStyle>
            <a:lvl1pPr>
              <a:defRPr/>
            </a:lvl1pPr>
          </a:lstStyle>
          <a:p>
            <a:pPr>
              <a:defRPr/>
            </a:pPr>
            <a:fld id="{9029A97A-75A1-472F-8F1A-E879169DA63C}" type="datetimeFigureOut">
              <a:rPr lang="en-US"/>
              <a:pPr>
                <a:defRPr/>
              </a:pPr>
              <a:t>12/5/2018</a:t>
            </a:fld>
            <a:endParaRPr lang="en-US"/>
          </a:p>
        </p:txBody>
      </p:sp>
      <p:sp>
        <p:nvSpPr>
          <p:cNvPr id="3" name="Footer Placeholder 2"/>
          <p:cNvSpPr>
            <a:spLocks noGrp="1"/>
          </p:cNvSpPr>
          <p:nvPr>
            <p:ph type="ftr" sz="quarter" idx="11"/>
          </p:nvPr>
        </p:nvSpPr>
        <p:spPr>
          <a:xfrm>
            <a:off x="1447800" y="6486525"/>
            <a:ext cx="6248400" cy="292100"/>
          </a:xfr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4038600" y="6172200"/>
            <a:ext cx="1066800" cy="304800"/>
          </a:xfrm>
        </p:spPr>
        <p:txBody>
          <a:bodyPr/>
          <a:lstStyle>
            <a:lvl1pPr>
              <a:defRPr/>
            </a:lvl1pPr>
          </a:lstStyle>
          <a:p>
            <a:pPr>
              <a:defRPr/>
            </a:pPr>
            <a:fld id="{FD76BF0F-F4A9-46C6-92D0-728EBEE50BC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4"/>
          </p:nvPr>
        </p:nvSpPr>
        <p:spPr/>
        <p:txBody>
          <a:bodyPr/>
          <a:lstStyle>
            <a:lvl1pPr>
              <a:defRPr/>
            </a:lvl1pPr>
          </a:lstStyle>
          <a:p>
            <a:pPr>
              <a:defRPr/>
            </a:pPr>
            <a:fld id="{98B6BE96-C50A-457D-A46E-72C125203E8D}" type="datetimeFigureOut">
              <a:rPr lang="en-US"/>
              <a:pPr>
                <a:defRPr/>
              </a:pPr>
              <a:t>12/5/2018</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a:ln/>
        </p:spPr>
        <p:txBody>
          <a:bodyPr/>
          <a:lstStyle>
            <a:lvl1pPr>
              <a:defRPr/>
            </a:lvl1pPr>
          </a:lstStyle>
          <a:p>
            <a:pPr>
              <a:defRPr/>
            </a:pPr>
            <a:fld id="{FCD34ACA-C0AD-4876-B071-E88AE57C4C6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7"/>
          <p:cNvSpPr/>
          <p:nvPr/>
        </p:nvSpPr>
        <p:spPr>
          <a:xfrm>
            <a:off x="0" y="3922713"/>
            <a:ext cx="9144000" cy="293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10"/>
          <p:cNvCxnSpPr/>
          <p:nvPr/>
        </p:nvCxnSpPr>
        <p:spPr>
          <a:xfrm>
            <a:off x="0" y="3921125"/>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11"/>
          <p:cNvSpPr/>
          <p:nvPr/>
        </p:nvSpPr>
        <p:spPr>
          <a:xfrm>
            <a:off x="2514600" y="3368675"/>
            <a:ext cx="4114800" cy="1127125"/>
          </a:xfrm>
          <a:prstGeom prst="rect">
            <a:avLst/>
          </a:prstGeom>
          <a:solidFill>
            <a:schemeClr val="tx1"/>
          </a:solidFill>
          <a:ln w="76200" cmpd="thinThick">
            <a:solidFill>
              <a:schemeClr val="tx1"/>
            </a:solidFill>
            <a:miter lim="800000"/>
          </a:ln>
        </p:spPr>
        <p:txBody>
          <a:bodyPr anchor="ctr">
            <a:normAutofit/>
          </a:bodyPr>
          <a:lstStyle/>
          <a:p>
            <a:pPr algn="ctr" fontAlgn="auto">
              <a:spcBef>
                <a:spcPts val="400"/>
              </a:spcBef>
              <a:spcAft>
                <a:spcPts val="0"/>
              </a:spcAft>
              <a:defRPr/>
            </a:pPr>
            <a:endParaRPr lang="en-US" b="1" cap="all">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bIns="0" anchor="b"/>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12"/>
          <p:cNvSpPr>
            <a:spLocks noGrp="1"/>
          </p:cNvSpPr>
          <p:nvPr>
            <p:ph type="dt" sz="half" idx="10"/>
          </p:nvPr>
        </p:nvSpPr>
        <p:spPr/>
        <p:txBody>
          <a:bodyPr/>
          <a:lstStyle>
            <a:lvl1pPr>
              <a:defRPr/>
            </a:lvl1pPr>
          </a:lstStyle>
          <a:p>
            <a:pPr>
              <a:defRPr/>
            </a:pPr>
            <a:fld id="{AAA2CBB6-67B2-4BE2-AEF5-E7E69E82E0F6}" type="datetimeFigureOut">
              <a:rPr lang="en-US"/>
              <a:pPr>
                <a:defRPr/>
              </a:pPr>
              <a:t>12/5/2018</a:t>
            </a:fld>
            <a:endParaRPr lang="en-US"/>
          </a:p>
        </p:txBody>
      </p:sp>
      <p:sp>
        <p:nvSpPr>
          <p:cNvPr id="8" name="Slide Number Placeholder 13"/>
          <p:cNvSpPr>
            <a:spLocks noGrp="1"/>
          </p:cNvSpPr>
          <p:nvPr>
            <p:ph type="sldNum" sz="quarter" idx="11"/>
          </p:nvPr>
        </p:nvSpPr>
        <p:spPr/>
        <p:txBody>
          <a:bodyPr/>
          <a:lstStyle>
            <a:lvl1pPr>
              <a:defRPr/>
            </a:lvl1pPr>
          </a:lstStyle>
          <a:p>
            <a:pPr>
              <a:defRPr/>
            </a:pPr>
            <a:fld id="{5B695FF7-F3E9-4C33-B0E4-53BDA9E1F191}" type="slidenum">
              <a:rPr lang="en-US"/>
              <a:pPr>
                <a:defRPr/>
              </a:pPr>
              <a:t>‹#›</a:t>
            </a:fld>
            <a:endParaRPr lang="en-US"/>
          </a:p>
        </p:txBody>
      </p:sp>
      <p:sp>
        <p:nvSpPr>
          <p:cNvPr id="11" name="Footer Placeholder 1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5"/>
          </p:nvPr>
        </p:nvSpPr>
        <p:spPr/>
        <p:txBody>
          <a:bodyPr/>
          <a:lstStyle>
            <a:lvl1pPr>
              <a:defRPr/>
            </a:lvl1pPr>
          </a:lstStyle>
          <a:p>
            <a:pPr>
              <a:defRPr/>
            </a:pPr>
            <a:fld id="{724AD47A-2E56-4B13-A28A-D1DA29983450}" type="datetimeFigureOut">
              <a:rPr lang="en-US"/>
              <a:pPr>
                <a:defRPr/>
              </a:pPr>
              <a:t>12/5/2018</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a:ln/>
        </p:spPr>
        <p:txBody>
          <a:bodyPr/>
          <a:lstStyle>
            <a:lvl1pPr>
              <a:defRPr/>
            </a:lvl1pPr>
          </a:lstStyle>
          <a:p>
            <a:pPr>
              <a:defRPr/>
            </a:pPr>
            <a:fld id="{12621F91-F7F9-4A4D-8F09-347B402B405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itle 17"/>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6"/>
          </p:nvPr>
        </p:nvSpPr>
        <p:spPr/>
        <p:txBody>
          <a:bodyPr/>
          <a:lstStyle>
            <a:lvl1pPr>
              <a:defRPr/>
            </a:lvl1pPr>
          </a:lstStyle>
          <a:p>
            <a:pPr>
              <a:defRPr/>
            </a:pPr>
            <a:fld id="{46F40670-A7A1-4F9C-AFA5-B9DA7ABDBD62}" type="datetimeFigureOut">
              <a:rPr lang="en-US"/>
              <a:pPr>
                <a:defRPr/>
              </a:pPr>
              <a:t>12/5/2018</a:t>
            </a:fld>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9" name="Slide Number Placeholder 5"/>
          <p:cNvSpPr>
            <a:spLocks noGrp="1"/>
          </p:cNvSpPr>
          <p:nvPr>
            <p:ph type="sldNum" sz="quarter" idx="18"/>
          </p:nvPr>
        </p:nvSpPr>
        <p:spPr>
          <a:ln/>
        </p:spPr>
        <p:txBody>
          <a:bodyPr/>
          <a:lstStyle>
            <a:lvl1pPr>
              <a:defRPr/>
            </a:lvl1pPr>
          </a:lstStyle>
          <a:p>
            <a:pPr>
              <a:defRPr/>
            </a:pPr>
            <a:fld id="{DAA91AD3-D032-4772-9392-B13A7BB9043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9FC522E-2EF6-4511-86EA-7CC053ECE465}" type="datetimeFigureOut">
              <a:rPr lang="en-US"/>
              <a:pPr>
                <a:defRPr/>
              </a:pPr>
              <a:t>12/5/2018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4AA5183C-C163-4E2F-8002-88657C73754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529C97F8-BCB7-4208-B33C-2320556EFF6E}" type="datetimeFigureOut">
              <a:rPr lang="en-US"/>
              <a:pPr>
                <a:defRPr/>
              </a:pPr>
              <a:t>12/5/2018</a:t>
            </a:fld>
            <a:endParaRPr lang="en-US"/>
          </a:p>
        </p:txBody>
      </p:sp>
      <p:sp>
        <p:nvSpPr>
          <p:cNvPr id="3" name="Slide Number Placeholder 7"/>
          <p:cNvSpPr>
            <a:spLocks noGrp="1"/>
          </p:cNvSpPr>
          <p:nvPr>
            <p:ph type="sldNum" sz="quarter" idx="11"/>
          </p:nvPr>
        </p:nvSpPr>
        <p:spPr/>
        <p:txBody>
          <a:bodyPr/>
          <a:lstStyle>
            <a:lvl1pPr>
              <a:defRPr/>
            </a:lvl1pPr>
          </a:lstStyle>
          <a:p>
            <a:pPr>
              <a:defRPr/>
            </a:pPr>
            <a:fld id="{873203EC-C581-41E9-BD79-FB23622D453D}" type="slidenum">
              <a:rPr lang="en-US"/>
              <a:pPr>
                <a:defRPr/>
              </a:pPr>
              <a:t>‹#›</a:t>
            </a:fld>
            <a:endParaRPr lang="en-US"/>
          </a:p>
        </p:txBody>
      </p:sp>
      <p:sp>
        <p:nvSpPr>
          <p:cNvPr id="4" name="Footer Placeholder 8"/>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tIns="0" anchor="ct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5"/>
          </p:nvPr>
        </p:nvSpPr>
        <p:spPr/>
        <p:txBody>
          <a:bodyPr/>
          <a:lstStyle>
            <a:lvl1pPr>
              <a:defRPr/>
            </a:lvl1pPr>
          </a:lstStyle>
          <a:p>
            <a:pPr>
              <a:defRPr/>
            </a:pPr>
            <a:fld id="{52C5CDCF-6CD1-485F-9E9A-3E4F2CCBC979}" type="datetimeFigureOut">
              <a:rPr lang="en-US"/>
              <a:pPr>
                <a:defRPr/>
              </a:pPr>
              <a:t>12/5/2018</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a:ln/>
        </p:spPr>
        <p:txBody>
          <a:bodyPr/>
          <a:lstStyle>
            <a:lvl1pPr>
              <a:defRPr/>
            </a:lvl1pPr>
          </a:lstStyle>
          <a:p>
            <a:pPr>
              <a:defRPr/>
            </a:pPr>
            <a:fld id="{E47C071A-EB87-4BE4-BFBF-45671ACB2EE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anchor="ctr" anchorCtr="0"/>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5" name="Text Placeholder 24"/>
          <p:cNvSpPr>
            <a:spLocks noGrp="1"/>
          </p:cNvSpPr>
          <p:nvPr>
            <p:ph type="body" sz="quarter" idx="13"/>
          </p:nvPr>
        </p:nvSpPr>
        <p:spPr>
          <a:xfrm>
            <a:off x="1737360" y="5516880"/>
            <a:ext cx="5669280" cy="548640"/>
          </a:xfrm>
        </p:spPr>
        <p:txBody>
          <a:bodyPr tIns="0" bIns="0" anchor="ctr" anchorCtr="0"/>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5" name="Date Placeholder 3"/>
          <p:cNvSpPr>
            <a:spLocks noGrp="1"/>
          </p:cNvSpPr>
          <p:nvPr>
            <p:ph type="dt" sz="half" idx="14"/>
          </p:nvPr>
        </p:nvSpPr>
        <p:spPr/>
        <p:txBody>
          <a:bodyPr/>
          <a:lstStyle>
            <a:lvl1pPr>
              <a:defRPr/>
            </a:lvl1pPr>
          </a:lstStyle>
          <a:p>
            <a:pPr>
              <a:defRPr/>
            </a:pPr>
            <a:fld id="{E3533FF2-9CDB-4CF3-AACE-1D1B7A09DE0D}" type="datetimeFigureOut">
              <a:rPr lang="en-US"/>
              <a:pPr>
                <a:defRPr/>
              </a:pPr>
              <a:t>12/5/2018</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a:ln/>
        </p:spPr>
        <p:txBody>
          <a:bodyPr/>
          <a:lstStyle>
            <a:lvl1pPr>
              <a:defRPr/>
            </a:lvl1pPr>
          </a:lstStyle>
          <a:p>
            <a:pPr>
              <a:defRPr/>
            </a:pPr>
            <a:fld id="{84D3C84E-05A8-4849-A47B-48009C1A51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6675"/>
            <a:ext cx="9144000" cy="552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457200" y="2019300"/>
            <a:ext cx="8229600" cy="41179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050"/>
            <a:ext cx="3181350" cy="292100"/>
          </a:xfrm>
          <a:prstGeom prst="rect">
            <a:avLst/>
          </a:prstGeom>
        </p:spPr>
        <p:txBody>
          <a:bodyPr vert="horz" lIns="91440" tIns="45720" rIns="91440" bIns="45720" rtlCol="0" anchor="ctr">
            <a:noAutofit/>
          </a:bodyPr>
          <a:lstStyle>
            <a:lvl1pPr algn="ctr" fontAlgn="auto">
              <a:spcBef>
                <a:spcPts val="0"/>
              </a:spcBef>
              <a:spcAft>
                <a:spcPts val="0"/>
              </a:spcAft>
              <a:defRPr sz="1200" b="0" cap="all" spc="300" baseline="0" smtClean="0">
                <a:solidFill>
                  <a:schemeClr val="tx1"/>
                </a:solidFill>
                <a:latin typeface="+mn-lt"/>
                <a:cs typeface="+mn-cs"/>
              </a:defRPr>
            </a:lvl1pPr>
          </a:lstStyle>
          <a:p>
            <a:pPr>
              <a:defRPr/>
            </a:pPr>
            <a:fld id="{69A60507-1912-43C0-B96E-91058A1AA6E5}" type="datetimeFigureOut">
              <a:rPr lang="en-US"/>
              <a:pPr>
                <a:defRPr/>
              </a:pPr>
              <a:t>12/5/2018</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fontAlgn="auto">
              <a:spcBef>
                <a:spcPts val="0"/>
              </a:spcBef>
              <a:spcAft>
                <a:spcPts val="0"/>
              </a:spcAft>
              <a:defRPr sz="1100" b="0" cap="all" spc="300" baseline="0">
                <a:solidFill>
                  <a:schemeClr val="tx1"/>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fontAlgn="auto">
              <a:spcBef>
                <a:spcPts val="0"/>
              </a:spcBef>
              <a:spcAft>
                <a:spcPts val="0"/>
              </a:spcAft>
              <a:defRPr sz="1200" b="1" smtClean="0">
                <a:solidFill>
                  <a:schemeClr val="tx1"/>
                </a:solidFill>
                <a:latin typeface="+mn-lt"/>
                <a:cs typeface="+mn-cs"/>
              </a:defRPr>
            </a:lvl1pPr>
          </a:lstStyle>
          <a:p>
            <a:pPr>
              <a:defRPr/>
            </a:pPr>
            <a:fld id="{EA4224C3-673E-4900-9025-33493A92D36D}" type="slidenum">
              <a:rPr lang="en-US"/>
              <a:pPr>
                <a:defRPr/>
              </a:pPr>
              <a:t>‹#›</a:t>
            </a:fld>
            <a:endParaRPr lang="en-US"/>
          </a:p>
        </p:txBody>
      </p:sp>
      <p:cxnSp>
        <p:nvCxnSpPr>
          <p:cNvPr id="10" name="Straight Connector 9"/>
          <p:cNvCxnSpPr/>
          <p:nvPr/>
        </p:nvCxnSpPr>
        <p:spPr>
          <a:xfrm>
            <a:off x="0" y="1331913"/>
            <a:ext cx="9144000" cy="1587"/>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4725"/>
            <a:ext cx="4114800" cy="701675"/>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07" r:id="rId2"/>
    <p:sldLayoutId id="2147483710" r:id="rId3"/>
    <p:sldLayoutId id="2147483706" r:id="rId4"/>
    <p:sldLayoutId id="2147483705" r:id="rId5"/>
    <p:sldLayoutId id="2147483704" r:id="rId6"/>
    <p:sldLayoutId id="2147483711" r:id="rId7"/>
    <p:sldLayoutId id="2147483703" r:id="rId8"/>
    <p:sldLayoutId id="2147483702" r:id="rId9"/>
    <p:sldLayoutId id="2147483701" r:id="rId10"/>
    <p:sldLayoutId id="2147483712" r:id="rId11"/>
    <p:sldLayoutId id="2147483708" r:id="rId12"/>
  </p:sldLayoutIdLst>
  <p:txStyles>
    <p:titleStyle>
      <a:lvl1pPr algn="ctr" rtl="0" fontAlgn="base">
        <a:spcBef>
          <a:spcPts val="400"/>
        </a:spcBef>
        <a:spcAft>
          <a:spcPct val="0"/>
        </a:spcAft>
        <a:defRPr b="1" kern="1200" cap="all">
          <a:solidFill>
            <a:srgbClr val="404040"/>
          </a:solidFill>
          <a:latin typeface="+mj-lt"/>
          <a:ea typeface="+mj-ea"/>
          <a:cs typeface="Tunga" pitchFamily="2"/>
        </a:defRPr>
      </a:lvl1pPr>
      <a:lvl2pPr algn="ctr" rtl="0" fontAlgn="base">
        <a:spcBef>
          <a:spcPts val="400"/>
        </a:spcBef>
        <a:spcAft>
          <a:spcPct val="0"/>
        </a:spcAft>
        <a:defRPr b="1">
          <a:solidFill>
            <a:srgbClr val="404040"/>
          </a:solidFill>
          <a:latin typeface="Garamond" pitchFamily="18" charset="0"/>
          <a:cs typeface="Tunga" pitchFamily="34" charset="0"/>
        </a:defRPr>
      </a:lvl2pPr>
      <a:lvl3pPr algn="ctr" rtl="0" fontAlgn="base">
        <a:spcBef>
          <a:spcPts val="400"/>
        </a:spcBef>
        <a:spcAft>
          <a:spcPct val="0"/>
        </a:spcAft>
        <a:defRPr b="1">
          <a:solidFill>
            <a:srgbClr val="404040"/>
          </a:solidFill>
          <a:latin typeface="Garamond" pitchFamily="18" charset="0"/>
          <a:cs typeface="Tunga" pitchFamily="34" charset="0"/>
        </a:defRPr>
      </a:lvl3pPr>
      <a:lvl4pPr algn="ctr" rtl="0" fontAlgn="base">
        <a:spcBef>
          <a:spcPts val="400"/>
        </a:spcBef>
        <a:spcAft>
          <a:spcPct val="0"/>
        </a:spcAft>
        <a:defRPr b="1">
          <a:solidFill>
            <a:srgbClr val="404040"/>
          </a:solidFill>
          <a:latin typeface="Garamond" pitchFamily="18" charset="0"/>
          <a:cs typeface="Tunga" pitchFamily="34" charset="0"/>
        </a:defRPr>
      </a:lvl4pPr>
      <a:lvl5pPr algn="ctr" rtl="0" fontAlgn="base">
        <a:spcBef>
          <a:spcPts val="400"/>
        </a:spcBef>
        <a:spcAft>
          <a:spcPct val="0"/>
        </a:spcAft>
        <a:defRPr b="1">
          <a:solidFill>
            <a:srgbClr val="404040"/>
          </a:solidFill>
          <a:latin typeface="Garamond" pitchFamily="18" charset="0"/>
          <a:cs typeface="Tunga" pitchFamily="34" charset="0"/>
        </a:defRPr>
      </a:lvl5pPr>
      <a:lvl6pPr marL="457200" algn="ctr" rtl="0" fontAlgn="base">
        <a:spcBef>
          <a:spcPts val="400"/>
        </a:spcBef>
        <a:spcAft>
          <a:spcPct val="0"/>
        </a:spcAft>
        <a:defRPr b="1">
          <a:solidFill>
            <a:srgbClr val="404040"/>
          </a:solidFill>
          <a:latin typeface="Garamond" pitchFamily="18" charset="0"/>
          <a:cs typeface="Tunga" pitchFamily="34" charset="0"/>
        </a:defRPr>
      </a:lvl6pPr>
      <a:lvl7pPr marL="914400" algn="ctr" rtl="0" fontAlgn="base">
        <a:spcBef>
          <a:spcPts val="400"/>
        </a:spcBef>
        <a:spcAft>
          <a:spcPct val="0"/>
        </a:spcAft>
        <a:defRPr b="1">
          <a:solidFill>
            <a:srgbClr val="404040"/>
          </a:solidFill>
          <a:latin typeface="Garamond" pitchFamily="18" charset="0"/>
          <a:cs typeface="Tunga" pitchFamily="34" charset="0"/>
        </a:defRPr>
      </a:lvl7pPr>
      <a:lvl8pPr marL="1371600" algn="ctr" rtl="0" fontAlgn="base">
        <a:spcBef>
          <a:spcPts val="400"/>
        </a:spcBef>
        <a:spcAft>
          <a:spcPct val="0"/>
        </a:spcAft>
        <a:defRPr b="1">
          <a:solidFill>
            <a:srgbClr val="404040"/>
          </a:solidFill>
          <a:latin typeface="Garamond" pitchFamily="18" charset="0"/>
          <a:cs typeface="Tunga" pitchFamily="34" charset="0"/>
        </a:defRPr>
      </a:lvl8pPr>
      <a:lvl9pPr marL="1828800" algn="ctr" rtl="0" fontAlgn="base">
        <a:spcBef>
          <a:spcPts val="400"/>
        </a:spcBef>
        <a:spcAft>
          <a:spcPct val="0"/>
        </a:spcAft>
        <a:defRPr b="1">
          <a:solidFill>
            <a:srgbClr val="404040"/>
          </a:solidFill>
          <a:latin typeface="Garamond" pitchFamily="18" charset="0"/>
          <a:cs typeface="Tunga" pitchFamily="34" charset="0"/>
        </a:defRPr>
      </a:lvl9pPr>
    </p:titleStyle>
    <p:bodyStyle>
      <a:lvl1pPr algn="ctr" rtl="0" fontAlgn="base">
        <a:spcBef>
          <a:spcPts val="600"/>
        </a:spcBef>
        <a:spcAft>
          <a:spcPct val="0"/>
        </a:spcAft>
        <a:buClr>
          <a:schemeClr val="accent1"/>
        </a:buClr>
        <a:defRPr sz="2000" kern="1200" spc="30">
          <a:solidFill>
            <a:schemeClr val="tx1"/>
          </a:solidFill>
          <a:latin typeface="+mn-lt"/>
          <a:ea typeface="+mn-ea"/>
          <a:cs typeface="Tahoma" pitchFamily="34" charset="0"/>
        </a:defRPr>
      </a:lvl1pPr>
      <a:lvl2pPr algn="ctr" rtl="0" fontAlgn="base">
        <a:spcBef>
          <a:spcPts val="1200"/>
        </a:spcBef>
        <a:spcAft>
          <a:spcPct val="0"/>
        </a:spcAft>
        <a:buClr>
          <a:schemeClr val="accent1"/>
        </a:buClr>
        <a:defRPr kern="1200">
          <a:solidFill>
            <a:schemeClr val="tx2"/>
          </a:solidFill>
          <a:latin typeface="+mn-lt"/>
          <a:ea typeface="+mn-ea"/>
          <a:cs typeface="Tahoma" pitchFamily="34" charset="0"/>
        </a:defRPr>
      </a:lvl2pPr>
      <a:lvl3pPr algn="ctr" rtl="0" fontAlgn="base">
        <a:spcBef>
          <a:spcPts val="1200"/>
        </a:spcBef>
        <a:spcAft>
          <a:spcPct val="0"/>
        </a:spcAft>
        <a:buClr>
          <a:schemeClr val="accent1"/>
        </a:buClr>
        <a:defRPr sz="1600" kern="1200">
          <a:solidFill>
            <a:schemeClr val="tx1"/>
          </a:solidFill>
          <a:latin typeface="+mn-lt"/>
          <a:ea typeface="+mn-ea"/>
          <a:cs typeface="Tahoma" pitchFamily="34" charset="0"/>
        </a:defRPr>
      </a:lvl3pPr>
      <a:lvl4pPr algn="ctr" rtl="0" fontAlgn="base">
        <a:spcBef>
          <a:spcPts val="1200"/>
        </a:spcBef>
        <a:spcAft>
          <a:spcPct val="0"/>
        </a:spcAft>
        <a:buClr>
          <a:schemeClr val="accent1"/>
        </a:buClr>
        <a:defRPr sz="1400" kern="1200">
          <a:solidFill>
            <a:schemeClr val="tx2"/>
          </a:solidFill>
          <a:latin typeface="+mn-lt"/>
          <a:ea typeface="+mn-ea"/>
          <a:cs typeface="Tahoma" pitchFamily="34" charset="0"/>
        </a:defRPr>
      </a:lvl4pPr>
      <a:lvl5pPr algn="ctr" rtl="0" fontAlgn="base">
        <a:spcBef>
          <a:spcPts val="1200"/>
        </a:spcBef>
        <a:spcAft>
          <a:spcPct val="0"/>
        </a:spcAft>
        <a:buClr>
          <a:schemeClr val="accent1"/>
        </a:buClr>
        <a:defRPr sz="1400" kern="120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images" TargetMode="External"/><Relationship Id="rId2" Type="http://schemas.openxmlformats.org/officeDocument/2006/relationships/hyperlink" Target="http://www.boostyourenglish.net/"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 y="50792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09294" tIns="39675"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Victorian England 1832-1901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49" name="image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76400"/>
            <a:ext cx="5186363" cy="36115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30981" y="563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25438"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25438"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r>
            <a:b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endParaRPr kumimoji="0" lang="en-US" altLang="en-US" sz="1100" b="0" i="0" u="none" strike="noStrike" cap="none" normalizeH="0" baseline="0" dirty="0" smtClean="0">
              <a:ln>
                <a:noFill/>
              </a:ln>
              <a:solidFill>
                <a:schemeClr val="tx1"/>
              </a:solidFill>
              <a:effectLst/>
              <a:latin typeface="Arial" panose="020B0604020202020204" pitchFamily="34" charset="0"/>
            </a:endParaRPr>
          </a:p>
          <a:p>
            <a:pPr marL="0" marR="0" lvl="0" indent="325438"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Great Exhibition Hall 1851 represents 19</a:t>
            </a:r>
            <a:r>
              <a:rPr kumimoji="0" lang="en-US"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th </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century progress!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3814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bwMode="auto">
          <a:xfrm>
            <a:off x="1676400" y="381000"/>
            <a:ext cx="6019800" cy="685800"/>
          </a:xfrm>
          <a:ln>
            <a:headEnd/>
            <a:tailEnd/>
          </a:ln>
        </p:spPr>
        <p:txBody>
          <a:bodyPr wrap="square" numCol="1" compatLnSpc="1">
            <a:prstTxWarp prst="textNoShape">
              <a:avLst/>
            </a:prstTxWarp>
          </a:bodyPr>
          <a:lstStyle/>
          <a:p>
            <a:r>
              <a:rPr lang="en-GB" sz="2400" cap="none" smtClean="0">
                <a:cs typeface="Tunga" pitchFamily="34" charset="0"/>
              </a:rPr>
              <a:t>Historical/Cultural Context</a:t>
            </a:r>
          </a:p>
        </p:txBody>
      </p:sp>
      <p:sp>
        <p:nvSpPr>
          <p:cNvPr id="3" name="Content Placeholder 2"/>
          <p:cNvSpPr>
            <a:spLocks noGrp="1"/>
          </p:cNvSpPr>
          <p:nvPr>
            <p:ph idx="4294967295"/>
          </p:nvPr>
        </p:nvSpPr>
        <p:spPr/>
        <p:txBody>
          <a:bodyPr wrap="square" numCol="1" anchor="t" anchorCtr="0" compatLnSpc="1">
            <a:prstTxWarp prst="textNoShape">
              <a:avLst/>
            </a:prstTxWarp>
          </a:bodyPr>
          <a:lstStyle/>
          <a:p>
            <a:pPr algn="l">
              <a:lnSpc>
                <a:spcPct val="90000"/>
              </a:lnSpc>
              <a:buFontTx/>
              <a:buChar char="•"/>
            </a:pPr>
            <a:r>
              <a:rPr lang="en-GB" sz="2800" smtClean="0"/>
              <a:t> Appearance is an important feature of the story-the façade which conceals the reality is often important in this work of prose – note how the appearance of buildings often reflects the nature of the inhabitants</a:t>
            </a:r>
          </a:p>
          <a:p>
            <a:pPr algn="l">
              <a:lnSpc>
                <a:spcPct val="90000"/>
              </a:lnSpc>
              <a:buFontTx/>
              <a:buChar char="•"/>
            </a:pPr>
            <a:r>
              <a:rPr lang="en-GB" sz="2800" smtClean="0"/>
              <a:t>The story is a psychological exploration of evil and forces the reader to examine the nature of morality through its conflicting characters Jekyll and Hyde who are, as we know, representations of different moral extremes within the same man.</a:t>
            </a:r>
          </a:p>
          <a:p>
            <a:pPr>
              <a:lnSpc>
                <a:spcPct val="90000"/>
              </a:lnSpc>
            </a:pPr>
            <a:endParaRPr lang="en-GB" sz="19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bwMode="auto">
          <a:xfrm>
            <a:off x="2438400" y="381000"/>
            <a:ext cx="4114800" cy="701675"/>
          </a:xfrm>
          <a:ln>
            <a:headEnd/>
            <a:tailEnd/>
          </a:ln>
        </p:spPr>
        <p:txBody>
          <a:bodyPr wrap="square" numCol="1" compatLnSpc="1">
            <a:prstTxWarp prst="textNoShape">
              <a:avLst/>
            </a:prstTxWarp>
          </a:bodyPr>
          <a:lstStyle/>
          <a:p>
            <a:r>
              <a:rPr lang="en-US" sz="2400" cap="none" smtClean="0">
                <a:solidFill>
                  <a:schemeClr val="bg1"/>
                </a:solidFill>
                <a:cs typeface="Tunga" pitchFamily="34" charset="0"/>
              </a:rPr>
              <a:t>Victorian Social Classes</a:t>
            </a:r>
          </a:p>
        </p:txBody>
      </p:sp>
      <p:sp>
        <p:nvSpPr>
          <p:cNvPr id="33795" name="Rectangle 3"/>
          <p:cNvSpPr>
            <a:spLocks noGrp="1"/>
          </p:cNvSpPr>
          <p:nvPr>
            <p:ph type="body" idx="4294967295"/>
          </p:nvPr>
        </p:nvSpPr>
        <p:spPr bwMode="auto">
          <a:xfrm>
            <a:off x="685800" y="1981200"/>
            <a:ext cx="7772400" cy="4400550"/>
          </a:xfrm>
          <a:prstGeom prst="rect">
            <a:avLst/>
          </a:prstGeom>
          <a:noFill/>
        </p:spPr>
        <p:txBody>
          <a:bodyPr/>
          <a:lstStyle/>
          <a:p>
            <a:pPr algn="l">
              <a:lnSpc>
                <a:spcPct val="90000"/>
              </a:lnSpc>
              <a:buFontTx/>
              <a:buChar char="•"/>
            </a:pPr>
            <a:r>
              <a:rPr lang="en-US" sz="2800" smtClean="0"/>
              <a:t>Victorian society was highly stratified. Social classes did not mix, and behavior, especially among members of the upper class, was expected to be exemplary at all times. </a:t>
            </a:r>
          </a:p>
          <a:p>
            <a:pPr algn="l">
              <a:lnSpc>
                <a:spcPct val="90000"/>
              </a:lnSpc>
              <a:buFontTx/>
              <a:buChar char="•"/>
            </a:pPr>
            <a:r>
              <a:rPr lang="en-US" sz="2800" smtClean="0"/>
              <a:t>The unrealistically rigid morality of upper class Londoners  led many to live double lives.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bwMode="auto">
          <a:xfrm>
            <a:off x="2133600" y="381000"/>
            <a:ext cx="4495800" cy="701675"/>
          </a:xfrm>
          <a:ln>
            <a:headEnd/>
            <a:tailEnd/>
          </a:ln>
        </p:spPr>
        <p:txBody>
          <a:bodyPr wrap="square" numCol="1" compatLnSpc="1">
            <a:prstTxWarp prst="textNoShape">
              <a:avLst/>
            </a:prstTxWarp>
          </a:bodyPr>
          <a:lstStyle/>
          <a:p>
            <a:r>
              <a:rPr lang="en-US" sz="2400" cap="none" dirty="0" smtClean="0">
                <a:solidFill>
                  <a:schemeClr val="bg1"/>
                </a:solidFill>
                <a:cs typeface="Tunga" pitchFamily="34" charset="0"/>
              </a:rPr>
              <a:t>Breakdown of Victorian Society</a:t>
            </a:r>
          </a:p>
        </p:txBody>
      </p:sp>
      <p:sp>
        <p:nvSpPr>
          <p:cNvPr id="30723" name="Rectangle 3"/>
          <p:cNvSpPr>
            <a:spLocks noGrp="1"/>
          </p:cNvSpPr>
          <p:nvPr>
            <p:ph type="body" idx="4294967295"/>
          </p:nvPr>
        </p:nvSpPr>
        <p:spPr bwMode="auto">
          <a:xfrm>
            <a:off x="381000" y="1828800"/>
            <a:ext cx="8229600" cy="4117975"/>
          </a:xfrm>
          <a:prstGeom prst="rect">
            <a:avLst/>
          </a:prstGeom>
          <a:noFill/>
        </p:spPr>
        <p:txBody>
          <a:bodyPr>
            <a:normAutofit fontScale="92500" lnSpcReduction="10000"/>
          </a:bodyPr>
          <a:lstStyle/>
          <a:p>
            <a:pPr algn="l">
              <a:buFontTx/>
              <a:buChar char="•"/>
            </a:pPr>
            <a:r>
              <a:rPr lang="en-US" sz="2800" dirty="0" smtClean="0"/>
              <a:t>At the end of the 1800s, Britain was experiencing a period of intense social, economic, and spiritual change, after many decades of confident growth and national self-fulfillment. </a:t>
            </a:r>
          </a:p>
          <a:p>
            <a:pPr algn="l">
              <a:buFontTx/>
              <a:buChar char="•"/>
            </a:pPr>
            <a:endParaRPr lang="en-US" sz="2800" dirty="0" smtClean="0"/>
          </a:p>
          <a:p>
            <a:pPr algn="l">
              <a:buFontTx/>
              <a:buChar char="•"/>
            </a:pPr>
            <a:r>
              <a:rPr lang="en-US" sz="2800" dirty="0">
                <a:ea typeface="Times New Roman" panose="02020603050405020304" pitchFamily="18" charset="0"/>
              </a:rPr>
              <a:t>Population doubled creating a demand for housing, food and clothing. Irish potato famine created a flood of new immigrants.</a:t>
            </a:r>
          </a:p>
          <a:p>
            <a:pPr algn="l"/>
            <a:endParaRPr lang="en-US" sz="2800" dirty="0" smtClean="0"/>
          </a:p>
          <a:p>
            <a:pPr algn="l">
              <a:buFontTx/>
              <a:buChar char="•"/>
            </a:pPr>
            <a:r>
              <a:rPr lang="en-US" sz="2800" i="1" dirty="0" err="1" smtClean="0"/>
              <a:t>Dr</a:t>
            </a:r>
            <a:r>
              <a:rPr lang="en-US" sz="2800" i="1" dirty="0" smtClean="0"/>
              <a:t> Jekyll and </a:t>
            </a:r>
            <a:r>
              <a:rPr lang="en-US" sz="2800" i="1" dirty="0" err="1" smtClean="0"/>
              <a:t>Mr</a:t>
            </a:r>
            <a:r>
              <a:rPr lang="en-US" sz="2800" i="1" dirty="0" smtClean="0"/>
              <a:t> Hyde </a:t>
            </a:r>
            <a:r>
              <a:rPr lang="en-US" sz="2800" dirty="0" smtClean="0"/>
              <a:t>perfectly captured some readers’ fears that their carefully built society was hypocritical.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371600"/>
            <a:ext cx="8686800" cy="4578818"/>
          </a:xfrm>
          <a:prstGeom prst="rect">
            <a:avLst/>
          </a:prstGeom>
        </p:spPr>
        <p:txBody>
          <a:bodyPr wrap="square">
            <a:spAutoFit/>
          </a:bodyPr>
          <a:lstStyle/>
          <a:p>
            <a:pPr marL="342900" marR="1134745" lvl="0" indent="-342900">
              <a:lnSpc>
                <a:spcPct val="93000"/>
              </a:lnSpc>
              <a:spcBef>
                <a:spcPts val="4080"/>
              </a:spcBef>
              <a:spcAft>
                <a:spcPts val="0"/>
              </a:spcAft>
              <a:buSzPts val="2800"/>
              <a:buFont typeface="Wingdings" panose="05000000000000000000" pitchFamily="2" charset="2"/>
              <a:buChar char=""/>
              <a:tabLst>
                <a:tab pos="1096010" algn="l"/>
              </a:tabLst>
            </a:pPr>
            <a:r>
              <a:rPr lang="en-US" sz="2400" b="1" spc="200" dirty="0">
                <a:latin typeface="+mn-lt"/>
                <a:ea typeface="Wingdings" panose="05000000000000000000" pitchFamily="2" charset="2"/>
                <a:cs typeface="Wingdings" panose="05000000000000000000" pitchFamily="2" charset="2"/>
              </a:rPr>
              <a:t>“The sun never sets on the British Empire.” England was a imperial nation gaining control of countries around the world. During Victoria’s reign, 25% of the world’s population, was part of the British</a:t>
            </a:r>
            <a:r>
              <a:rPr lang="en-US" sz="2400" b="1" spc="-125" dirty="0">
                <a:latin typeface="+mn-lt"/>
                <a:ea typeface="Wingdings" panose="05000000000000000000" pitchFamily="2" charset="2"/>
                <a:cs typeface="Wingdings" panose="05000000000000000000" pitchFamily="2" charset="2"/>
              </a:rPr>
              <a:t> </a:t>
            </a:r>
            <a:r>
              <a:rPr lang="en-US" sz="2400" b="1" spc="200" dirty="0" smtClean="0">
                <a:latin typeface="+mn-lt"/>
                <a:ea typeface="Wingdings" panose="05000000000000000000" pitchFamily="2" charset="2"/>
                <a:cs typeface="Wingdings" panose="05000000000000000000" pitchFamily="2" charset="2"/>
              </a:rPr>
              <a:t>Empire.</a:t>
            </a:r>
          </a:p>
          <a:p>
            <a:pPr marL="342900" marR="1134745" lvl="0" indent="-342900">
              <a:lnSpc>
                <a:spcPct val="93000"/>
              </a:lnSpc>
              <a:spcBef>
                <a:spcPts val="4080"/>
              </a:spcBef>
              <a:spcAft>
                <a:spcPts val="0"/>
              </a:spcAft>
              <a:buSzPts val="2800"/>
              <a:buFont typeface="Wingdings" panose="05000000000000000000" pitchFamily="2" charset="2"/>
              <a:buChar char=""/>
              <a:tabLst>
                <a:tab pos="1096010" algn="l"/>
              </a:tabLst>
            </a:pPr>
            <a:r>
              <a:rPr lang="en-US" sz="2400" dirty="0" smtClean="0">
                <a:latin typeface="+mn-lt"/>
                <a:ea typeface="Times New Roman" panose="02020603050405020304" pitchFamily="18" charset="0"/>
              </a:rPr>
              <a:t>Imperialism:  policy </a:t>
            </a:r>
            <a:r>
              <a:rPr lang="en-US" sz="2400" dirty="0">
                <a:latin typeface="+mn-lt"/>
                <a:ea typeface="Times New Roman" panose="02020603050405020304" pitchFamily="18" charset="0"/>
              </a:rPr>
              <a:t>of extending a</a:t>
            </a:r>
            <a:r>
              <a:rPr lang="en-US" sz="2400" spc="-105" dirty="0">
                <a:latin typeface="+mn-lt"/>
                <a:ea typeface="Times New Roman" panose="02020603050405020304" pitchFamily="18" charset="0"/>
              </a:rPr>
              <a:t> </a:t>
            </a:r>
            <a:r>
              <a:rPr lang="en-US" sz="2400" dirty="0">
                <a:latin typeface="+mn-lt"/>
                <a:ea typeface="Times New Roman" panose="02020603050405020304" pitchFamily="18" charset="0"/>
              </a:rPr>
              <a:t>nation’s authority be acquiring territory or by dominating their politics and</a:t>
            </a:r>
            <a:r>
              <a:rPr lang="en-US" sz="2400" spc="-90" dirty="0">
                <a:latin typeface="+mn-lt"/>
                <a:ea typeface="Times New Roman" panose="02020603050405020304" pitchFamily="18" charset="0"/>
              </a:rPr>
              <a:t> </a:t>
            </a:r>
            <a:r>
              <a:rPr lang="en-US" sz="2400" dirty="0">
                <a:latin typeface="+mn-lt"/>
                <a:ea typeface="Times New Roman" panose="02020603050405020304" pitchFamily="18" charset="0"/>
              </a:rPr>
              <a:t>economy</a:t>
            </a:r>
            <a:r>
              <a:rPr lang="en-US" sz="2400" dirty="0" smtClean="0">
                <a:latin typeface="+mn-lt"/>
                <a:ea typeface="Times New Roman" panose="02020603050405020304" pitchFamily="18" charset="0"/>
              </a:rPr>
              <a:t>.  </a:t>
            </a:r>
          </a:p>
          <a:p>
            <a:pPr marL="342900" marR="1134745" lvl="0" indent="-342900">
              <a:lnSpc>
                <a:spcPct val="93000"/>
              </a:lnSpc>
              <a:spcBef>
                <a:spcPts val="4080"/>
              </a:spcBef>
              <a:spcAft>
                <a:spcPts val="0"/>
              </a:spcAft>
              <a:buSzPts val="2800"/>
              <a:buFont typeface="Wingdings" panose="05000000000000000000" pitchFamily="2" charset="2"/>
              <a:buChar char=""/>
              <a:tabLst>
                <a:tab pos="1096010" algn="l"/>
              </a:tabLst>
            </a:pPr>
            <a:r>
              <a:rPr lang="en-US" sz="2400" dirty="0" smtClean="0">
                <a:latin typeface="+mn-lt"/>
                <a:ea typeface="Times New Roman" panose="02020603050405020304" pitchFamily="18" charset="0"/>
              </a:rPr>
              <a:t>Hegemony:  dominating </a:t>
            </a:r>
            <a:r>
              <a:rPr lang="en-US" sz="2400" dirty="0">
                <a:latin typeface="+mn-lt"/>
                <a:ea typeface="Times New Roman" panose="02020603050405020304" pitchFamily="18" charset="0"/>
              </a:rPr>
              <a:t>over groups with</a:t>
            </a:r>
            <a:r>
              <a:rPr lang="en-US" sz="2400" spc="-105" dirty="0">
                <a:latin typeface="+mn-lt"/>
                <a:ea typeface="Times New Roman" panose="02020603050405020304" pitchFamily="18" charset="0"/>
              </a:rPr>
              <a:t> </a:t>
            </a:r>
            <a:r>
              <a:rPr lang="en-US" sz="2400" dirty="0">
                <a:latin typeface="+mn-lt"/>
                <a:ea typeface="Times New Roman" panose="02020603050405020304" pitchFamily="18" charset="0"/>
              </a:rPr>
              <a:t>or without the threat of</a:t>
            </a:r>
            <a:r>
              <a:rPr lang="en-US" sz="2400" spc="-35" dirty="0">
                <a:latin typeface="+mn-lt"/>
                <a:ea typeface="Times New Roman" panose="02020603050405020304" pitchFamily="18" charset="0"/>
              </a:rPr>
              <a:t> </a:t>
            </a:r>
            <a:r>
              <a:rPr lang="en-US" sz="2400" dirty="0">
                <a:latin typeface="+mn-lt"/>
                <a:ea typeface="Times New Roman" panose="02020603050405020304" pitchFamily="18" charset="0"/>
              </a:rPr>
              <a:t>force.</a:t>
            </a:r>
            <a:endParaRPr lang="en-US" sz="2400" dirty="0">
              <a:effectLst/>
              <a:latin typeface="+mn-lt"/>
              <a:ea typeface="Times New Roman" panose="02020603050405020304" pitchFamily="18" charset="0"/>
            </a:endParaRPr>
          </a:p>
        </p:txBody>
      </p:sp>
      <p:sp>
        <p:nvSpPr>
          <p:cNvPr id="3" name="Rectangle 2"/>
          <p:cNvSpPr>
            <a:spLocks noGrp="1"/>
          </p:cNvSpPr>
          <p:nvPr>
            <p:ph type="title"/>
          </p:nvPr>
        </p:nvSpPr>
        <p:spPr bwMode="auto">
          <a:xfrm>
            <a:off x="2133600" y="381000"/>
            <a:ext cx="4495800" cy="701675"/>
          </a:xfrm>
          <a:ln>
            <a:headEnd/>
            <a:tailEnd/>
          </a:ln>
        </p:spPr>
        <p:txBody>
          <a:bodyPr wrap="square" numCol="1" compatLnSpc="1">
            <a:prstTxWarp prst="textNoShape">
              <a:avLst/>
            </a:prstTxWarp>
          </a:bodyPr>
          <a:lstStyle/>
          <a:p>
            <a:r>
              <a:rPr lang="en-US" sz="2400" cap="none" dirty="0" smtClean="0">
                <a:solidFill>
                  <a:schemeClr val="bg1"/>
                </a:solidFill>
                <a:cs typeface="Tunga" pitchFamily="34" charset="0"/>
              </a:rPr>
              <a:t>Breakdown of Victorian Society</a:t>
            </a:r>
          </a:p>
        </p:txBody>
      </p:sp>
    </p:spTree>
    <p:extLst>
      <p:ext uri="{BB962C8B-B14F-4D97-AF65-F5344CB8AC3E}">
        <p14:creationId xmlns:p14="http://schemas.microsoft.com/office/powerpoint/2010/main" val="3206176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0.jpeg"/>
          <p:cNvPicPr/>
          <p:nvPr/>
        </p:nvPicPr>
        <p:blipFill>
          <a:blip r:embed="rId2" cstate="print"/>
          <a:stretch>
            <a:fillRect/>
          </a:stretch>
        </p:blipFill>
        <p:spPr>
          <a:xfrm>
            <a:off x="990600" y="2057400"/>
            <a:ext cx="7391400" cy="4394044"/>
          </a:xfrm>
          <a:prstGeom prst="rect">
            <a:avLst/>
          </a:prstGeom>
        </p:spPr>
      </p:pic>
      <p:sp>
        <p:nvSpPr>
          <p:cNvPr id="5" name="Rectangle 4"/>
          <p:cNvSpPr/>
          <p:nvPr/>
        </p:nvSpPr>
        <p:spPr>
          <a:xfrm>
            <a:off x="533400" y="304800"/>
            <a:ext cx="8880764" cy="1630062"/>
          </a:xfrm>
          <a:prstGeom prst="rect">
            <a:avLst/>
          </a:prstGeom>
        </p:spPr>
        <p:txBody>
          <a:bodyPr wrap="square">
            <a:spAutoFit/>
          </a:bodyPr>
          <a:lstStyle/>
          <a:p>
            <a:pPr marL="600075" marR="704850">
              <a:lnSpc>
                <a:spcPct val="103000"/>
              </a:lnSpc>
              <a:spcBef>
                <a:spcPts val="1035"/>
              </a:spcBef>
              <a:spcAft>
                <a:spcPts val="0"/>
              </a:spcAft>
              <a:tabLst>
                <a:tab pos="7121525" algn="l"/>
              </a:tabLst>
            </a:pPr>
            <a:r>
              <a:rPr lang="en-US" dirty="0">
                <a:latin typeface="Times New Roman" panose="02020603050405020304" pitchFamily="18" charset="0"/>
                <a:ea typeface="Times New Roman" panose="02020603050405020304" pitchFamily="18" charset="0"/>
              </a:rPr>
              <a:t>British Empire during Victoria’s reign, controlled one quarter of the world’s population, about 458</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million</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people.  It</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covered  14.2 million square miles, about a quarter of Earth’s total</a:t>
            </a:r>
            <a:r>
              <a:rPr lang="en-US" spc="-2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land area.	</a:t>
            </a:r>
            <a:endParaRPr lang="en-US" dirty="0" smtClean="0">
              <a:latin typeface="Times New Roman" panose="02020603050405020304" pitchFamily="18" charset="0"/>
              <a:ea typeface="Times New Roman" panose="02020603050405020304" pitchFamily="18" charset="0"/>
            </a:endParaRPr>
          </a:p>
          <a:p>
            <a:pPr marL="600075" marR="704850">
              <a:lnSpc>
                <a:spcPct val="103000"/>
              </a:lnSpc>
              <a:spcBef>
                <a:spcPts val="1035"/>
              </a:spcBef>
              <a:spcAft>
                <a:spcPts val="0"/>
              </a:spcAft>
              <a:tabLst>
                <a:tab pos="7121525" algn="l"/>
              </a:tabLst>
            </a:pPr>
            <a:r>
              <a:rPr lang="en-US" dirty="0" smtClean="0">
                <a:latin typeface="Times New Roman" panose="02020603050405020304" pitchFamily="18" charset="0"/>
                <a:ea typeface="Times New Roman" panose="02020603050405020304" pitchFamily="18" charset="0"/>
              </a:rPr>
              <a:t>This </a:t>
            </a:r>
            <a:r>
              <a:rPr lang="en-US" dirty="0">
                <a:latin typeface="Times New Roman" panose="02020603050405020304" pitchFamily="18" charset="0"/>
                <a:ea typeface="Times New Roman" panose="02020603050405020304" pitchFamily="18" charset="0"/>
              </a:rPr>
              <a:t>is the reason why the English language was at one time </a:t>
            </a:r>
            <a:r>
              <a:rPr lang="en-US" b="1" dirty="0">
                <a:latin typeface="Times New Roman" panose="02020603050405020304" pitchFamily="18" charset="0"/>
                <a:ea typeface="Times New Roman" panose="02020603050405020304" pitchFamily="18" charset="0"/>
              </a:rPr>
              <a:t>the language </a:t>
            </a:r>
            <a:r>
              <a:rPr lang="en-US" dirty="0">
                <a:latin typeface="Times New Roman" panose="02020603050405020304" pitchFamily="18" charset="0"/>
                <a:ea typeface="Times New Roman" panose="02020603050405020304" pitchFamily="18" charset="0"/>
              </a:rPr>
              <a:t>of business, law, and</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government.</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2900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752600"/>
            <a:ext cx="8153400" cy="4088940"/>
          </a:xfrm>
          <a:prstGeom prst="rect">
            <a:avLst/>
          </a:prstGeom>
        </p:spPr>
        <p:txBody>
          <a:bodyPr wrap="square">
            <a:spAutoFit/>
          </a:bodyPr>
          <a:lstStyle/>
          <a:p>
            <a:pPr marL="0" marR="364490">
              <a:lnSpc>
                <a:spcPct val="103000"/>
              </a:lnSpc>
              <a:spcBef>
                <a:spcPts val="3000"/>
              </a:spcBef>
              <a:spcAft>
                <a:spcPts val="0"/>
              </a:spcAft>
              <a:tabLst>
                <a:tab pos="1253490" algn="l"/>
                <a:tab pos="2919095" algn="l"/>
                <a:tab pos="3621405" algn="l"/>
                <a:tab pos="4271645" algn="l"/>
                <a:tab pos="7977505" algn="l"/>
              </a:tabLst>
            </a:pPr>
            <a:r>
              <a:rPr lang="en-US" sz="2400" dirty="0">
                <a:latin typeface="Times New Roman" panose="02020603050405020304" pitchFamily="18" charset="0"/>
                <a:ea typeface="Times New Roman" panose="02020603050405020304" pitchFamily="18" charset="0"/>
              </a:rPr>
              <a:t>Social conventions for WOMEN remain similar to those of the</a:t>
            </a:r>
            <a:r>
              <a:rPr lang="en-US" sz="2400" spc="-2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Bennet</a:t>
            </a:r>
            <a:r>
              <a:rPr lang="en-US" sz="2400" spc="-2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sisters. Women were to marry and provide homes.  A working class woman, if married, could be a servant and if unmarried, a teacher</a:t>
            </a:r>
            <a:r>
              <a:rPr lang="en-US" sz="2400" spc="-14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or</a:t>
            </a:r>
            <a:r>
              <a:rPr lang="en-US" sz="2400" spc="-2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governess.  Many women did not marry simply because there were not enough</a:t>
            </a:r>
            <a:r>
              <a:rPr lang="en-US" sz="2400" spc="-2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men.  This led to the creation of the phrase “redundant</a:t>
            </a:r>
            <a:r>
              <a:rPr lang="en-US" sz="2400" spc="-1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women.”</a:t>
            </a:r>
          </a:p>
          <a:p>
            <a:pPr marL="0" marR="520065">
              <a:lnSpc>
                <a:spcPct val="103000"/>
              </a:lnSpc>
              <a:spcBef>
                <a:spcPts val="1450"/>
              </a:spcBef>
              <a:spcAft>
                <a:spcPts val="0"/>
              </a:spcAft>
              <a:tabLst>
                <a:tab pos="1329055" algn="l"/>
              </a:tabLst>
            </a:pPr>
            <a:r>
              <a:rPr lang="en-US" sz="2400" dirty="0">
                <a:latin typeface="Times New Roman" panose="02020603050405020304" pitchFamily="18" charset="0"/>
                <a:ea typeface="Times New Roman" panose="02020603050405020304" pitchFamily="18" charset="0"/>
              </a:rPr>
              <a:t>Legal changes were to their advantage. Although they still could not vote, WOMEN had the right to retain their own property after marriage, to sue for divorce, and to fight for the custody of their children in a</a:t>
            </a:r>
            <a:r>
              <a:rPr lang="en-US" sz="2400" spc="-19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separation.</a:t>
            </a:r>
            <a:endParaRPr lang="en-US" sz="2400" dirty="0">
              <a:effectLst/>
              <a:latin typeface="Times New Roman" panose="02020603050405020304" pitchFamily="18" charset="0"/>
              <a:ea typeface="Times New Roman" panose="02020603050405020304" pitchFamily="18" charset="0"/>
            </a:endParaRPr>
          </a:p>
        </p:txBody>
      </p:sp>
      <p:sp>
        <p:nvSpPr>
          <p:cNvPr id="3" name="Rectangle 2"/>
          <p:cNvSpPr>
            <a:spLocks noGrp="1"/>
          </p:cNvSpPr>
          <p:nvPr>
            <p:ph type="title"/>
          </p:nvPr>
        </p:nvSpPr>
        <p:spPr bwMode="auto">
          <a:xfrm>
            <a:off x="2133600" y="381000"/>
            <a:ext cx="4495800" cy="701675"/>
          </a:xfrm>
          <a:ln>
            <a:headEnd/>
            <a:tailEnd/>
          </a:ln>
        </p:spPr>
        <p:txBody>
          <a:bodyPr wrap="square" numCol="1" compatLnSpc="1">
            <a:prstTxWarp prst="textNoShape">
              <a:avLst/>
            </a:prstTxWarp>
          </a:bodyPr>
          <a:lstStyle/>
          <a:p>
            <a:r>
              <a:rPr lang="en-US" sz="2400" cap="none" dirty="0" smtClean="0">
                <a:solidFill>
                  <a:schemeClr val="bg1"/>
                </a:solidFill>
                <a:cs typeface="Tunga" pitchFamily="34" charset="0"/>
              </a:rPr>
              <a:t>Victorian </a:t>
            </a:r>
            <a:r>
              <a:rPr lang="en-US" sz="2400" cap="none" dirty="0" smtClean="0">
                <a:solidFill>
                  <a:schemeClr val="bg1"/>
                </a:solidFill>
                <a:cs typeface="Tunga" pitchFamily="34" charset="0"/>
              </a:rPr>
              <a:t>Society</a:t>
            </a:r>
          </a:p>
        </p:txBody>
      </p:sp>
    </p:spTree>
    <p:extLst>
      <p:ext uri="{BB962C8B-B14F-4D97-AF65-F5344CB8AC3E}">
        <p14:creationId xmlns:p14="http://schemas.microsoft.com/office/powerpoint/2010/main" val="799206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28600"/>
            <a:ext cx="9067800" cy="853182"/>
          </a:xfrm>
          <a:prstGeom prst="rect">
            <a:avLst/>
          </a:prstGeom>
        </p:spPr>
        <p:txBody>
          <a:bodyPr wrap="square">
            <a:spAutoFit/>
          </a:bodyPr>
          <a:lstStyle/>
          <a:p>
            <a:pPr marL="869950" marR="831215">
              <a:lnSpc>
                <a:spcPct val="103000"/>
              </a:lnSpc>
              <a:spcBef>
                <a:spcPts val="840"/>
              </a:spcBef>
              <a:spcAft>
                <a:spcPts val="0"/>
              </a:spcAft>
            </a:pPr>
            <a:r>
              <a:rPr lang="en-US" sz="2400" dirty="0">
                <a:latin typeface="Times New Roman" panose="02020603050405020304" pitchFamily="18" charset="0"/>
                <a:ea typeface="Times New Roman" panose="02020603050405020304" pitchFamily="18" charset="0"/>
              </a:rPr>
              <a:t>Victorian literature expresses a world of ideas in a culture comfortable enough with itself to ponder and debate these.</a:t>
            </a:r>
            <a:endParaRPr lang="en-US" sz="24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457200" y="1905000"/>
            <a:ext cx="7848600" cy="3449662"/>
          </a:xfrm>
          <a:prstGeom prst="rect">
            <a:avLst/>
          </a:prstGeom>
        </p:spPr>
        <p:txBody>
          <a:bodyPr wrap="square">
            <a:spAutoFit/>
          </a:bodyPr>
          <a:lstStyle/>
          <a:p>
            <a:pPr marL="981075" marR="0" indent="0">
              <a:spcBef>
                <a:spcPts val="2805"/>
              </a:spcBef>
              <a:spcAft>
                <a:spcPts val="0"/>
              </a:spcAft>
            </a:pPr>
            <a:r>
              <a:rPr lang="en-US" sz="2800" b="1" dirty="0">
                <a:latin typeface="Times New Roman" panose="02020603050405020304" pitchFamily="18" charset="0"/>
                <a:ea typeface="Times New Roman" panose="02020603050405020304" pitchFamily="18" charset="0"/>
              </a:rPr>
              <a:t>Comfortable:</a:t>
            </a:r>
          </a:p>
          <a:p>
            <a:pPr marL="1143000" marR="0" lvl="2" indent="-228600">
              <a:spcBef>
                <a:spcPts val="1305"/>
              </a:spcBef>
              <a:spcAft>
                <a:spcPts val="0"/>
              </a:spcAft>
              <a:buFont typeface="Wingdings" panose="05000000000000000000" pitchFamily="2" charset="2"/>
              <a:buChar char=""/>
              <a:tabLst>
                <a:tab pos="1208405" algn="l"/>
              </a:tabLst>
            </a:pPr>
            <a:r>
              <a:rPr lang="en-US" sz="2000" spc="-5" dirty="0">
                <a:latin typeface="Times New Roman" panose="02020603050405020304" pitchFamily="18" charset="0"/>
                <a:ea typeface="Times New Roman" panose="02020603050405020304" pitchFamily="18" charset="0"/>
              </a:rPr>
              <a:t>100 years of peace 1815 (Napoleon, Waterloo) to 1914</a:t>
            </a:r>
            <a:r>
              <a:rPr lang="en-US" sz="2000" spc="-70" dirty="0">
                <a:latin typeface="Times New Roman" panose="02020603050405020304" pitchFamily="18" charset="0"/>
                <a:ea typeface="Times New Roman" panose="02020603050405020304" pitchFamily="18" charset="0"/>
              </a:rPr>
              <a:t> </a:t>
            </a:r>
            <a:r>
              <a:rPr lang="en-US" sz="2000" spc="-5" dirty="0">
                <a:latin typeface="Times New Roman" panose="02020603050405020304" pitchFamily="18" charset="0"/>
                <a:ea typeface="Times New Roman" panose="02020603050405020304" pitchFamily="18" charset="0"/>
              </a:rPr>
              <a:t>(WWI)</a:t>
            </a:r>
            <a:endParaRPr lang="en-US" sz="1100" spc="-5" dirty="0">
              <a:latin typeface="Times New Roman" panose="02020603050405020304" pitchFamily="18" charset="0"/>
              <a:ea typeface="Times New Roman" panose="02020603050405020304" pitchFamily="18" charset="0"/>
            </a:endParaRPr>
          </a:p>
          <a:p>
            <a:pPr marL="1143000" marR="0" lvl="2" indent="-228600">
              <a:spcBef>
                <a:spcPts val="1300"/>
              </a:spcBef>
              <a:spcAft>
                <a:spcPts val="0"/>
              </a:spcAft>
              <a:buFont typeface="Wingdings" panose="05000000000000000000" pitchFamily="2" charset="2"/>
              <a:buChar char=""/>
              <a:tabLst>
                <a:tab pos="1208405" algn="l"/>
              </a:tabLst>
            </a:pPr>
            <a:r>
              <a:rPr lang="en-US" sz="2000" spc="-5" dirty="0">
                <a:latin typeface="Times New Roman" panose="02020603050405020304" pitchFamily="18" charset="0"/>
                <a:ea typeface="Times New Roman" panose="02020603050405020304" pitchFamily="18" charset="0"/>
              </a:rPr>
              <a:t>Industrial Revolution expanded the middle</a:t>
            </a:r>
            <a:r>
              <a:rPr lang="en-US" sz="2000" spc="-55" dirty="0">
                <a:latin typeface="Times New Roman" panose="02020603050405020304" pitchFamily="18" charset="0"/>
                <a:ea typeface="Times New Roman" panose="02020603050405020304" pitchFamily="18" charset="0"/>
              </a:rPr>
              <a:t> </a:t>
            </a:r>
            <a:r>
              <a:rPr lang="en-US" sz="2000" spc="-5" dirty="0">
                <a:latin typeface="Times New Roman" panose="02020603050405020304" pitchFamily="18" charset="0"/>
                <a:ea typeface="Times New Roman" panose="02020603050405020304" pitchFamily="18" charset="0"/>
              </a:rPr>
              <a:t>class</a:t>
            </a:r>
            <a:endParaRPr lang="en-US" sz="1100" spc="-5" dirty="0">
              <a:latin typeface="Times New Roman" panose="02020603050405020304" pitchFamily="18" charset="0"/>
              <a:ea typeface="Times New Roman" panose="02020603050405020304" pitchFamily="18" charset="0"/>
            </a:endParaRPr>
          </a:p>
          <a:p>
            <a:pPr marL="1143000" marR="0" lvl="2" indent="-228600">
              <a:spcBef>
                <a:spcPts val="1300"/>
              </a:spcBef>
              <a:spcAft>
                <a:spcPts val="0"/>
              </a:spcAft>
              <a:buFont typeface="Wingdings" panose="05000000000000000000" pitchFamily="2" charset="2"/>
              <a:buChar char=""/>
              <a:tabLst>
                <a:tab pos="1208405" algn="l"/>
              </a:tabLst>
            </a:pPr>
            <a:r>
              <a:rPr lang="en-US" sz="2000" spc="-5" dirty="0">
                <a:latin typeface="Times New Roman" panose="02020603050405020304" pitchFamily="18" charset="0"/>
                <a:ea typeface="Times New Roman" panose="02020603050405020304" pitchFamily="18" charset="0"/>
              </a:rPr>
              <a:t>By 1860’s all men except agricultural workers had the right to</a:t>
            </a:r>
            <a:r>
              <a:rPr lang="en-US" sz="2000" spc="-110" dirty="0">
                <a:latin typeface="Times New Roman" panose="02020603050405020304" pitchFamily="18" charset="0"/>
                <a:ea typeface="Times New Roman" panose="02020603050405020304" pitchFamily="18" charset="0"/>
              </a:rPr>
              <a:t> </a:t>
            </a:r>
            <a:r>
              <a:rPr lang="en-US" sz="2000" spc="-5" dirty="0">
                <a:latin typeface="Times New Roman" panose="02020603050405020304" pitchFamily="18" charset="0"/>
                <a:ea typeface="Times New Roman" panose="02020603050405020304" pitchFamily="18" charset="0"/>
              </a:rPr>
              <a:t>vote</a:t>
            </a:r>
            <a:endParaRPr lang="en-US" sz="1100" spc="-5" dirty="0">
              <a:latin typeface="Times New Roman" panose="02020603050405020304" pitchFamily="18" charset="0"/>
              <a:ea typeface="Times New Roman" panose="02020603050405020304" pitchFamily="18" charset="0"/>
            </a:endParaRPr>
          </a:p>
          <a:p>
            <a:pPr marL="1143000" marR="0" lvl="2" indent="-228600">
              <a:spcBef>
                <a:spcPts val="1300"/>
              </a:spcBef>
              <a:spcAft>
                <a:spcPts val="0"/>
              </a:spcAft>
              <a:buFont typeface="Wingdings" panose="05000000000000000000" pitchFamily="2" charset="2"/>
              <a:buChar char=""/>
              <a:tabLst>
                <a:tab pos="1208405" algn="l"/>
              </a:tabLst>
            </a:pPr>
            <a:r>
              <a:rPr lang="en-US" sz="2000" spc="-5" dirty="0">
                <a:latin typeface="Times New Roman" panose="02020603050405020304" pitchFamily="18" charset="0"/>
                <a:ea typeface="Times New Roman" panose="02020603050405020304" pitchFamily="18" charset="0"/>
              </a:rPr>
              <a:t>1860-1900 literacy rate went from 40% to 90% </a:t>
            </a:r>
            <a:r>
              <a:rPr lang="en-US" sz="1600" spc="-5" dirty="0">
                <a:latin typeface="Times New Roman" panose="02020603050405020304" pitchFamily="18" charset="0"/>
                <a:ea typeface="Times New Roman" panose="02020603050405020304" pitchFamily="18" charset="0"/>
              </a:rPr>
              <a:t>(marriage</a:t>
            </a:r>
            <a:r>
              <a:rPr lang="en-US" sz="1600" spc="-85" dirty="0">
                <a:latin typeface="Times New Roman" panose="02020603050405020304" pitchFamily="18" charset="0"/>
                <a:ea typeface="Times New Roman" panose="02020603050405020304" pitchFamily="18" charset="0"/>
              </a:rPr>
              <a:t> </a:t>
            </a:r>
            <a:r>
              <a:rPr lang="en-US" sz="1600" spc="-5" dirty="0">
                <a:latin typeface="Times New Roman" panose="02020603050405020304" pitchFamily="18" charset="0"/>
                <a:ea typeface="Times New Roman" panose="02020603050405020304" pitchFamily="18" charset="0"/>
              </a:rPr>
              <a:t>certificates)</a:t>
            </a:r>
            <a:endParaRPr lang="en-US" sz="1100" spc="-5" dirty="0">
              <a:latin typeface="Times New Roman" panose="02020603050405020304" pitchFamily="18" charset="0"/>
              <a:ea typeface="Times New Roman" panose="02020603050405020304" pitchFamily="18" charset="0"/>
            </a:endParaRPr>
          </a:p>
          <a:p>
            <a:pPr marL="1143000" marR="0" lvl="2" indent="-228600">
              <a:spcBef>
                <a:spcPts val="1300"/>
              </a:spcBef>
              <a:spcAft>
                <a:spcPts val="0"/>
              </a:spcAft>
              <a:buFont typeface="Wingdings" panose="05000000000000000000" pitchFamily="2" charset="2"/>
              <a:buChar char=""/>
              <a:tabLst>
                <a:tab pos="1208405" algn="l"/>
              </a:tabLst>
            </a:pPr>
            <a:r>
              <a:rPr lang="en-US" sz="2000" spc="-5" dirty="0">
                <a:latin typeface="Times New Roman" panose="02020603050405020304" pitchFamily="18" charset="0"/>
                <a:ea typeface="Times New Roman" panose="02020603050405020304" pitchFamily="18" charset="0"/>
              </a:rPr>
              <a:t>Obsessed with being gentile, decorous amounted to</a:t>
            </a:r>
            <a:r>
              <a:rPr lang="en-US" sz="2000" spc="-55" dirty="0">
                <a:latin typeface="Times New Roman" panose="02020603050405020304" pitchFamily="18" charset="0"/>
                <a:ea typeface="Times New Roman" panose="02020603050405020304" pitchFamily="18" charset="0"/>
              </a:rPr>
              <a:t> </a:t>
            </a:r>
            <a:r>
              <a:rPr lang="en-US" sz="2000" spc="-5" dirty="0">
                <a:latin typeface="Times New Roman" panose="02020603050405020304" pitchFamily="18" charset="0"/>
                <a:ea typeface="Times New Roman" panose="02020603050405020304" pitchFamily="18" charset="0"/>
              </a:rPr>
              <a:t>prudery</a:t>
            </a:r>
            <a:endParaRPr lang="en-US" sz="1100" spc="-5"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3399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1.png"/>
          <p:cNvPicPr/>
          <p:nvPr/>
        </p:nvPicPr>
        <p:blipFill>
          <a:blip r:embed="rId2" cstate="print"/>
          <a:stretch>
            <a:fillRect/>
          </a:stretch>
        </p:blipFill>
        <p:spPr>
          <a:xfrm>
            <a:off x="762000" y="1600200"/>
            <a:ext cx="3548380" cy="4667885"/>
          </a:xfrm>
          <a:prstGeom prst="rect">
            <a:avLst/>
          </a:prstGeom>
        </p:spPr>
      </p:pic>
      <p:sp>
        <p:nvSpPr>
          <p:cNvPr id="3" name="Rectangle 2"/>
          <p:cNvSpPr/>
          <p:nvPr/>
        </p:nvSpPr>
        <p:spPr>
          <a:xfrm>
            <a:off x="4331162" y="1593273"/>
            <a:ext cx="4572000" cy="4564711"/>
          </a:xfrm>
          <a:prstGeom prst="rect">
            <a:avLst/>
          </a:prstGeom>
        </p:spPr>
        <p:txBody>
          <a:bodyPr>
            <a:spAutoFit/>
          </a:bodyPr>
          <a:lstStyle/>
          <a:p>
            <a:pPr marL="279400" marR="624205" indent="228600">
              <a:lnSpc>
                <a:spcPct val="103000"/>
              </a:lnSpc>
              <a:spcBef>
                <a:spcPts val="395"/>
              </a:spcBef>
              <a:spcAft>
                <a:spcPts val="0"/>
              </a:spcAft>
              <a:tabLst>
                <a:tab pos="1049020" algn="l"/>
              </a:tabLst>
            </a:pPr>
            <a:r>
              <a:rPr lang="en-US" dirty="0">
                <a:latin typeface="Times New Roman" panose="02020603050405020304" pitchFamily="18" charset="0"/>
                <a:ea typeface="Times New Roman" panose="02020603050405020304" pitchFamily="18" charset="0"/>
              </a:rPr>
              <a:t>A young women of personality and charm, Queen Victoria was influenced by the prudery of the </a:t>
            </a:r>
            <a:r>
              <a:rPr lang="en-US" dirty="0" smtClean="0">
                <a:latin typeface="Times New Roman" panose="02020603050405020304" pitchFamily="18" charset="0"/>
                <a:ea typeface="Times New Roman" panose="02020603050405020304" pitchFamily="18" charset="0"/>
              </a:rPr>
              <a:t>time.  Some </a:t>
            </a:r>
            <a:r>
              <a:rPr lang="en-US" dirty="0">
                <a:latin typeface="Times New Roman" panose="02020603050405020304" pitchFamily="18" charset="0"/>
                <a:ea typeface="Times New Roman" panose="02020603050405020304" pitchFamily="18" charset="0"/>
              </a:rPr>
              <a:t>say the queen often used the expression “We are not amused” whenever a</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conversation “took a ribald</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turn”.</a:t>
            </a:r>
          </a:p>
          <a:p>
            <a:pPr marL="279400" marR="391795" indent="228600">
              <a:lnSpc>
                <a:spcPct val="103000"/>
              </a:lnSpc>
              <a:spcBef>
                <a:spcPts val="1470"/>
              </a:spcBef>
              <a:spcAft>
                <a:spcPts val="0"/>
              </a:spcAft>
            </a:pPr>
            <a:r>
              <a:rPr lang="en-US" dirty="0">
                <a:latin typeface="Times New Roman" panose="02020603050405020304" pitchFamily="18" charset="0"/>
                <a:ea typeface="Times New Roman" panose="02020603050405020304" pitchFamily="18" charset="0"/>
              </a:rPr>
              <a:t>Language in particular reflected the uptight prudishness of the era. Since it would be improper to refer to body parts, a family at the dinner table would be embarrassed to ask for a thigh or a breast from a plate of chicken, so they used the euphemistic dark and white meat.</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083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676400"/>
            <a:ext cx="8382000" cy="3708516"/>
          </a:xfrm>
          <a:prstGeom prst="rect">
            <a:avLst/>
          </a:prstGeom>
        </p:spPr>
        <p:txBody>
          <a:bodyPr wrap="square">
            <a:spAutoFit/>
          </a:bodyPr>
          <a:lstStyle/>
          <a:p>
            <a:pPr marL="904875" marR="680085">
              <a:lnSpc>
                <a:spcPct val="103000"/>
              </a:lnSpc>
              <a:spcBef>
                <a:spcPts val="0"/>
              </a:spcBef>
              <a:spcAft>
                <a:spcPts val="0"/>
              </a:spcAft>
              <a:tabLst>
                <a:tab pos="1792605" algn="l"/>
              </a:tabLst>
            </a:pPr>
            <a:r>
              <a:rPr lang="en-US" sz="2400" dirty="0">
                <a:latin typeface="Times New Roman" panose="02020603050405020304" pitchFamily="18" charset="0"/>
                <a:ea typeface="Times New Roman" panose="02020603050405020304" pitchFamily="18" charset="0"/>
              </a:rPr>
              <a:t>Wordsworth said the “A poet is a man speaking to other men</a:t>
            </a:r>
            <a:r>
              <a:rPr lang="en-US" sz="2400" dirty="0" smtClean="0">
                <a:latin typeface="Times New Roman" panose="02020603050405020304" pitchFamily="18" charset="0"/>
                <a:ea typeface="Times New Roman" panose="02020603050405020304" pitchFamily="18" charset="0"/>
              </a:rPr>
              <a:t>.”  Poetry </a:t>
            </a:r>
            <a:r>
              <a:rPr lang="en-US" sz="2400" dirty="0">
                <a:latin typeface="Times New Roman" panose="02020603050405020304" pitchFamily="18" charset="0"/>
                <a:ea typeface="Times New Roman" panose="02020603050405020304" pitchFamily="18" charset="0"/>
              </a:rPr>
              <a:t>was an individual experience and spoke of</a:t>
            </a:r>
            <a:r>
              <a:rPr lang="en-US" sz="2400" spc="-22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that experience.</a:t>
            </a:r>
          </a:p>
          <a:p>
            <a:pPr marL="904875" marR="847090">
              <a:lnSpc>
                <a:spcPct val="103000"/>
              </a:lnSpc>
              <a:spcBef>
                <a:spcPts val="1450"/>
              </a:spcBef>
              <a:spcAft>
                <a:spcPts val="0"/>
              </a:spcAft>
              <a:tabLst>
                <a:tab pos="1979295" algn="l"/>
                <a:tab pos="5607685" algn="l"/>
              </a:tabLst>
            </a:pPr>
            <a:r>
              <a:rPr lang="en-US" sz="2400" dirty="0">
                <a:latin typeface="Times New Roman" panose="02020603050405020304" pitchFamily="18" charset="0"/>
                <a:ea typeface="Times New Roman" panose="02020603050405020304" pitchFamily="18" charset="0"/>
              </a:rPr>
              <a:t>Robert Shelley, a Victorian, expanded the role of the poet when he said “Poets are the acknowledged legislators of</a:t>
            </a:r>
            <a:r>
              <a:rPr lang="en-US" sz="2400" spc="-24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the world</a:t>
            </a:r>
            <a:r>
              <a:rPr lang="en-US" sz="2400" dirty="0" smtClean="0">
                <a:latin typeface="Times New Roman" panose="02020603050405020304" pitchFamily="18" charset="0"/>
                <a:ea typeface="Times New Roman" panose="02020603050405020304" pitchFamily="18" charset="0"/>
              </a:rPr>
              <a:t>.”  Poetry </a:t>
            </a:r>
            <a:r>
              <a:rPr lang="en-US" sz="2400" dirty="0">
                <a:latin typeface="Times New Roman" panose="02020603050405020304" pitchFamily="18" charset="0"/>
                <a:ea typeface="Times New Roman" panose="02020603050405020304" pitchFamily="18" charset="0"/>
              </a:rPr>
              <a:t>confirmed what the Victorians valued or pointed out problems in</a:t>
            </a:r>
            <a:r>
              <a:rPr lang="en-US" sz="2400" spc="-9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their</a:t>
            </a:r>
            <a:r>
              <a:rPr lang="en-US" sz="2400" spc="-2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society.	Their poetry often related to society’s problems or</a:t>
            </a:r>
            <a:r>
              <a:rPr lang="en-US" sz="2400" spc="-6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misdirection.</a:t>
            </a:r>
            <a:endParaRPr lang="en-US" sz="24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04800" y="312003"/>
            <a:ext cx="7078541" cy="830997"/>
          </a:xfrm>
          <a:prstGeom prst="rect">
            <a:avLst/>
          </a:prstGeom>
        </p:spPr>
        <p:txBody>
          <a:bodyPr wrap="none">
            <a:spAutoFit/>
          </a:bodyPr>
          <a:lstStyle/>
          <a:p>
            <a:pPr marL="2815590" marR="0">
              <a:spcBef>
                <a:spcPts val="310"/>
              </a:spcBef>
              <a:spcAft>
                <a:spcPts val="0"/>
              </a:spcAft>
            </a:pPr>
            <a:r>
              <a:rPr lang="en-US" sz="4800" b="1" kern="0" dirty="0">
                <a:latin typeface="Times New Roman" panose="02020603050405020304" pitchFamily="18" charset="0"/>
                <a:ea typeface="Times New Roman" panose="02020603050405020304" pitchFamily="18" charset="0"/>
              </a:rPr>
              <a:t>Victorian Poets</a:t>
            </a:r>
            <a:endParaRPr lang="en-US" sz="4800" b="1" kern="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5140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681590" cy="707886"/>
          </a:xfrm>
          <a:prstGeom prst="rect">
            <a:avLst/>
          </a:prstGeom>
        </p:spPr>
        <p:txBody>
          <a:bodyPr wrap="none">
            <a:spAutoFit/>
          </a:bodyPr>
          <a:lstStyle/>
          <a:p>
            <a:pPr marL="702945" marR="0">
              <a:spcBef>
                <a:spcPts val="310"/>
              </a:spcBef>
              <a:spcAft>
                <a:spcPts val="0"/>
              </a:spcAft>
            </a:pPr>
            <a:r>
              <a:rPr lang="en-US" sz="4000" b="1" kern="0" dirty="0">
                <a:latin typeface="Times New Roman" panose="02020603050405020304" pitchFamily="18" charset="0"/>
                <a:ea typeface="Times New Roman" panose="02020603050405020304" pitchFamily="18" charset="0"/>
              </a:rPr>
              <a:t>Victorian Social Consciousness</a:t>
            </a:r>
            <a:endParaRPr lang="en-US" sz="4000" b="1" kern="0" dirty="0">
              <a:effectLst/>
              <a:latin typeface="Times New Roman" panose="02020603050405020304" pitchFamily="18" charset="0"/>
              <a:ea typeface="Times New Roman" panose="02020603050405020304" pitchFamily="18" charset="0"/>
            </a:endParaRPr>
          </a:p>
        </p:txBody>
      </p:sp>
      <p:pic>
        <p:nvPicPr>
          <p:cNvPr id="3" name="image12.jpeg"/>
          <p:cNvPicPr/>
          <p:nvPr/>
        </p:nvPicPr>
        <p:blipFill>
          <a:blip r:embed="rId2" cstate="print"/>
          <a:stretch>
            <a:fillRect/>
          </a:stretch>
        </p:blipFill>
        <p:spPr>
          <a:xfrm>
            <a:off x="5638800" y="1600200"/>
            <a:ext cx="2743200" cy="3048000"/>
          </a:xfrm>
          <a:prstGeom prst="rect">
            <a:avLst/>
          </a:prstGeom>
        </p:spPr>
      </p:pic>
      <p:sp>
        <p:nvSpPr>
          <p:cNvPr id="6" name="Rectangle 5"/>
          <p:cNvSpPr/>
          <p:nvPr/>
        </p:nvSpPr>
        <p:spPr>
          <a:xfrm>
            <a:off x="0" y="1600200"/>
            <a:ext cx="5791200" cy="4503925"/>
          </a:xfrm>
          <a:prstGeom prst="rect">
            <a:avLst/>
          </a:prstGeom>
        </p:spPr>
        <p:txBody>
          <a:bodyPr wrap="square">
            <a:spAutoFit/>
          </a:bodyPr>
          <a:lstStyle/>
          <a:p>
            <a:pPr marL="904875" marR="626745" indent="228600">
              <a:lnSpc>
                <a:spcPct val="103000"/>
              </a:lnSpc>
              <a:spcBef>
                <a:spcPts val="0"/>
              </a:spcBef>
              <a:spcAft>
                <a:spcPts val="0"/>
              </a:spcAft>
              <a:tabLst>
                <a:tab pos="6607175" algn="l"/>
              </a:tabLst>
            </a:pPr>
            <a:r>
              <a:rPr lang="en-US" sz="2800" dirty="0">
                <a:latin typeface="Times New Roman" panose="02020603050405020304" pitchFamily="18" charset="0"/>
                <a:ea typeface="Times New Roman" panose="02020603050405020304" pitchFamily="18" charset="0"/>
              </a:rPr>
              <a:t>These poets questioned the cost of exploiting the earth and human beings to achieve comfort for</a:t>
            </a:r>
            <a:r>
              <a:rPr lang="en-US" sz="2800" spc="-130"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the</a:t>
            </a:r>
            <a:r>
              <a:rPr lang="en-US" sz="2800" spc="-25"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few.	They protested or made fun of the codes of decorum or manners as well as authority.</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696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jpeg"/>
          <p:cNvPicPr/>
          <p:nvPr/>
        </p:nvPicPr>
        <p:blipFill>
          <a:blip r:embed="rId2" cstate="print"/>
          <a:stretch>
            <a:fillRect/>
          </a:stretch>
        </p:blipFill>
        <p:spPr>
          <a:xfrm>
            <a:off x="685800" y="1676400"/>
            <a:ext cx="7539990" cy="4683760"/>
          </a:xfrm>
          <a:prstGeom prst="rect">
            <a:avLst/>
          </a:prstGeom>
        </p:spPr>
      </p:pic>
      <p:sp>
        <p:nvSpPr>
          <p:cNvPr id="3" name="Rectangle 2"/>
          <p:cNvSpPr/>
          <p:nvPr/>
        </p:nvSpPr>
        <p:spPr>
          <a:xfrm>
            <a:off x="381000" y="76200"/>
            <a:ext cx="8610600" cy="1423851"/>
          </a:xfrm>
          <a:prstGeom prst="rect">
            <a:avLst/>
          </a:prstGeom>
        </p:spPr>
        <p:txBody>
          <a:bodyPr wrap="square">
            <a:spAutoFit/>
          </a:bodyPr>
          <a:lstStyle/>
          <a:p>
            <a:pPr marL="1209675" marR="1017905">
              <a:lnSpc>
                <a:spcPct val="103000"/>
              </a:lnSpc>
              <a:spcBef>
                <a:spcPts val="400"/>
              </a:spcBef>
              <a:spcAft>
                <a:spcPts val="0"/>
              </a:spcAft>
            </a:pPr>
            <a:r>
              <a:rPr lang="en-US" sz="2800" dirty="0">
                <a:latin typeface="Times New Roman" panose="02020603050405020304" pitchFamily="18" charset="0"/>
                <a:ea typeface="Times New Roman" panose="02020603050405020304" pitchFamily="18" charset="0"/>
              </a:rPr>
              <a:t>This view of 19th century London shows the darker side of progress, the Industrial Revolution at its height.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6245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3.jpeg"/>
          <p:cNvPicPr/>
          <p:nvPr/>
        </p:nvPicPr>
        <p:blipFill>
          <a:blip r:embed="rId2" cstate="print"/>
          <a:stretch>
            <a:fillRect/>
          </a:stretch>
        </p:blipFill>
        <p:spPr>
          <a:xfrm>
            <a:off x="1295400" y="3124200"/>
            <a:ext cx="6551930" cy="2882265"/>
          </a:xfrm>
          <a:prstGeom prst="rect">
            <a:avLst/>
          </a:prstGeom>
        </p:spPr>
      </p:pic>
      <p:sp>
        <p:nvSpPr>
          <p:cNvPr id="3" name="Rectangle 2"/>
          <p:cNvSpPr/>
          <p:nvPr/>
        </p:nvSpPr>
        <p:spPr>
          <a:xfrm>
            <a:off x="762000" y="228600"/>
            <a:ext cx="8001000" cy="2405146"/>
          </a:xfrm>
          <a:prstGeom prst="rect">
            <a:avLst/>
          </a:prstGeom>
        </p:spPr>
        <p:txBody>
          <a:bodyPr wrap="square">
            <a:spAutoFit/>
          </a:bodyPr>
          <a:lstStyle/>
          <a:p>
            <a:pPr marL="561340" marR="0">
              <a:spcBef>
                <a:spcPts val="1240"/>
              </a:spcBef>
              <a:spcAft>
                <a:spcPts val="0"/>
              </a:spcAft>
            </a:pPr>
            <a:r>
              <a:rPr lang="en-US" dirty="0">
                <a:latin typeface="Times New Roman" panose="02020603050405020304" pitchFamily="18" charset="0"/>
                <a:ea typeface="Times New Roman" panose="02020603050405020304" pitchFamily="18" charset="0"/>
              </a:rPr>
              <a:t>The attitudes of the poets toward their world will change as we read.</a:t>
            </a:r>
          </a:p>
          <a:p>
            <a:pPr marL="371475" marR="188595">
              <a:lnSpc>
                <a:spcPct val="103000"/>
              </a:lnSpc>
              <a:spcBef>
                <a:spcPts val="115"/>
              </a:spcBef>
              <a:spcAft>
                <a:spcPts val="0"/>
              </a:spcAft>
              <a:tabLst>
                <a:tab pos="1733550" algn="l"/>
                <a:tab pos="2054860" algn="l"/>
                <a:tab pos="6931660" algn="l"/>
                <a:tab pos="7223760" algn="l"/>
                <a:tab pos="7827645" algn="l"/>
              </a:tabLst>
            </a:pPr>
            <a:r>
              <a:rPr lang="en-US" dirty="0">
                <a:latin typeface="Times New Roman" panose="02020603050405020304" pitchFamily="18" charset="0"/>
                <a:ea typeface="Times New Roman" panose="02020603050405020304" pitchFamily="18" charset="0"/>
              </a:rPr>
              <a:t>The beginning of the era is similar to</a:t>
            </a:r>
            <a:r>
              <a:rPr lang="en-US" spc="-1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25"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Romantics.  The </a:t>
            </a:r>
            <a:r>
              <a:rPr lang="en-US" dirty="0">
                <a:latin typeface="Times New Roman" panose="02020603050405020304" pitchFamily="18" charset="0"/>
                <a:ea typeface="Times New Roman" panose="02020603050405020304" pitchFamily="18" charset="0"/>
              </a:rPr>
              <a:t>world was orderly and nature’s beauty was a reflection of God’s plan and goodness.	</a:t>
            </a:r>
            <a:endParaRPr lang="en-US" dirty="0" smtClean="0">
              <a:latin typeface="Times New Roman" panose="02020603050405020304" pitchFamily="18" charset="0"/>
              <a:ea typeface="Times New Roman" panose="02020603050405020304" pitchFamily="18" charset="0"/>
            </a:endParaRPr>
          </a:p>
          <a:p>
            <a:pPr marL="371475" marR="188595">
              <a:lnSpc>
                <a:spcPct val="103000"/>
              </a:lnSpc>
              <a:spcBef>
                <a:spcPts val="115"/>
              </a:spcBef>
              <a:spcAft>
                <a:spcPts val="0"/>
              </a:spcAft>
              <a:tabLst>
                <a:tab pos="1733550" algn="l"/>
                <a:tab pos="2054860" algn="l"/>
                <a:tab pos="6931660" algn="l"/>
                <a:tab pos="7223760" algn="l"/>
                <a:tab pos="7827645" algn="l"/>
              </a:tabLst>
            </a:pPr>
            <a:endParaRPr lang="en-US" dirty="0" smtClean="0">
              <a:latin typeface="Times New Roman" panose="02020603050405020304" pitchFamily="18" charset="0"/>
              <a:ea typeface="Times New Roman" panose="02020603050405020304" pitchFamily="18" charset="0"/>
            </a:endParaRPr>
          </a:p>
          <a:p>
            <a:pPr marL="371475" marR="188595">
              <a:lnSpc>
                <a:spcPct val="103000"/>
              </a:lnSpc>
              <a:spcBef>
                <a:spcPts val="115"/>
              </a:spcBef>
              <a:spcAft>
                <a:spcPts val="0"/>
              </a:spcAft>
              <a:tabLst>
                <a:tab pos="1733550" algn="l"/>
                <a:tab pos="2054860" algn="l"/>
                <a:tab pos="6931660" algn="l"/>
                <a:tab pos="7223760" algn="l"/>
                <a:tab pos="7827645" algn="l"/>
              </a:tabLst>
            </a:pPr>
            <a:r>
              <a:rPr lang="en-US" dirty="0" smtClean="0">
                <a:latin typeface="Times New Roman" panose="02020603050405020304" pitchFamily="18" charset="0"/>
                <a:ea typeface="Times New Roman" panose="02020603050405020304" pitchFamily="18" charset="0"/>
              </a:rPr>
              <a:t>Alfred </a:t>
            </a:r>
            <a:r>
              <a:rPr lang="en-US" dirty="0">
                <a:latin typeface="Times New Roman" panose="02020603050405020304" pitchFamily="18" charset="0"/>
                <a:ea typeface="Times New Roman" panose="02020603050405020304" pitchFamily="18" charset="0"/>
              </a:rPr>
              <a:t>Lord Tennyson represents</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this</a:t>
            </a:r>
            <a:r>
              <a:rPr lang="en-US" spc="-25"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beginning.  His </a:t>
            </a:r>
            <a:r>
              <a:rPr lang="en-US" dirty="0">
                <a:latin typeface="Times New Roman" panose="02020603050405020304" pitchFamily="18" charset="0"/>
                <a:ea typeface="Times New Roman" panose="02020603050405020304" pitchFamily="18" charset="0"/>
              </a:rPr>
              <a:t>poetry “assures readers. . .that everything was part of a benevolent plan in which eventually all losses will be</a:t>
            </a:r>
            <a:r>
              <a:rPr lang="en-US" spc="-1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made</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right</a:t>
            </a:r>
            <a:r>
              <a:rPr lang="en-US" dirty="0" smtClean="0">
                <a:latin typeface="Times New Roman" panose="02020603050405020304" pitchFamily="18" charset="0"/>
                <a:ea typeface="Times New Roman" panose="02020603050405020304" pitchFamily="18" charset="0"/>
              </a:rPr>
              <a:t>.”  He </a:t>
            </a:r>
            <a:r>
              <a:rPr lang="en-US" dirty="0">
                <a:latin typeface="Times New Roman" panose="02020603050405020304" pitchFamily="18" charset="0"/>
                <a:ea typeface="Times New Roman" panose="02020603050405020304" pitchFamily="18" charset="0"/>
              </a:rPr>
              <a:t>saw God in</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his</a:t>
            </a:r>
            <a:r>
              <a:rPr lang="en-US" spc="-15"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world.  He </a:t>
            </a:r>
            <a:r>
              <a:rPr lang="en-US" dirty="0">
                <a:latin typeface="Times New Roman" panose="02020603050405020304" pitchFamily="18" charset="0"/>
                <a:ea typeface="Times New Roman" panose="02020603050405020304" pitchFamily="18" charset="0"/>
              </a:rPr>
              <a:t>also looks to the past to the lives of several</a:t>
            </a:r>
            <a:r>
              <a:rPr lang="en-US" spc="-1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mythical characters to find ideals of human</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behavior.</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575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4.jpeg"/>
          <p:cNvPicPr/>
          <p:nvPr/>
        </p:nvPicPr>
        <p:blipFill>
          <a:blip r:embed="rId2" cstate="print"/>
          <a:stretch>
            <a:fillRect/>
          </a:stretch>
        </p:blipFill>
        <p:spPr>
          <a:xfrm>
            <a:off x="1752600" y="304800"/>
            <a:ext cx="5727700" cy="3070860"/>
          </a:xfrm>
          <a:prstGeom prst="rect">
            <a:avLst/>
          </a:prstGeom>
        </p:spPr>
      </p:pic>
      <p:sp>
        <p:nvSpPr>
          <p:cNvPr id="3" name="Rectangle 2"/>
          <p:cNvSpPr/>
          <p:nvPr/>
        </p:nvSpPr>
        <p:spPr>
          <a:xfrm>
            <a:off x="311150" y="3733800"/>
            <a:ext cx="8610600" cy="2246769"/>
          </a:xfrm>
          <a:prstGeom prst="rect">
            <a:avLst/>
          </a:prstGeom>
        </p:spPr>
        <p:txBody>
          <a:bodyPr wrap="square">
            <a:spAutoFit/>
          </a:bodyPr>
          <a:lstStyle/>
          <a:p>
            <a:r>
              <a:rPr lang="en-US" sz="2000" dirty="0">
                <a:latin typeface="Times New Roman" panose="02020603050405020304" pitchFamily="18" charset="0"/>
                <a:ea typeface="Times New Roman" panose="02020603050405020304" pitchFamily="18" charset="0"/>
              </a:rPr>
              <a:t>The Victorian created the concept of smog, called “the storm cloud of the</a:t>
            </a:r>
            <a:r>
              <a:rPr lang="en-US" sz="2000" spc="-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19th</a:t>
            </a:r>
            <a:r>
              <a:rPr lang="en-US" sz="2000" spc="-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century</a:t>
            </a:r>
            <a:r>
              <a:rPr lang="en-US" sz="2000" dirty="0" smtClean="0">
                <a:latin typeface="Times New Roman" panose="02020603050405020304" pitchFamily="18" charset="0"/>
                <a:ea typeface="Times New Roman" panose="02020603050405020304" pitchFamily="18" charset="0"/>
              </a:rPr>
              <a:t>.”  John </a:t>
            </a:r>
            <a:r>
              <a:rPr lang="en-US" sz="2000" dirty="0">
                <a:latin typeface="Times New Roman" panose="02020603050405020304" pitchFamily="18" charset="0"/>
                <a:ea typeface="Times New Roman" panose="02020603050405020304" pitchFamily="18" charset="0"/>
              </a:rPr>
              <a:t>Ruskin describes “. . .the sky is covered with greasy cloud; now raincloud, but a dry black veil, which not ring or sunshine can pierce; partly diffused in feeble mist, enough to make distant objects unintelligible, yet without any substance, or</a:t>
            </a:r>
            <a:r>
              <a:rPr lang="en-US" sz="2000" spc="-320"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wreathing, or color of its own. .</a:t>
            </a:r>
            <a:r>
              <a:rPr lang="en-US" sz="2000" spc="-70"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a:t>
            </a:r>
            <a:r>
              <a:rPr lang="en-US" sz="2000" spc="-1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	It looks partly as if it were made of poisonous smoke. .</a:t>
            </a:r>
            <a:r>
              <a:rPr lang="en-US" sz="2000" spc="-20"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a:t>
            </a:r>
            <a:r>
              <a:rPr lang="en-US" sz="2000" spc="-10"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	But mere smoke would not blow to and fro in that wild </a:t>
            </a:r>
            <a:r>
              <a:rPr lang="en-US" sz="2000" dirty="0" smtClean="0">
                <a:latin typeface="Times New Roman" panose="02020603050405020304" pitchFamily="18" charset="0"/>
                <a:ea typeface="Times New Roman" panose="02020603050405020304" pitchFamily="18" charset="0"/>
              </a:rPr>
              <a:t>way.  It </a:t>
            </a:r>
            <a:r>
              <a:rPr lang="en-US" sz="2000" dirty="0">
                <a:latin typeface="Times New Roman" panose="02020603050405020304" pitchFamily="18" charset="0"/>
                <a:ea typeface="Times New Roman" panose="02020603050405020304" pitchFamily="18" charset="0"/>
              </a:rPr>
              <a:t>looks more to me as if it were made of dead man’s</a:t>
            </a:r>
            <a:r>
              <a:rPr lang="en-US" sz="2000" spc="-17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souls.”</a:t>
            </a:r>
            <a:endParaRPr lang="en-US" sz="2000" dirty="0"/>
          </a:p>
        </p:txBody>
      </p:sp>
    </p:spTree>
    <p:extLst>
      <p:ext uri="{BB962C8B-B14F-4D97-AF65-F5344CB8AC3E}">
        <p14:creationId xmlns:p14="http://schemas.microsoft.com/office/powerpoint/2010/main" val="231356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71600"/>
            <a:ext cx="8077200" cy="5166927"/>
          </a:xfrm>
          <a:prstGeom prst="rect">
            <a:avLst/>
          </a:prstGeom>
        </p:spPr>
        <p:txBody>
          <a:bodyPr wrap="square">
            <a:spAutoFit/>
          </a:bodyPr>
          <a:lstStyle/>
          <a:p>
            <a:pPr marL="295275" marR="370205" indent="228600">
              <a:lnSpc>
                <a:spcPct val="103000"/>
              </a:lnSpc>
              <a:spcBef>
                <a:spcPts val="1915"/>
              </a:spcBef>
              <a:spcAft>
                <a:spcPts val="0"/>
              </a:spcAft>
              <a:tabLst>
                <a:tab pos="6343015" algn="l"/>
              </a:tabLst>
            </a:pPr>
            <a:r>
              <a:rPr lang="en-US" sz="2800" dirty="0">
                <a:latin typeface="Times New Roman" panose="02020603050405020304" pitchFamily="18" charset="0"/>
                <a:ea typeface="Times New Roman" panose="02020603050405020304" pitchFamily="18" charset="0"/>
              </a:rPr>
              <a:t>By the middle of the 19th century, other writers seemed less certain about a spiritual or divine presence in</a:t>
            </a:r>
            <a:r>
              <a:rPr lang="en-US" sz="2800" spc="-125"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the</a:t>
            </a:r>
            <a:r>
              <a:rPr lang="en-US" sz="2800" spc="-20" dirty="0">
                <a:latin typeface="Times New Roman" panose="02020603050405020304" pitchFamily="18" charset="0"/>
                <a:ea typeface="Times New Roman" panose="02020603050405020304" pitchFamily="18" charset="0"/>
              </a:rPr>
              <a:t> </a:t>
            </a:r>
            <a:r>
              <a:rPr lang="en-US" sz="2800" dirty="0" smtClean="0">
                <a:latin typeface="Times New Roman" panose="02020603050405020304" pitchFamily="18" charset="0"/>
                <a:ea typeface="Times New Roman" panose="02020603050405020304" pitchFamily="18" charset="0"/>
              </a:rPr>
              <a:t>world.  Matthew </a:t>
            </a:r>
            <a:r>
              <a:rPr lang="en-US" sz="2800" dirty="0">
                <a:latin typeface="Times New Roman" panose="02020603050405020304" pitchFamily="18" charset="0"/>
                <a:ea typeface="Times New Roman" panose="02020603050405020304" pitchFamily="18" charset="0"/>
              </a:rPr>
              <a:t>Arnold writes that “the sea of faith had ebbed. There was no certainty or if there was, what was certain was that existence was not governed by a benevolent intelligence that cared for its</a:t>
            </a:r>
            <a:r>
              <a:rPr lang="en-US" sz="2800" spc="-85"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creatures.”</a:t>
            </a:r>
          </a:p>
          <a:p>
            <a:pPr marL="295275" marR="448310" indent="228600" algn="just">
              <a:lnSpc>
                <a:spcPct val="103000"/>
              </a:lnSpc>
              <a:spcBef>
                <a:spcPts val="1460"/>
              </a:spcBef>
              <a:spcAft>
                <a:spcPts val="0"/>
              </a:spcAft>
            </a:pPr>
            <a:r>
              <a:rPr lang="en-US" sz="2800" dirty="0">
                <a:latin typeface="Times New Roman" panose="02020603050405020304" pitchFamily="18" charset="0"/>
                <a:ea typeface="Times New Roman" panose="02020603050405020304" pitchFamily="18" charset="0"/>
              </a:rPr>
              <a:t>Thomas Hardy’s “The Darkling Thrush” is the grimmest of these questioning poems. It was written on January 31st 1899 and marked the close or death of the 19th century.</a:t>
            </a:r>
            <a:endParaRPr lang="en-US" sz="2800" dirty="0">
              <a:effectLst/>
              <a:latin typeface="Times New Roman" panose="02020603050405020304" pitchFamily="18" charset="0"/>
              <a:ea typeface="Times New Roman" panose="02020603050405020304" pitchFamily="18" charset="0"/>
            </a:endParaRPr>
          </a:p>
        </p:txBody>
      </p:sp>
      <p:pic>
        <p:nvPicPr>
          <p:cNvPr id="3" name="image15.jpeg"/>
          <p:cNvPicPr/>
          <p:nvPr/>
        </p:nvPicPr>
        <p:blipFill>
          <a:blip r:embed="rId2" cstate="print"/>
          <a:stretch>
            <a:fillRect/>
          </a:stretch>
        </p:blipFill>
        <p:spPr>
          <a:xfrm>
            <a:off x="3810000" y="381000"/>
            <a:ext cx="1447800" cy="838200"/>
          </a:xfrm>
          <a:prstGeom prst="rect">
            <a:avLst/>
          </a:prstGeom>
        </p:spPr>
      </p:pic>
    </p:spTree>
    <p:extLst>
      <p:ext uri="{BB962C8B-B14F-4D97-AF65-F5344CB8AC3E}">
        <p14:creationId xmlns:p14="http://schemas.microsoft.com/office/powerpoint/2010/main" val="2128206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7989367" cy="707886"/>
          </a:xfrm>
          <a:prstGeom prst="rect">
            <a:avLst/>
          </a:prstGeom>
        </p:spPr>
        <p:txBody>
          <a:bodyPr wrap="none">
            <a:spAutoFit/>
          </a:bodyPr>
          <a:lstStyle/>
          <a:p>
            <a:pPr marL="1007745" marR="0">
              <a:spcBef>
                <a:spcPts val="310"/>
              </a:spcBef>
              <a:spcAft>
                <a:spcPts val="0"/>
              </a:spcAft>
            </a:pPr>
            <a:r>
              <a:rPr lang="en-US" sz="4000" b="1" kern="0" dirty="0">
                <a:latin typeface="Times New Roman" panose="02020603050405020304" pitchFamily="18" charset="0"/>
                <a:ea typeface="Times New Roman" panose="02020603050405020304" pitchFamily="18" charset="0"/>
              </a:rPr>
              <a:t>Victorian Social Consciousness</a:t>
            </a:r>
            <a:endParaRPr lang="en-US" sz="4000" b="1" kern="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762000" y="1524000"/>
            <a:ext cx="7924800" cy="954107"/>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Victorian authors continued to reflect their social concerns in their writing. In his novels, Charles Dickens attacked the hollowness, glitter, superficiality as well as the poverty and cruel conditions of those like Tiny Tim and the orphan Oliver </a:t>
            </a:r>
            <a:r>
              <a:rPr lang="en-US" sz="2000" dirty="0">
                <a:latin typeface="Times New Roman" panose="02020603050405020304" pitchFamily="18" charset="0"/>
                <a:ea typeface="Times New Roman" panose="02020603050405020304" pitchFamily="18" charset="0"/>
              </a:rPr>
              <a:t>Twist.</a:t>
            </a:r>
            <a:endParaRPr lang="en-US" dirty="0"/>
          </a:p>
        </p:txBody>
      </p:sp>
      <p:sp>
        <p:nvSpPr>
          <p:cNvPr id="5" name="Rectangle 4"/>
          <p:cNvSpPr/>
          <p:nvPr/>
        </p:nvSpPr>
        <p:spPr>
          <a:xfrm>
            <a:off x="3619500" y="3048000"/>
            <a:ext cx="2209800" cy="1754326"/>
          </a:xfrm>
          <a:prstGeom prst="rect">
            <a:avLst/>
          </a:prstGeom>
        </p:spPr>
        <p:txBody>
          <a:bodyPr wrap="square">
            <a:spAutoFit/>
          </a:bodyPr>
          <a:lstStyle/>
          <a:p>
            <a:r>
              <a:rPr lang="en-US" dirty="0"/>
              <a:t>“Many of Dickens's most memorable scenes showed decent people neglected, abused, and exploited.”</a:t>
            </a:r>
          </a:p>
        </p:txBody>
      </p:sp>
      <p:pic>
        <p:nvPicPr>
          <p:cNvPr id="6" name="image17.jpeg"/>
          <p:cNvPicPr/>
          <p:nvPr/>
        </p:nvPicPr>
        <p:blipFill>
          <a:blip r:embed="rId2" cstate="print"/>
          <a:stretch>
            <a:fillRect/>
          </a:stretch>
        </p:blipFill>
        <p:spPr>
          <a:xfrm>
            <a:off x="990600" y="2667000"/>
            <a:ext cx="2514600" cy="3352800"/>
          </a:xfrm>
          <a:prstGeom prst="rect">
            <a:avLst/>
          </a:prstGeom>
        </p:spPr>
      </p:pic>
      <p:pic>
        <p:nvPicPr>
          <p:cNvPr id="7" name="image16.png"/>
          <p:cNvPicPr/>
          <p:nvPr/>
        </p:nvPicPr>
        <p:blipFill>
          <a:blip r:embed="rId3" cstate="print"/>
          <a:stretch>
            <a:fillRect/>
          </a:stretch>
        </p:blipFill>
        <p:spPr>
          <a:xfrm>
            <a:off x="5943600" y="2754312"/>
            <a:ext cx="2437765" cy="3178175"/>
          </a:xfrm>
          <a:prstGeom prst="rect">
            <a:avLst/>
          </a:prstGeom>
        </p:spPr>
      </p:pic>
    </p:spTree>
    <p:extLst>
      <p:ext uri="{BB962C8B-B14F-4D97-AF65-F5344CB8AC3E}">
        <p14:creationId xmlns:p14="http://schemas.microsoft.com/office/powerpoint/2010/main" val="3096647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47800"/>
            <a:ext cx="6019800" cy="1233671"/>
          </a:xfrm>
          <a:prstGeom prst="rect">
            <a:avLst/>
          </a:prstGeom>
        </p:spPr>
        <p:txBody>
          <a:bodyPr wrap="square">
            <a:spAutoFit/>
          </a:bodyPr>
          <a:lstStyle/>
          <a:p>
            <a:pPr marL="752475" marR="704850" indent="228600">
              <a:lnSpc>
                <a:spcPct val="103000"/>
              </a:lnSpc>
              <a:spcBef>
                <a:spcPts val="1055"/>
              </a:spcBef>
              <a:spcAft>
                <a:spcPts val="0"/>
              </a:spcAft>
            </a:pPr>
            <a:r>
              <a:rPr lang="en-US" dirty="0">
                <a:latin typeface="Times New Roman" panose="02020603050405020304" pitchFamily="18" charset="0"/>
                <a:ea typeface="Times New Roman" panose="02020603050405020304" pitchFamily="18" charset="0"/>
              </a:rPr>
              <a:t>Dickens’s last novel, </a:t>
            </a:r>
            <a:r>
              <a:rPr lang="en-US" u="heavy" dirty="0">
                <a:latin typeface="Times New Roman" panose="02020603050405020304" pitchFamily="18" charset="0"/>
                <a:ea typeface="Times New Roman" panose="02020603050405020304" pitchFamily="18" charset="0"/>
              </a:rPr>
              <a:t>Our Mutual Friend</a:t>
            </a:r>
            <a:r>
              <a:rPr lang="en-US" dirty="0">
                <a:latin typeface="Times New Roman" panose="02020603050405020304" pitchFamily="18" charset="0"/>
                <a:ea typeface="Times New Roman" panose="02020603050405020304" pitchFamily="18" charset="0"/>
              </a:rPr>
              <a:t>, features a family called the </a:t>
            </a:r>
            <a:r>
              <a:rPr lang="en-US" dirty="0" err="1">
                <a:latin typeface="Times New Roman" panose="02020603050405020304" pitchFamily="18" charset="0"/>
                <a:ea typeface="Times New Roman" panose="02020603050405020304" pitchFamily="18" charset="0"/>
              </a:rPr>
              <a:t>Veneerings</a:t>
            </a:r>
            <a:r>
              <a:rPr lang="en-US" dirty="0">
                <a:latin typeface="Times New Roman" panose="02020603050405020304" pitchFamily="18" charset="0"/>
                <a:ea typeface="Times New Roman" panose="02020603050405020304" pitchFamily="18" charset="0"/>
              </a:rPr>
              <a:t>. “ They are ‘bran-new people in a bran- new house in a bran-new quarter of London.”</a:t>
            </a:r>
            <a:endParaRPr lang="en-US" sz="18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762000" y="2971800"/>
            <a:ext cx="4572000" cy="2585323"/>
          </a:xfrm>
          <a:prstGeom prst="rect">
            <a:avLst/>
          </a:prstGeom>
        </p:spPr>
        <p:txBody>
          <a:bodyPr>
            <a:spAutoFit/>
          </a:bodyPr>
          <a:lstStyle/>
          <a:p>
            <a:r>
              <a:rPr lang="en-US" dirty="0">
                <a:latin typeface="Times New Roman" panose="02020603050405020304" pitchFamily="18" charset="0"/>
                <a:ea typeface="Times New Roman" panose="02020603050405020304" pitchFamily="18" charset="0"/>
              </a:rPr>
              <a:t>Veneer is a thin surface layer, as of finely grained wood, glued to a base of inferior material.	Cherry, ebony walnut veneers are used in making furniture often instead of solid wood; therefore the craftsman</a:t>
            </a:r>
            <a:r>
              <a:rPr lang="en-US" spc="-1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conceals, something common or inferior, with a deceptively attractive</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outward</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show.	So what sort of people do you suppose the </a:t>
            </a:r>
            <a:r>
              <a:rPr lang="en-US" dirty="0" err="1">
                <a:latin typeface="Times New Roman" panose="02020603050405020304" pitchFamily="18" charset="0"/>
                <a:ea typeface="Times New Roman" panose="02020603050405020304" pitchFamily="18" charset="0"/>
              </a:rPr>
              <a:t>Veneerings</a:t>
            </a:r>
            <a:r>
              <a:rPr lang="en-US" spc="-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were?</a:t>
            </a:r>
            <a:endParaRPr lang="en-US" dirty="0"/>
          </a:p>
        </p:txBody>
      </p:sp>
      <p:pic>
        <p:nvPicPr>
          <p:cNvPr id="4" name="image18.png"/>
          <p:cNvPicPr/>
          <p:nvPr/>
        </p:nvPicPr>
        <p:blipFill>
          <a:blip r:embed="rId2" cstate="print"/>
          <a:stretch>
            <a:fillRect/>
          </a:stretch>
        </p:blipFill>
        <p:spPr>
          <a:xfrm>
            <a:off x="5867400" y="2064635"/>
            <a:ext cx="2508250" cy="2969895"/>
          </a:xfrm>
          <a:prstGeom prst="rect">
            <a:avLst/>
          </a:prstGeom>
        </p:spPr>
      </p:pic>
    </p:spTree>
    <p:extLst>
      <p:ext uri="{BB962C8B-B14F-4D97-AF65-F5344CB8AC3E}">
        <p14:creationId xmlns:p14="http://schemas.microsoft.com/office/powerpoint/2010/main" val="4097197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228600"/>
            <a:ext cx="5328959" cy="1015663"/>
          </a:xfrm>
          <a:prstGeom prst="rect">
            <a:avLst/>
          </a:prstGeom>
        </p:spPr>
        <p:txBody>
          <a:bodyPr wrap="none">
            <a:spAutoFit/>
          </a:bodyPr>
          <a:lstStyle/>
          <a:p>
            <a:r>
              <a:rPr lang="en-US" sz="6000" dirty="0" smtClean="0">
                <a:latin typeface="Times New Roman" panose="02020603050405020304" pitchFamily="18" charset="0"/>
                <a:ea typeface="Times New Roman" panose="02020603050405020304" pitchFamily="18" charset="0"/>
              </a:rPr>
              <a:t>Victorian Drama</a:t>
            </a:r>
            <a:endParaRPr lang="en-US" sz="6000" dirty="0"/>
          </a:p>
        </p:txBody>
      </p:sp>
      <p:sp>
        <p:nvSpPr>
          <p:cNvPr id="4" name="Rectangle 3"/>
          <p:cNvSpPr/>
          <p:nvPr/>
        </p:nvSpPr>
        <p:spPr>
          <a:xfrm>
            <a:off x="1143000" y="2057400"/>
            <a:ext cx="7696200" cy="3724096"/>
          </a:xfrm>
          <a:prstGeom prst="rect">
            <a:avLst/>
          </a:prstGeom>
        </p:spPr>
        <p:txBody>
          <a:bodyPr wrap="square">
            <a:spAutoFit/>
          </a:bodyPr>
          <a:lstStyle/>
          <a:p>
            <a:pPr marL="3114675" marR="66040" indent="228600">
              <a:lnSpc>
                <a:spcPct val="103000"/>
              </a:lnSpc>
              <a:spcBef>
                <a:spcPts val="3570"/>
              </a:spcBef>
              <a:spcAft>
                <a:spcPts val="0"/>
              </a:spcAft>
              <a:tabLst>
                <a:tab pos="6598920" algn="l"/>
              </a:tabLst>
            </a:pPr>
            <a:r>
              <a:rPr lang="en-US" sz="2000" dirty="0">
                <a:latin typeface="Times New Roman" panose="02020603050405020304" pitchFamily="18" charset="0"/>
                <a:ea typeface="Times New Roman" panose="02020603050405020304" pitchFamily="18" charset="0"/>
              </a:rPr>
              <a:t>Oscar Wilde was the Victorian playwright who, like Dickens, poked fun at those who</a:t>
            </a:r>
            <a:r>
              <a:rPr lang="en-US" sz="2000" spc="-150"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were socially pushy</a:t>
            </a:r>
            <a:r>
              <a:rPr lang="en-US" sz="2000" spc="-5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or</a:t>
            </a:r>
            <a:r>
              <a:rPr lang="en-US" sz="2000" spc="-30" dirty="0">
                <a:latin typeface="Times New Roman" panose="02020603050405020304" pitchFamily="18" charset="0"/>
                <a:ea typeface="Times New Roman" panose="02020603050405020304" pitchFamily="18" charset="0"/>
              </a:rPr>
              <a:t> </a:t>
            </a:r>
            <a:r>
              <a:rPr lang="en-US" sz="2000" dirty="0" smtClean="0">
                <a:latin typeface="Times New Roman" panose="02020603050405020304" pitchFamily="18" charset="0"/>
                <a:ea typeface="Times New Roman" panose="02020603050405020304" pitchFamily="18" charset="0"/>
              </a:rPr>
              <a:t>insincere.  He </a:t>
            </a:r>
            <a:r>
              <a:rPr lang="en-US" sz="2000" dirty="0">
                <a:latin typeface="Times New Roman" panose="02020603050405020304" pitchFamily="18" charset="0"/>
                <a:ea typeface="Times New Roman" panose="02020603050405020304" pitchFamily="18" charset="0"/>
              </a:rPr>
              <a:t>makes delicious fun of the idle, often phony upper class in his play, </a:t>
            </a:r>
            <a:r>
              <a:rPr lang="en-US" sz="2000" u="heavy" dirty="0">
                <a:latin typeface="Times New Roman" panose="02020603050405020304" pitchFamily="18" charset="0"/>
                <a:ea typeface="Times New Roman" panose="02020603050405020304" pitchFamily="18" charset="0"/>
              </a:rPr>
              <a:t>The Importance of Being</a:t>
            </a:r>
            <a:r>
              <a:rPr lang="en-US" sz="2000" u="heavy" spc="-65" dirty="0">
                <a:latin typeface="Times New Roman" panose="02020603050405020304" pitchFamily="18" charset="0"/>
                <a:ea typeface="Times New Roman" panose="02020603050405020304" pitchFamily="18" charset="0"/>
              </a:rPr>
              <a:t> </a:t>
            </a:r>
            <a:r>
              <a:rPr lang="en-US" sz="2000" u="heavy" dirty="0" smtClean="0">
                <a:latin typeface="Times New Roman" panose="02020603050405020304" pitchFamily="18" charset="0"/>
                <a:ea typeface="Times New Roman" panose="02020603050405020304" pitchFamily="18" charset="0"/>
              </a:rPr>
              <a:t>Earnest</a:t>
            </a:r>
            <a:r>
              <a:rPr lang="en-US" sz="2000" dirty="0" smtClean="0">
                <a:latin typeface="Times New Roman" panose="02020603050405020304" pitchFamily="18" charset="0"/>
                <a:ea typeface="Times New Roman" panose="02020603050405020304" pitchFamily="18" charset="0"/>
              </a:rPr>
              <a:t>.  This </a:t>
            </a:r>
            <a:r>
              <a:rPr lang="en-US" sz="2000" dirty="0">
                <a:latin typeface="Times New Roman" panose="02020603050405020304" pitchFamily="18" charset="0"/>
                <a:ea typeface="Times New Roman" panose="02020603050405020304" pitchFamily="18" charset="0"/>
              </a:rPr>
              <a:t>play is called a comedy</a:t>
            </a:r>
            <a:r>
              <a:rPr lang="en-US" sz="2000" spc="-11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of</a:t>
            </a:r>
            <a:r>
              <a:rPr lang="en-US" sz="2000" spc="-20"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manners.	</a:t>
            </a:r>
            <a:endParaRPr lang="en-US" sz="2000" dirty="0" smtClean="0">
              <a:latin typeface="Times New Roman" panose="02020603050405020304" pitchFamily="18" charset="0"/>
              <a:ea typeface="Times New Roman" panose="02020603050405020304" pitchFamily="18" charset="0"/>
            </a:endParaRPr>
          </a:p>
          <a:p>
            <a:pPr marL="3114675" marR="66040" indent="228600">
              <a:lnSpc>
                <a:spcPct val="103000"/>
              </a:lnSpc>
              <a:spcBef>
                <a:spcPts val="3570"/>
              </a:spcBef>
              <a:spcAft>
                <a:spcPts val="0"/>
              </a:spcAft>
              <a:tabLst>
                <a:tab pos="6598920" algn="l"/>
              </a:tabLst>
            </a:pPr>
            <a:r>
              <a:rPr lang="en-US" sz="2000" dirty="0" smtClean="0">
                <a:latin typeface="Times New Roman" panose="02020603050405020304" pitchFamily="18" charset="0"/>
                <a:ea typeface="Times New Roman" panose="02020603050405020304" pitchFamily="18" charset="0"/>
              </a:rPr>
              <a:t>If </a:t>
            </a:r>
            <a:r>
              <a:rPr lang="en-US" sz="2000" dirty="0">
                <a:latin typeface="Times New Roman" panose="02020603050405020304" pitchFamily="18" charset="0"/>
                <a:ea typeface="Times New Roman" panose="02020603050405020304" pitchFamily="18" charset="0"/>
              </a:rPr>
              <a:t>you enjoy watching </a:t>
            </a:r>
            <a:r>
              <a:rPr lang="en-US" sz="2000" u="heavy" dirty="0">
                <a:latin typeface="Times New Roman" panose="02020603050405020304" pitchFamily="18" charset="0"/>
                <a:ea typeface="Times New Roman" panose="02020603050405020304" pitchFamily="18" charset="0"/>
              </a:rPr>
              <a:t>Boston Legal</a:t>
            </a:r>
            <a:r>
              <a:rPr lang="en-US" sz="2000" dirty="0">
                <a:latin typeface="Times New Roman" panose="02020603050405020304" pitchFamily="18" charset="0"/>
                <a:ea typeface="Times New Roman" panose="02020603050405020304" pitchFamily="18" charset="0"/>
              </a:rPr>
              <a:t>, you are watching a contemporary comedy of</a:t>
            </a:r>
            <a:r>
              <a:rPr lang="en-US" sz="2000" spc="-155"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manners.</a:t>
            </a:r>
            <a:endParaRPr lang="en-US" sz="2000" dirty="0">
              <a:effectLst/>
              <a:latin typeface="Times New Roman" panose="02020603050405020304" pitchFamily="18" charset="0"/>
              <a:ea typeface="Times New Roman" panose="02020603050405020304" pitchFamily="18" charset="0"/>
            </a:endParaRPr>
          </a:p>
        </p:txBody>
      </p:sp>
      <p:pic>
        <p:nvPicPr>
          <p:cNvPr id="5" name="image19.jpeg"/>
          <p:cNvPicPr/>
          <p:nvPr/>
        </p:nvPicPr>
        <p:blipFill>
          <a:blip r:embed="rId2" cstate="print"/>
          <a:stretch>
            <a:fillRect/>
          </a:stretch>
        </p:blipFill>
        <p:spPr>
          <a:xfrm>
            <a:off x="1143000" y="2057400"/>
            <a:ext cx="2409190" cy="3505200"/>
          </a:xfrm>
          <a:prstGeom prst="rect">
            <a:avLst/>
          </a:prstGeom>
        </p:spPr>
      </p:pic>
    </p:spTree>
    <p:extLst>
      <p:ext uri="{BB962C8B-B14F-4D97-AF65-F5344CB8AC3E}">
        <p14:creationId xmlns:p14="http://schemas.microsoft.com/office/powerpoint/2010/main" val="756207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953210"/>
          </a:xfrm>
          <a:prstGeom prst="rect">
            <a:avLst/>
          </a:prstGeom>
        </p:spPr>
        <p:txBody>
          <a:bodyPr wrap="square">
            <a:spAutoFit/>
          </a:bodyPr>
          <a:lstStyle/>
          <a:p>
            <a:pPr marL="295275" marR="213995" indent="228600">
              <a:lnSpc>
                <a:spcPct val="103000"/>
              </a:lnSpc>
              <a:spcBef>
                <a:spcPts val="790"/>
              </a:spcBef>
              <a:spcAft>
                <a:spcPts val="0"/>
              </a:spcAft>
            </a:pPr>
            <a:r>
              <a:rPr lang="en-US" sz="2800" b="1" dirty="0">
                <a:latin typeface="Times New Roman" panose="02020603050405020304" pitchFamily="18" charset="0"/>
                <a:ea typeface="Times New Roman" panose="02020603050405020304" pitchFamily="18" charset="0"/>
              </a:rPr>
              <a:t>All in all, Victorian literature is about change and a culture’s reaction to change.</a:t>
            </a:r>
            <a:endParaRPr lang="en-US" sz="2800"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57200" y="1480623"/>
            <a:ext cx="10134600" cy="5356595"/>
          </a:xfrm>
          <a:prstGeom prst="rect">
            <a:avLst/>
          </a:prstGeom>
        </p:spPr>
        <p:txBody>
          <a:bodyPr wrap="square">
            <a:spAutoFit/>
          </a:bodyPr>
          <a:lstStyle/>
          <a:p>
            <a:pPr marL="904875" marR="704850" indent="228600">
              <a:lnSpc>
                <a:spcPct val="103000"/>
              </a:lnSpc>
              <a:spcBef>
                <a:spcPts val="995"/>
              </a:spcBef>
              <a:spcAft>
                <a:spcPts val="0"/>
              </a:spcAft>
            </a:pPr>
            <a:r>
              <a:rPr lang="en-US" sz="3200" dirty="0">
                <a:latin typeface="Times New Roman" panose="02020603050405020304" pitchFamily="18" charset="0"/>
                <a:ea typeface="Times New Roman" panose="02020603050405020304" pitchFamily="18" charset="0"/>
              </a:rPr>
              <a:t>The telegraph, telephone, photography (Victoria was the first royal to have her portrait “taken” rather than</a:t>
            </a:r>
            <a:r>
              <a:rPr lang="en-US" sz="3200" spc="-255"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“painted”) the advent of the automobile and electric lighting changed not only the way people lived, but their view of the world in which they lived.</a:t>
            </a:r>
          </a:p>
          <a:p>
            <a:pPr marL="904875" marR="828675" indent="228600">
              <a:lnSpc>
                <a:spcPct val="103000"/>
              </a:lnSpc>
              <a:spcBef>
                <a:spcPts val="1465"/>
              </a:spcBef>
              <a:spcAft>
                <a:spcPts val="0"/>
              </a:spcAft>
              <a:tabLst>
                <a:tab pos="5217795" algn="l"/>
              </a:tabLst>
            </a:pPr>
            <a:r>
              <a:rPr lang="en-US" sz="3200" dirty="0" smtClean="0">
                <a:latin typeface="Times New Roman" panose="02020603050405020304" pitchFamily="18" charset="0"/>
                <a:ea typeface="Times New Roman" panose="02020603050405020304" pitchFamily="18" charset="0"/>
              </a:rPr>
              <a:t>Darwin </a:t>
            </a:r>
            <a:r>
              <a:rPr lang="en-US" sz="3200" dirty="0">
                <a:latin typeface="Times New Roman" panose="02020603050405020304" pitchFamily="18" charset="0"/>
                <a:ea typeface="Times New Roman" panose="02020603050405020304" pitchFamily="18" charset="0"/>
              </a:rPr>
              <a:t>unsettled the world by offering another view of creation while Nightingale, who founded the first modern nursing school, gave women a role</a:t>
            </a:r>
            <a:r>
              <a:rPr lang="en-US" sz="3200" spc="-3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model.</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1278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bwMode="auto">
          <a:xfrm>
            <a:off x="2438400" y="370705"/>
            <a:ext cx="4114800" cy="701675"/>
          </a:xfrm>
          <a:ln>
            <a:headEnd/>
            <a:tailEnd/>
          </a:ln>
        </p:spPr>
        <p:txBody>
          <a:bodyPr wrap="square" numCol="1" compatLnSpc="1">
            <a:prstTxWarp prst="textNoShape">
              <a:avLst/>
            </a:prstTxWarp>
          </a:bodyPr>
          <a:lstStyle/>
          <a:p>
            <a:r>
              <a:rPr lang="en-GB" sz="2400" cap="none" dirty="0" smtClean="0">
                <a:cs typeface="Tunga" pitchFamily="34" charset="0"/>
              </a:rPr>
              <a:t>Information from…</a:t>
            </a:r>
          </a:p>
        </p:txBody>
      </p:sp>
      <p:sp>
        <p:nvSpPr>
          <p:cNvPr id="3" name="Content Placeholder 2"/>
          <p:cNvSpPr>
            <a:spLocks noGrp="1"/>
          </p:cNvSpPr>
          <p:nvPr>
            <p:ph idx="4294967295"/>
          </p:nvPr>
        </p:nvSpPr>
        <p:spPr/>
        <p:txBody>
          <a:bodyPr wrap="square" numCol="1" anchor="t" anchorCtr="0" compatLnSpc="1">
            <a:prstTxWarp prst="textNoShape">
              <a:avLst/>
            </a:prstTxWarp>
          </a:bodyPr>
          <a:lstStyle/>
          <a:p>
            <a:pPr algn="l">
              <a:lnSpc>
                <a:spcPct val="90000"/>
              </a:lnSpc>
              <a:buFontTx/>
              <a:buChar char="•"/>
            </a:pPr>
            <a:r>
              <a:rPr lang="en-GB" dirty="0" smtClean="0"/>
              <a:t> </a:t>
            </a:r>
            <a:r>
              <a:rPr lang="en-US" b="1" i="1" dirty="0" smtClean="0"/>
              <a:t>mysite.cherokee.k12.ga.us</a:t>
            </a:r>
            <a:endParaRPr lang="en-GB" sz="2800" b="1" dirty="0" smtClean="0"/>
          </a:p>
          <a:p>
            <a:pPr algn="l">
              <a:buFontTx/>
              <a:buChar char="•"/>
            </a:pPr>
            <a:r>
              <a:rPr lang="en-US" b="1" i="1" dirty="0" smtClean="0"/>
              <a:t>5b1.wikispaces.com/file/view/Jekyll+and+Hyde+powerpoint.ppt</a:t>
            </a:r>
          </a:p>
          <a:p>
            <a:pPr algn="l">
              <a:buFontTx/>
              <a:buChar char="•"/>
            </a:pPr>
            <a:r>
              <a:rPr lang="en-US" b="1" i="1" dirty="0" smtClean="0"/>
              <a:t>www.docstoc.com/docs/82461938/Dr-Jekyll-and-Hyde-Intro-PPT</a:t>
            </a:r>
            <a:r>
              <a:rPr lang="en-US" dirty="0" smtClean="0"/>
              <a:t> </a:t>
            </a:r>
          </a:p>
          <a:p>
            <a:pPr>
              <a:lnSpc>
                <a:spcPct val="90000"/>
              </a:lnSpc>
            </a:pPr>
            <a:endParaRPr lang="en-GB" sz="2800" dirty="0" smtClean="0"/>
          </a:p>
        </p:txBody>
      </p:sp>
      <p:sp>
        <p:nvSpPr>
          <p:cNvPr id="2" name="Rectangle 1"/>
          <p:cNvSpPr/>
          <p:nvPr/>
        </p:nvSpPr>
        <p:spPr>
          <a:xfrm>
            <a:off x="304800" y="3225319"/>
            <a:ext cx="8686800" cy="2183418"/>
          </a:xfrm>
          <a:prstGeom prst="rect">
            <a:avLst/>
          </a:prstGeom>
        </p:spPr>
        <p:txBody>
          <a:bodyPr wrap="square">
            <a:spAutoFit/>
          </a:bodyPr>
          <a:lstStyle/>
          <a:p>
            <a:pPr marL="828675" marR="0">
              <a:spcBef>
                <a:spcPts val="0"/>
              </a:spcBef>
              <a:spcAft>
                <a:spcPts val="0"/>
              </a:spcAft>
            </a:pPr>
            <a:r>
              <a:rPr lang="en-US" dirty="0">
                <a:latin typeface="+mj-lt"/>
                <a:ea typeface="Times New Roman" panose="02020603050405020304" pitchFamily="18" charset="0"/>
              </a:rPr>
              <a:t>Text quotes taken from:</a:t>
            </a:r>
          </a:p>
          <a:p>
            <a:pPr marL="1743075" marR="1203325" indent="-914400">
              <a:lnSpc>
                <a:spcPct val="103000"/>
              </a:lnSpc>
              <a:spcBef>
                <a:spcPts val="1555"/>
              </a:spcBef>
              <a:spcAft>
                <a:spcPts val="0"/>
              </a:spcAft>
              <a:tabLst>
                <a:tab pos="3803650" algn="l"/>
                <a:tab pos="7232015" algn="l"/>
              </a:tabLst>
            </a:pPr>
            <a:r>
              <a:rPr lang="en-US" u="heavy" dirty="0" smtClean="0">
                <a:latin typeface="+mj-lt"/>
                <a:ea typeface="Times New Roman" panose="02020603050405020304" pitchFamily="18" charset="0"/>
              </a:rPr>
              <a:t>Elements</a:t>
            </a:r>
            <a:r>
              <a:rPr lang="en-US" u="heavy" spc="-30" dirty="0" smtClean="0">
                <a:latin typeface="+mj-lt"/>
                <a:ea typeface="Times New Roman" panose="02020603050405020304" pitchFamily="18" charset="0"/>
              </a:rPr>
              <a:t> </a:t>
            </a:r>
            <a:r>
              <a:rPr lang="en-US" u="heavy" dirty="0">
                <a:latin typeface="+mj-lt"/>
                <a:ea typeface="Times New Roman" panose="02020603050405020304" pitchFamily="18" charset="0"/>
              </a:rPr>
              <a:t>of</a:t>
            </a:r>
            <a:r>
              <a:rPr lang="en-US" u="heavy" spc="-30" dirty="0">
                <a:latin typeface="+mj-lt"/>
                <a:ea typeface="Times New Roman" panose="02020603050405020304" pitchFamily="18" charset="0"/>
              </a:rPr>
              <a:t> </a:t>
            </a:r>
            <a:r>
              <a:rPr lang="en-US" u="heavy" dirty="0" smtClean="0">
                <a:latin typeface="+mj-lt"/>
                <a:ea typeface="Times New Roman" panose="02020603050405020304" pitchFamily="18" charset="0"/>
              </a:rPr>
              <a:t>Literature:  Literature </a:t>
            </a:r>
            <a:r>
              <a:rPr lang="en-US" u="heavy" dirty="0">
                <a:latin typeface="+mj-lt"/>
                <a:ea typeface="Times New Roman" panose="02020603050405020304" pitchFamily="18" charset="0"/>
              </a:rPr>
              <a:t>of</a:t>
            </a:r>
            <a:r>
              <a:rPr lang="en-US" u="heavy" spc="-60" dirty="0">
                <a:latin typeface="+mj-lt"/>
                <a:ea typeface="Times New Roman" panose="02020603050405020304" pitchFamily="18" charset="0"/>
              </a:rPr>
              <a:t> </a:t>
            </a:r>
            <a:r>
              <a:rPr lang="en-US" u="heavy" dirty="0" smtClean="0">
                <a:latin typeface="+mj-lt"/>
                <a:ea typeface="Times New Roman" panose="02020603050405020304" pitchFamily="18" charset="0"/>
              </a:rPr>
              <a:t>Great</a:t>
            </a:r>
            <a:r>
              <a:rPr lang="en-US" u="heavy" spc="-30" dirty="0">
                <a:latin typeface="+mj-lt"/>
                <a:ea typeface="Times New Roman" panose="02020603050405020304" pitchFamily="18" charset="0"/>
              </a:rPr>
              <a:t> </a:t>
            </a:r>
            <a:r>
              <a:rPr lang="en-US" u="heavy" dirty="0" smtClean="0">
                <a:latin typeface="+mj-lt"/>
                <a:ea typeface="Times New Roman" panose="02020603050405020304" pitchFamily="18" charset="0"/>
              </a:rPr>
              <a:t>Britain</a:t>
            </a:r>
            <a:r>
              <a:rPr lang="en-US" dirty="0" smtClean="0">
                <a:latin typeface="+mj-lt"/>
                <a:ea typeface="Times New Roman" panose="02020603050405020304" pitchFamily="18" charset="0"/>
              </a:rPr>
              <a:t>. Holt</a:t>
            </a:r>
            <a:r>
              <a:rPr lang="en-US" dirty="0">
                <a:latin typeface="+mj-lt"/>
                <a:ea typeface="Times New Roman" panose="02020603050405020304" pitchFamily="18" charset="0"/>
              </a:rPr>
              <a:t>, Rinehart and Winston, Inc.: Austin, Texas,</a:t>
            </a:r>
            <a:r>
              <a:rPr lang="en-US" spc="-170" dirty="0">
                <a:latin typeface="+mj-lt"/>
                <a:ea typeface="Times New Roman" panose="02020603050405020304" pitchFamily="18" charset="0"/>
              </a:rPr>
              <a:t> </a:t>
            </a:r>
            <a:r>
              <a:rPr lang="en-US" dirty="0">
                <a:latin typeface="+mj-lt"/>
                <a:ea typeface="Times New Roman" panose="02020603050405020304" pitchFamily="18" charset="0"/>
              </a:rPr>
              <a:t>1993.</a:t>
            </a:r>
          </a:p>
          <a:p>
            <a:pPr marL="828675" marR="1017905">
              <a:lnSpc>
                <a:spcPct val="155000"/>
              </a:lnSpc>
              <a:spcBef>
                <a:spcPts val="1445"/>
              </a:spcBef>
              <a:spcAft>
                <a:spcPts val="0"/>
              </a:spcAft>
            </a:pPr>
            <a:r>
              <a:rPr lang="en-US" dirty="0">
                <a:latin typeface="+mj-lt"/>
                <a:ea typeface="Times New Roman" panose="02020603050405020304" pitchFamily="18" charset="0"/>
              </a:rPr>
              <a:t>Images from: </a:t>
            </a:r>
            <a:r>
              <a:rPr lang="en-US" dirty="0">
                <a:latin typeface="+mj-lt"/>
                <a:ea typeface="Times New Roman" panose="02020603050405020304" pitchFamily="18" charset="0"/>
                <a:hlinkClick r:id="rId2"/>
              </a:rPr>
              <a:t>www.boostyourenglish.net/…/queen_victoria.htm</a:t>
            </a:r>
            <a:r>
              <a:rPr lang="en-US" dirty="0">
                <a:latin typeface="+mj-lt"/>
                <a:ea typeface="Times New Roman" panose="02020603050405020304" pitchFamily="18" charset="0"/>
              </a:rPr>
              <a:t> </a:t>
            </a:r>
            <a:r>
              <a:rPr lang="en-US" dirty="0">
                <a:latin typeface="+mj-lt"/>
                <a:ea typeface="Times New Roman" panose="02020603050405020304" pitchFamily="18" charset="0"/>
                <a:hlinkClick r:id="rId3"/>
              </a:rPr>
              <a:t>www.google.com/images</a:t>
            </a:r>
            <a:endParaRPr lang="en-US" sz="1800" dirty="0">
              <a:effectLst/>
              <a:latin typeface="+mj-lt"/>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2" y="2514600"/>
            <a:ext cx="3360738" cy="4048125"/>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306637"/>
            <a:ext cx="3336925" cy="3867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1729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71282" tIns="4126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Queen Victoria took the crown at 18.</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4"/>
          <p:cNvSpPr>
            <a:spLocks noChangeArrowheads="1"/>
          </p:cNvSpPr>
          <p:nvPr/>
        </p:nvSpPr>
        <p:spPr bwMode="auto">
          <a:xfrm>
            <a:off x="-4763" y="185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en-US" altLang="en-US" sz="2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3"/>
          <p:cNvSpPr/>
          <p:nvPr/>
        </p:nvSpPr>
        <p:spPr>
          <a:xfrm>
            <a:off x="909637" y="64018"/>
            <a:ext cx="7086600" cy="1233671"/>
          </a:xfrm>
          <a:prstGeom prst="rect">
            <a:avLst/>
          </a:prstGeom>
        </p:spPr>
        <p:txBody>
          <a:bodyPr wrap="square">
            <a:spAutoFit/>
          </a:bodyPr>
          <a:lstStyle/>
          <a:p>
            <a:pPr marL="734060" marR="924560" indent="1905" algn="ctr">
              <a:lnSpc>
                <a:spcPct val="103000"/>
              </a:lnSpc>
              <a:spcBef>
                <a:spcPts val="195"/>
              </a:spcBef>
              <a:spcAft>
                <a:spcPts val="0"/>
              </a:spcAft>
            </a:pPr>
            <a:r>
              <a:rPr lang="en-US" dirty="0">
                <a:latin typeface="Times New Roman" panose="02020603050405020304" pitchFamily="18" charset="0"/>
                <a:ea typeface="Times New Roman" panose="02020603050405020304" pitchFamily="18" charset="0"/>
              </a:rPr>
              <a:t>Queen Victoria as a young girl and as queen. Her reign lasted over 63 years, the longest of any British monarch. Like Elizabeth I, she gave her name to this period of British history and literature.</a:t>
            </a:r>
            <a:endParaRPr lang="en-US" sz="10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6004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9.jpeg"/>
          <p:cNvPicPr/>
          <p:nvPr/>
        </p:nvPicPr>
        <p:blipFill>
          <a:blip r:embed="rId2" cstate="print"/>
          <a:stretch>
            <a:fillRect/>
          </a:stretch>
        </p:blipFill>
        <p:spPr>
          <a:xfrm>
            <a:off x="609600" y="1752600"/>
            <a:ext cx="4191000" cy="3429000"/>
          </a:xfrm>
          <a:prstGeom prst="rect">
            <a:avLst/>
          </a:prstGeom>
        </p:spPr>
      </p:pic>
      <p:sp>
        <p:nvSpPr>
          <p:cNvPr id="3" name="Rectangle 2"/>
          <p:cNvSpPr/>
          <p:nvPr/>
        </p:nvSpPr>
        <p:spPr>
          <a:xfrm>
            <a:off x="-152400" y="304800"/>
            <a:ext cx="8755996" cy="923330"/>
          </a:xfrm>
          <a:prstGeom prst="rect">
            <a:avLst/>
          </a:prstGeom>
        </p:spPr>
        <p:txBody>
          <a:bodyPr wrap="square">
            <a:spAutoFit/>
          </a:bodyPr>
          <a:lstStyle/>
          <a:p>
            <a:pPr marL="2755900" marR="0">
              <a:spcBef>
                <a:spcPts val="310"/>
              </a:spcBef>
              <a:spcAft>
                <a:spcPts val="0"/>
              </a:spcAft>
            </a:pPr>
            <a:r>
              <a:rPr lang="en-US" sz="5400" b="1" kern="0" dirty="0">
                <a:latin typeface="Times New Roman" panose="02020603050405020304" pitchFamily="18" charset="0"/>
                <a:ea typeface="Times New Roman" panose="02020603050405020304" pitchFamily="18" charset="0"/>
              </a:rPr>
              <a:t>Queen Victoria</a:t>
            </a:r>
            <a:endParaRPr lang="en-US" sz="5400" b="1" kern="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5029200" y="1752600"/>
            <a:ext cx="3505200" cy="3785652"/>
          </a:xfrm>
          <a:prstGeom prst="rect">
            <a:avLst/>
          </a:prstGeom>
        </p:spPr>
        <p:txBody>
          <a:bodyPr wrap="square">
            <a:spAutoFit/>
          </a:bodyPr>
          <a:lstStyle/>
          <a:p>
            <a:r>
              <a:rPr lang="en-US" sz="2000" dirty="0" smtClean="0"/>
              <a:t>She was </a:t>
            </a:r>
            <a:r>
              <a:rPr lang="en-US" sz="2000" dirty="0"/>
              <a:t>a popular queen, the first to take residence in Buckingham Palace.  She spoke English, French, German, Italian, and Hindustani.</a:t>
            </a:r>
          </a:p>
          <a:p>
            <a:r>
              <a:rPr lang="en-US" sz="2000" dirty="0"/>
              <a:t>She became queen when the monarchy was unpopular with the people, but she won them over with her modesty, practicality, personality, and style.</a:t>
            </a:r>
          </a:p>
        </p:txBody>
      </p:sp>
    </p:spTree>
    <p:extLst>
      <p:ext uri="{BB962C8B-B14F-4D97-AF65-F5344CB8AC3E}">
        <p14:creationId xmlns:p14="http://schemas.microsoft.com/office/powerpoint/2010/main" val="2824295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image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6142" y="3266048"/>
            <a:ext cx="2243138" cy="25908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image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88525"/>
            <a:ext cx="2587625"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521553" tIns="152352" rIns="0" bIns="0" numCol="1" anchor="ctr" anchorCtr="0" compatLnSpc="1">
            <a:prstTxWarp prst="textNoShape">
              <a:avLst/>
            </a:prstTxWarp>
            <a:spAutoFit/>
          </a:bodyPr>
          <a:lstStyle/>
          <a:p>
            <a:endParaRPr lang="en-US"/>
          </a:p>
        </p:txBody>
      </p:sp>
      <p:sp>
        <p:nvSpPr>
          <p:cNvPr id="11" name="Rectangle 10"/>
          <p:cNvSpPr/>
          <p:nvPr/>
        </p:nvSpPr>
        <p:spPr>
          <a:xfrm>
            <a:off x="381000" y="228600"/>
            <a:ext cx="8458200" cy="2031325"/>
          </a:xfrm>
          <a:prstGeom prst="rect">
            <a:avLst/>
          </a:prstGeom>
        </p:spPr>
        <p:txBody>
          <a:bodyPr wrap="square">
            <a:spAutoFit/>
          </a:bodyPr>
          <a:lstStyle/>
          <a:p>
            <a:r>
              <a:rPr lang="en-US" dirty="0"/>
              <a:t>Victoria met Prince Albert, a cousin who was a minor German Prince, when she was 16.  Four years later at age 20 and already queen, she fell in love with him and married.  Some believe he married her only to gain social status; however, their marriage was a happy one. They parented 9 children.  He died in 1861 and from that time on she dressed only in black.  For the next 40 years until her death, she ordered that a fresh suite of clothing be laid out for him daily.</a:t>
            </a:r>
          </a:p>
          <a:p>
            <a:r>
              <a:rPr lang="en-US" dirty="0"/>
              <a:t>She started the tradition of a bride wearing white at her wedding.</a:t>
            </a:r>
          </a:p>
        </p:txBody>
      </p:sp>
      <p:sp>
        <p:nvSpPr>
          <p:cNvPr id="12" name="Rectangle 11"/>
          <p:cNvSpPr/>
          <p:nvPr/>
        </p:nvSpPr>
        <p:spPr>
          <a:xfrm>
            <a:off x="5123852" y="2483504"/>
            <a:ext cx="2185214" cy="584775"/>
          </a:xfrm>
          <a:prstGeom prst="rect">
            <a:avLst/>
          </a:prstGeom>
        </p:spPr>
        <p:txBody>
          <a:bodyPr wrap="none">
            <a:spAutoFit/>
          </a:bodyPr>
          <a:lstStyle/>
          <a:p>
            <a:pPr lvl="0" indent="381000" eaLnBrk="0" hangingPunct="0"/>
            <a:r>
              <a:rPr lang="en-US" altLang="en-US" sz="3200" dirty="0">
                <a:latin typeface="Arial" panose="020B0604020202020204" pitchFamily="34" charset="0"/>
                <a:ea typeface="Times New Roman" panose="02020603050405020304" pitchFamily="18" charset="0"/>
              </a:rPr>
              <a:t>Marriage</a:t>
            </a:r>
          </a:p>
        </p:txBody>
      </p:sp>
    </p:spTree>
    <p:extLst>
      <p:ext uri="{BB962C8B-B14F-4D97-AF65-F5344CB8AC3E}">
        <p14:creationId xmlns:p14="http://schemas.microsoft.com/office/powerpoint/2010/main" val="2808403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1"/>
          <p:cNvGrpSpPr>
            <a:grpSpLocks/>
          </p:cNvGrpSpPr>
          <p:nvPr/>
        </p:nvGrpSpPr>
        <p:grpSpPr bwMode="auto">
          <a:xfrm>
            <a:off x="1219200" y="800100"/>
            <a:ext cx="7775575" cy="5334000"/>
            <a:chOff x="1920" y="540"/>
            <a:chExt cx="12245" cy="840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 y="1139"/>
              <a:ext cx="6840" cy="662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0" y="539"/>
              <a:ext cx="5645" cy="84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5"/>
          <p:cNvSpPr>
            <a:spLocks noChangeArrowheads="1"/>
          </p:cNvSpPr>
          <p:nvPr/>
        </p:nvSpPr>
        <p:spPr bwMode="auto">
          <a:xfrm>
            <a:off x="66675" y="550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Queen Victoria at 20 and as a widow.</a:t>
            </a:r>
            <a:endParaRPr kumimoji="0" lang="en-US" altLang="en-US"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228600" y="5497132"/>
            <a:ext cx="4953000" cy="1043427"/>
          </a:xfrm>
          <a:prstGeom prst="rect">
            <a:avLst/>
          </a:prstGeom>
        </p:spPr>
        <p:txBody>
          <a:bodyPr wrap="square">
            <a:spAutoFit/>
          </a:bodyPr>
          <a:lstStyle/>
          <a:p>
            <a:pPr marL="295275" marR="137160">
              <a:lnSpc>
                <a:spcPct val="103000"/>
              </a:lnSpc>
              <a:spcBef>
                <a:spcPts val="400"/>
              </a:spcBef>
              <a:spcAft>
                <a:spcPts val="0"/>
              </a:spcAft>
              <a:tabLst>
                <a:tab pos="5981065" algn="l"/>
              </a:tabLst>
            </a:pPr>
            <a:r>
              <a:rPr lang="en-US" dirty="0">
                <a:latin typeface="Times New Roman" panose="02020603050405020304" pitchFamily="18" charset="0"/>
                <a:ea typeface="Times New Roman" panose="02020603050405020304" pitchFamily="18" charset="0"/>
              </a:rPr>
              <a:t>The Queen on the morning or</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her</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coronation.  After Albert’s death</a:t>
            </a:r>
            <a:r>
              <a:rPr lang="en-US" spc="-10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she wore widow’s black and a widow’s bonnet in public, never a</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crown.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7199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2300288"/>
            <a:ext cx="4876800" cy="4191000"/>
          </a:xfrm>
        </p:spPr>
        <p:txBody>
          <a:bodyPr/>
          <a:lstStyle/>
          <a:p>
            <a:pPr marL="342900" indent="-342900" algn="l" fontAlgn="auto">
              <a:spcAft>
                <a:spcPts val="0"/>
              </a:spcAft>
              <a:buFont typeface="Arial" pitchFamily="34" charset="0"/>
              <a:buChar char="•"/>
              <a:defRPr/>
            </a:pPr>
            <a:r>
              <a:rPr lang="en-US" dirty="0" smtClean="0"/>
              <a:t>Queen Victoria turned England into world’s leading military/economic power</a:t>
            </a:r>
          </a:p>
          <a:p>
            <a:pPr marL="342900" indent="-342900" algn="l" fontAlgn="auto">
              <a:spcAft>
                <a:spcPts val="0"/>
              </a:spcAft>
              <a:buFont typeface="Arial" pitchFamily="34" charset="0"/>
              <a:buChar char="•"/>
              <a:defRPr/>
            </a:pPr>
            <a:r>
              <a:rPr lang="en-US" dirty="0" smtClean="0"/>
              <a:t>Period of intense change:</a:t>
            </a:r>
          </a:p>
          <a:p>
            <a:pPr algn="l" fontAlgn="auto">
              <a:spcAft>
                <a:spcPts val="0"/>
              </a:spcAft>
              <a:defRPr/>
            </a:pPr>
            <a:r>
              <a:rPr lang="en-US" dirty="0"/>
              <a:t> </a:t>
            </a:r>
            <a:r>
              <a:rPr lang="en-US" dirty="0" smtClean="0"/>
              <a:t>       Railroads</a:t>
            </a:r>
          </a:p>
          <a:p>
            <a:pPr algn="l" fontAlgn="auto">
              <a:spcAft>
                <a:spcPts val="0"/>
              </a:spcAft>
              <a:defRPr/>
            </a:pPr>
            <a:r>
              <a:rPr lang="en-US" dirty="0"/>
              <a:t> </a:t>
            </a:r>
            <a:r>
              <a:rPr lang="en-US" dirty="0" smtClean="0"/>
              <a:t>       Postal system</a:t>
            </a:r>
          </a:p>
          <a:p>
            <a:pPr algn="l" fontAlgn="auto">
              <a:spcAft>
                <a:spcPts val="0"/>
              </a:spcAft>
              <a:defRPr/>
            </a:pPr>
            <a:r>
              <a:rPr lang="en-US" dirty="0" smtClean="0"/>
              <a:t>        Improvements in medicine, sanitation</a:t>
            </a:r>
          </a:p>
          <a:p>
            <a:pPr algn="l" fontAlgn="auto">
              <a:spcAft>
                <a:spcPts val="0"/>
              </a:spcAft>
              <a:defRPr/>
            </a:pPr>
            <a:r>
              <a:rPr lang="en-US" dirty="0"/>
              <a:t> </a:t>
            </a:r>
            <a:r>
              <a:rPr lang="en-US" dirty="0" smtClean="0"/>
              <a:t>       Gov’t-supported schools</a:t>
            </a:r>
          </a:p>
          <a:p>
            <a:pPr algn="l" fontAlgn="auto">
              <a:spcAft>
                <a:spcPts val="0"/>
              </a:spcAft>
              <a:defRPr/>
            </a:pPr>
            <a:r>
              <a:rPr lang="en-US" dirty="0"/>
              <a:t> </a:t>
            </a:r>
            <a:r>
              <a:rPr lang="en-US" dirty="0" smtClean="0"/>
              <a:t>       Political reforms (more could vote)</a:t>
            </a:r>
          </a:p>
          <a:p>
            <a:pPr algn="l" fontAlgn="auto">
              <a:spcAft>
                <a:spcPts val="0"/>
              </a:spcAft>
              <a:defRPr/>
            </a:pPr>
            <a:r>
              <a:rPr lang="en-US" dirty="0"/>
              <a:t> </a:t>
            </a:r>
            <a:r>
              <a:rPr lang="en-US" dirty="0" smtClean="0"/>
              <a:t>       Increase in industry</a:t>
            </a:r>
          </a:p>
          <a:p>
            <a:pPr algn="l" fontAlgn="auto">
              <a:spcAft>
                <a:spcPts val="0"/>
              </a:spcAft>
              <a:defRPr/>
            </a:pPr>
            <a:r>
              <a:rPr lang="en-US" dirty="0"/>
              <a:t> </a:t>
            </a:r>
            <a:r>
              <a:rPr lang="en-US" dirty="0" smtClean="0"/>
              <a:t>       Decrease in dependence on agriculture</a:t>
            </a:r>
          </a:p>
          <a:p>
            <a:pPr algn="l" fontAlgn="auto">
              <a:spcAft>
                <a:spcPts val="0"/>
              </a:spcAft>
              <a:defRPr/>
            </a:pPr>
            <a:r>
              <a:rPr lang="en-US" dirty="0"/>
              <a:t> </a:t>
            </a:r>
            <a:r>
              <a:rPr lang="en-US" dirty="0" smtClean="0"/>
              <a:t>       Increase in city populations</a:t>
            </a:r>
            <a:endParaRPr lang="en-US" dirty="0"/>
          </a:p>
        </p:txBody>
      </p:sp>
      <p:sp>
        <p:nvSpPr>
          <p:cNvPr id="3" name="Content Placeholder 2"/>
          <p:cNvSpPr>
            <a:spLocks noGrp="1"/>
          </p:cNvSpPr>
          <p:nvPr>
            <p:ph sz="quarter" idx="14"/>
          </p:nvPr>
        </p:nvSpPr>
        <p:spPr>
          <a:xfrm>
            <a:off x="5121275" y="2286000"/>
            <a:ext cx="4022725" cy="3810000"/>
          </a:xfrm>
        </p:spPr>
        <p:txBody>
          <a:bodyPr>
            <a:normAutofit lnSpcReduction="10000"/>
          </a:bodyPr>
          <a:lstStyle/>
          <a:p>
            <a:pPr algn="l" fontAlgn="auto">
              <a:spcAft>
                <a:spcPts val="0"/>
              </a:spcAft>
              <a:defRPr/>
            </a:pPr>
            <a:r>
              <a:rPr lang="en-US" sz="2400" dirty="0"/>
              <a:t>Changes </a:t>
            </a:r>
            <a:r>
              <a:rPr lang="en-US" sz="2400" b="1" u="sng" dirty="0"/>
              <a:t>to traditional British society</a:t>
            </a:r>
            <a:r>
              <a:rPr lang="en-US" sz="2400" b="1" dirty="0"/>
              <a:t> </a:t>
            </a:r>
            <a:r>
              <a:rPr lang="en-US" sz="2400" dirty="0"/>
              <a:t>were disturbing and </a:t>
            </a:r>
            <a:r>
              <a:rPr lang="en-US" sz="2400" dirty="0" smtClean="0"/>
              <a:t>frightening:</a:t>
            </a:r>
          </a:p>
          <a:p>
            <a:pPr algn="l" fontAlgn="auto">
              <a:spcAft>
                <a:spcPts val="0"/>
              </a:spcAft>
              <a:defRPr/>
            </a:pPr>
            <a:r>
              <a:rPr lang="en-US" sz="2400" dirty="0" smtClean="0"/>
              <a:t>  *Increased urban poverty</a:t>
            </a:r>
          </a:p>
          <a:p>
            <a:pPr algn="l" fontAlgn="auto">
              <a:spcAft>
                <a:spcPts val="0"/>
              </a:spcAft>
              <a:defRPr/>
            </a:pPr>
            <a:r>
              <a:rPr lang="en-US" sz="2400" dirty="0" smtClean="0"/>
              <a:t>  *Challenge to British  </a:t>
            </a:r>
          </a:p>
          <a:p>
            <a:pPr algn="l" fontAlgn="auto">
              <a:spcAft>
                <a:spcPts val="0"/>
              </a:spcAft>
              <a:defRPr/>
            </a:pPr>
            <a:r>
              <a:rPr lang="en-US" sz="2400" dirty="0"/>
              <a:t> </a:t>
            </a:r>
            <a:r>
              <a:rPr lang="en-US" sz="2400" dirty="0" smtClean="0"/>
              <a:t>       Empire’s power through </a:t>
            </a:r>
          </a:p>
          <a:p>
            <a:pPr algn="l" fontAlgn="auto">
              <a:spcAft>
                <a:spcPts val="0"/>
              </a:spcAft>
              <a:defRPr/>
            </a:pPr>
            <a:r>
              <a:rPr lang="en-US" sz="2400" dirty="0"/>
              <a:t> </a:t>
            </a:r>
            <a:r>
              <a:rPr lang="en-US" sz="2400" dirty="0" smtClean="0"/>
              <a:t>       foreign wars</a:t>
            </a:r>
          </a:p>
          <a:p>
            <a:pPr algn="l" fontAlgn="auto">
              <a:spcAft>
                <a:spcPts val="0"/>
              </a:spcAft>
              <a:defRPr/>
            </a:pPr>
            <a:r>
              <a:rPr lang="en-US" sz="2400" dirty="0" smtClean="0"/>
              <a:t>   *Workers fighting for power</a:t>
            </a:r>
          </a:p>
          <a:p>
            <a:pPr algn="l" fontAlgn="auto">
              <a:spcAft>
                <a:spcPts val="0"/>
              </a:spcAft>
              <a:defRPr/>
            </a:pPr>
            <a:r>
              <a:rPr lang="en-US" sz="2400" dirty="0" smtClean="0"/>
              <a:t>   *Women entering work force</a:t>
            </a:r>
          </a:p>
          <a:p>
            <a:pPr marL="342900" indent="-342900" algn="l" fontAlgn="auto">
              <a:spcAft>
                <a:spcPts val="0"/>
              </a:spcAft>
              <a:buFont typeface="Arial" pitchFamily="34" charset="0"/>
              <a:buChar char="•"/>
              <a:defRPr/>
            </a:pPr>
            <a:endParaRPr lang="en-US" dirty="0"/>
          </a:p>
          <a:p>
            <a:pPr marL="342900" indent="-342900" algn="l" fontAlgn="auto">
              <a:spcAft>
                <a:spcPts val="0"/>
              </a:spcAft>
              <a:buFont typeface="Arial" pitchFamily="34" charset="0"/>
              <a:buChar char="•"/>
              <a:defRPr/>
            </a:pPr>
            <a:endParaRPr lang="en-US" dirty="0" smtClean="0"/>
          </a:p>
          <a:p>
            <a:pPr fontAlgn="auto">
              <a:spcAft>
                <a:spcPts val="0"/>
              </a:spcAft>
              <a:defRPr/>
            </a:pPr>
            <a:endParaRPr lang="en-US" dirty="0"/>
          </a:p>
        </p:txBody>
      </p:sp>
      <p:sp>
        <p:nvSpPr>
          <p:cNvPr id="4" name="Title 3"/>
          <p:cNvSpPr>
            <a:spLocks noGrp="1"/>
          </p:cNvSpPr>
          <p:nvPr>
            <p:ph type="title"/>
          </p:nvPr>
        </p:nvSpPr>
        <p:spPr>
          <a:xfrm>
            <a:off x="2171700" y="228600"/>
            <a:ext cx="4457700" cy="914400"/>
          </a:xfrm>
        </p:spPr>
        <p:txBody>
          <a:bodyPr>
            <a:noAutofit/>
          </a:bodyPr>
          <a:lstStyle/>
          <a:p>
            <a:pPr fontAlgn="auto">
              <a:spcAft>
                <a:spcPts val="0"/>
              </a:spcAft>
              <a:defRPr/>
            </a:pPr>
            <a:r>
              <a:rPr lang="en-US" sz="2800" dirty="0" smtClean="0">
                <a:solidFill>
                  <a:schemeClr val="bg1">
                    <a:lumMod val="75000"/>
                    <a:lumOff val="25000"/>
                  </a:schemeClr>
                </a:solidFill>
              </a:rPr>
              <a:t>The Victorian era (1830-1900)</a:t>
            </a:r>
            <a:endParaRPr lang="en-US" sz="2800" dirty="0">
              <a:solidFill>
                <a:schemeClr val="bg1">
                  <a:lumMod val="75000"/>
                  <a:lumOff val="25000"/>
                </a:schemeClr>
              </a:solidFill>
            </a:endParaRPr>
          </a:p>
        </p:txBody>
      </p:sp>
      <p:sp>
        <p:nvSpPr>
          <p:cNvPr id="16388" name="TextBox 4"/>
          <p:cNvSpPr txBox="1">
            <a:spLocks noChangeArrowheads="1"/>
          </p:cNvSpPr>
          <p:nvPr/>
        </p:nvSpPr>
        <p:spPr bwMode="auto">
          <a:xfrm>
            <a:off x="1143000" y="1649413"/>
            <a:ext cx="2057400" cy="708025"/>
          </a:xfrm>
          <a:prstGeom prst="rect">
            <a:avLst/>
          </a:prstGeom>
          <a:noFill/>
          <a:ln w="9525">
            <a:noFill/>
            <a:miter lim="800000"/>
            <a:headEnd/>
            <a:tailEnd/>
          </a:ln>
        </p:spPr>
        <p:txBody>
          <a:bodyPr>
            <a:spAutoFit/>
          </a:bodyPr>
          <a:lstStyle/>
          <a:p>
            <a:pPr algn="ctr"/>
            <a:r>
              <a:rPr lang="en-US" sz="4000">
                <a:latin typeface="Garamond" pitchFamily="18" charset="0"/>
              </a:rPr>
              <a:t>Positives</a:t>
            </a:r>
          </a:p>
        </p:txBody>
      </p:sp>
      <p:sp>
        <p:nvSpPr>
          <p:cNvPr id="6" name="Right Arrow 5"/>
          <p:cNvSpPr/>
          <p:nvPr/>
        </p:nvSpPr>
        <p:spPr>
          <a:xfrm>
            <a:off x="3962400" y="1638300"/>
            <a:ext cx="1447800" cy="708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0" name="TextBox 6"/>
          <p:cNvSpPr txBox="1">
            <a:spLocks noChangeArrowheads="1"/>
          </p:cNvSpPr>
          <p:nvPr/>
        </p:nvSpPr>
        <p:spPr bwMode="auto">
          <a:xfrm>
            <a:off x="6096000" y="1638300"/>
            <a:ext cx="2209800" cy="708025"/>
          </a:xfrm>
          <a:prstGeom prst="rect">
            <a:avLst/>
          </a:prstGeom>
          <a:noFill/>
          <a:ln w="9525">
            <a:noFill/>
            <a:miter lim="800000"/>
            <a:headEnd/>
            <a:tailEnd/>
          </a:ln>
        </p:spPr>
        <p:txBody>
          <a:bodyPr>
            <a:spAutoFit/>
          </a:bodyPr>
          <a:lstStyle/>
          <a:p>
            <a:pPr algn="ctr"/>
            <a:r>
              <a:rPr lang="en-US" sz="4000">
                <a:latin typeface="Garamond" pitchFamily="18" charset="0"/>
              </a:rPr>
              <a:t>Negatives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752600"/>
            <a:ext cx="8229600" cy="4876800"/>
          </a:xfrm>
        </p:spPr>
        <p:txBody>
          <a:bodyPr/>
          <a:lstStyle/>
          <a:p>
            <a:pPr marL="457200" indent="-457200" algn="l" fontAlgn="auto">
              <a:spcAft>
                <a:spcPts val="0"/>
              </a:spcAft>
              <a:buFont typeface="Arial" pitchFamily="34" charset="0"/>
              <a:buChar char="•"/>
              <a:defRPr/>
            </a:pPr>
            <a:r>
              <a:rPr lang="en-US" sz="2800" dirty="0" smtClean="0"/>
              <a:t>Britain in 1880s: social, economic, spiritual changes</a:t>
            </a:r>
          </a:p>
          <a:p>
            <a:pPr marL="457200" indent="-457200" algn="l" fontAlgn="auto">
              <a:spcAft>
                <a:spcPts val="0"/>
              </a:spcAft>
              <a:buFont typeface="Arial" pitchFamily="34" charset="0"/>
              <a:buChar char="•"/>
              <a:defRPr/>
            </a:pPr>
            <a:r>
              <a:rPr lang="en-US" sz="2800" i="1" dirty="0" smtClean="0"/>
              <a:t>Jekyll and Hyde</a:t>
            </a:r>
            <a:r>
              <a:rPr lang="en-US" sz="2800" dirty="0" smtClean="0"/>
              <a:t> represents</a:t>
            </a:r>
          </a:p>
          <a:p>
            <a:pPr algn="l" fontAlgn="auto">
              <a:spcAft>
                <a:spcPts val="0"/>
              </a:spcAft>
              <a:defRPr/>
            </a:pPr>
            <a:r>
              <a:rPr lang="en-US" sz="2800" dirty="0" smtClean="0"/>
              <a:t>	1. “Natural man”: free of civilizing influences of 	     society and religion</a:t>
            </a:r>
          </a:p>
          <a:p>
            <a:pPr algn="l" fontAlgn="auto">
              <a:spcAft>
                <a:spcPts val="0"/>
              </a:spcAft>
              <a:defRPr/>
            </a:pPr>
            <a:r>
              <a:rPr lang="en-US" sz="2800" dirty="0" smtClean="0"/>
              <a:t>	2. Darwinism</a:t>
            </a:r>
          </a:p>
          <a:p>
            <a:pPr algn="l" fontAlgn="auto">
              <a:spcAft>
                <a:spcPts val="0"/>
              </a:spcAft>
              <a:defRPr/>
            </a:pPr>
            <a:r>
              <a:rPr lang="en-US" sz="2800" dirty="0" smtClean="0"/>
              <a:t>	3. Freud’s studies in psychoanalysis</a:t>
            </a:r>
          </a:p>
          <a:p>
            <a:pPr algn="l" fontAlgn="auto">
              <a:spcAft>
                <a:spcPts val="0"/>
              </a:spcAft>
              <a:defRPr/>
            </a:pPr>
            <a:r>
              <a:rPr lang="en-US" sz="2800" dirty="0" smtClean="0"/>
              <a:t>	4. Symbolic representation of the threats of 	   	    innovations in economics, science, workings of 	    the mind</a:t>
            </a:r>
            <a:endParaRPr lang="en-US" sz="2800" dirty="0"/>
          </a:p>
        </p:txBody>
      </p:sp>
      <p:sp>
        <p:nvSpPr>
          <p:cNvPr id="3" name="Title 2"/>
          <p:cNvSpPr>
            <a:spLocks noGrp="1"/>
          </p:cNvSpPr>
          <p:nvPr>
            <p:ph type="title"/>
          </p:nvPr>
        </p:nvSpPr>
        <p:spPr>
          <a:xfrm>
            <a:off x="2514600" y="228600"/>
            <a:ext cx="4114800" cy="701675"/>
          </a:xfrm>
        </p:spPr>
        <p:txBody>
          <a:bodyPr/>
          <a:lstStyle/>
          <a:p>
            <a:pPr fontAlgn="auto">
              <a:spcAft>
                <a:spcPts val="0"/>
              </a:spcAft>
              <a:defRPr/>
            </a:pPr>
            <a:r>
              <a:rPr lang="en-US" sz="2800" dirty="0" smtClean="0">
                <a:solidFill>
                  <a:schemeClr val="bg1">
                    <a:lumMod val="75000"/>
                    <a:lumOff val="25000"/>
                  </a:schemeClr>
                </a:solidFill>
              </a:rPr>
              <a:t>The World of </a:t>
            </a:r>
            <a:r>
              <a:rPr lang="en-US" sz="2800" i="1" dirty="0" smtClean="0">
                <a:solidFill>
                  <a:schemeClr val="bg1">
                    <a:lumMod val="75000"/>
                    <a:lumOff val="25000"/>
                  </a:schemeClr>
                </a:solidFill>
              </a:rPr>
              <a:t>J&amp;H</a:t>
            </a:r>
            <a:endParaRPr lang="en-US" sz="2800" dirty="0">
              <a:solidFill>
                <a:schemeClr val="bg1">
                  <a:lumMod val="75000"/>
                  <a:lumOff val="2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bwMode="auto">
          <a:xfrm>
            <a:off x="2514600" y="381000"/>
            <a:ext cx="4114800" cy="701675"/>
          </a:xfrm>
          <a:ln>
            <a:headEnd/>
            <a:tailEnd/>
          </a:ln>
        </p:spPr>
        <p:txBody>
          <a:bodyPr wrap="square" numCol="1" compatLnSpc="1">
            <a:prstTxWarp prst="textNoShape">
              <a:avLst/>
            </a:prstTxWarp>
          </a:bodyPr>
          <a:lstStyle/>
          <a:p>
            <a:r>
              <a:rPr lang="en-GB" sz="2400" cap="none" smtClean="0">
                <a:cs typeface="Tunga" pitchFamily="34" charset="0"/>
              </a:rPr>
              <a:t>Historical/Cultural Context</a:t>
            </a:r>
          </a:p>
        </p:txBody>
      </p:sp>
      <p:sp>
        <p:nvSpPr>
          <p:cNvPr id="3" name="Content Placeholder 2"/>
          <p:cNvSpPr>
            <a:spLocks noGrp="1"/>
          </p:cNvSpPr>
          <p:nvPr>
            <p:ph idx="4294967295"/>
          </p:nvPr>
        </p:nvSpPr>
        <p:spPr/>
        <p:txBody>
          <a:bodyPr wrap="square" numCol="1" anchor="t" anchorCtr="0" compatLnSpc="1">
            <a:prstTxWarp prst="textNoShape">
              <a:avLst/>
            </a:prstTxWarp>
          </a:bodyPr>
          <a:lstStyle/>
          <a:p>
            <a:pPr algn="l">
              <a:lnSpc>
                <a:spcPct val="90000"/>
              </a:lnSpc>
              <a:buFontTx/>
              <a:buChar char="•"/>
            </a:pPr>
            <a:r>
              <a:rPr lang="en-GB" smtClean="0"/>
              <a:t> </a:t>
            </a:r>
            <a:r>
              <a:rPr lang="en-GB" sz="2800" smtClean="0"/>
              <a:t>Calvanism - strict form of Protestant religion founded by Swiss reformer John Calvin 16</a:t>
            </a:r>
            <a:r>
              <a:rPr lang="en-GB" sz="2800" baseline="30000" smtClean="0"/>
              <a:t>th</a:t>
            </a:r>
            <a:r>
              <a:rPr lang="en-GB" sz="2800" smtClean="0"/>
              <a:t> century-associated with moral restraint and demanded austerity and a grim respectability we have come to associate with Victorian times</a:t>
            </a:r>
          </a:p>
          <a:p>
            <a:pPr algn="l">
              <a:lnSpc>
                <a:spcPct val="90000"/>
              </a:lnSpc>
              <a:buFontTx/>
              <a:buChar char="•"/>
            </a:pPr>
            <a:r>
              <a:rPr lang="en-GB" sz="2800" smtClean="0"/>
              <a:t> Predestination-the Elect were certain people-known only to God-who would be granted entry to Heaven</a:t>
            </a:r>
          </a:p>
          <a:p>
            <a:pPr>
              <a:lnSpc>
                <a:spcPct val="90000"/>
              </a:lnSpc>
            </a:pPr>
            <a:endParaRPr lang="en-GB" sz="280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docProps/app.xml><?xml version="1.0" encoding="utf-8"?>
<Properties xmlns="http://schemas.openxmlformats.org/officeDocument/2006/extended-properties" xmlns:vt="http://schemas.openxmlformats.org/officeDocument/2006/docPropsVTypes">
  <Template>Black Tie</Template>
  <TotalTime>310</TotalTime>
  <Words>1670</Words>
  <Application>Microsoft Office PowerPoint</Application>
  <PresentationFormat>On-screen Show (4:3)</PresentationFormat>
  <Paragraphs>107</Paragraphs>
  <Slides>27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Garamond</vt:lpstr>
      <vt:lpstr>Tahoma</vt:lpstr>
      <vt:lpstr>Times New Roman</vt:lpstr>
      <vt:lpstr>Tunga</vt:lpstr>
      <vt:lpstr>Wingdings</vt:lpstr>
      <vt:lpstr>BlackTie</vt:lpstr>
      <vt:lpstr>PowerPoint Presentation</vt:lpstr>
      <vt:lpstr>PowerPoint Presentation</vt:lpstr>
      <vt:lpstr>PowerPoint Presentation</vt:lpstr>
      <vt:lpstr>PowerPoint Presentation</vt:lpstr>
      <vt:lpstr>PowerPoint Presentation</vt:lpstr>
      <vt:lpstr>PowerPoint Presentation</vt:lpstr>
      <vt:lpstr>The Victorian era (1830-1900)</vt:lpstr>
      <vt:lpstr>The World of J&amp;H</vt:lpstr>
      <vt:lpstr>Historical/Cultural Context</vt:lpstr>
      <vt:lpstr>Historical/Cultural Context</vt:lpstr>
      <vt:lpstr>Victorian Social Classes</vt:lpstr>
      <vt:lpstr>Breakdown of Victorian Society</vt:lpstr>
      <vt:lpstr>Breakdown of Victorian Society</vt:lpstr>
      <vt:lpstr>PowerPoint Presentation</vt:lpstr>
      <vt:lpstr>Victorian Society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Information from…</vt:lpstr>
    </vt:vector>
  </TitlesOfParts>
  <Company>CCSD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Bennett</dc:creator>
  <cp:lastModifiedBy>Karen Malone</cp:lastModifiedBy>
  <cp:revision>43</cp:revision>
  <dcterms:created xsi:type="dcterms:W3CDTF">2012-02-15T20:08:37Z</dcterms:created>
  <dcterms:modified xsi:type="dcterms:W3CDTF">2018-12-05T18:17:48Z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0x010100E8508FB6FBDC7448B85C90D373D02D4F</vt:lpwstr>
  </property>
</Properties>
</file>