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handoutMasterIdLst>
    <p:handoutMasterId r:id="rId122"/>
  </p:handoutMasterIdLst>
  <p:sldIdLst>
    <p:sldId id="389" r:id="rId2"/>
    <p:sldId id="390" r:id="rId3"/>
    <p:sldId id="610" r:id="rId4"/>
    <p:sldId id="258" r:id="rId5"/>
    <p:sldId id="608" r:id="rId6"/>
    <p:sldId id="391" r:id="rId7"/>
    <p:sldId id="392" r:id="rId8"/>
    <p:sldId id="393" r:id="rId9"/>
    <p:sldId id="394" r:id="rId10"/>
    <p:sldId id="396" r:id="rId11"/>
    <p:sldId id="397" r:id="rId12"/>
    <p:sldId id="463" r:id="rId13"/>
    <p:sldId id="461" r:id="rId14"/>
    <p:sldId id="612" r:id="rId15"/>
    <p:sldId id="462" r:id="rId16"/>
    <p:sldId id="464" r:id="rId17"/>
    <p:sldId id="465" r:id="rId18"/>
    <p:sldId id="415" r:id="rId19"/>
    <p:sldId id="474" r:id="rId20"/>
    <p:sldId id="467" r:id="rId21"/>
    <p:sldId id="468" r:id="rId22"/>
    <p:sldId id="469" r:id="rId23"/>
    <p:sldId id="471" r:id="rId24"/>
    <p:sldId id="475" r:id="rId25"/>
    <p:sldId id="472" r:id="rId26"/>
    <p:sldId id="473" r:id="rId27"/>
    <p:sldId id="470" r:id="rId28"/>
    <p:sldId id="497" r:id="rId29"/>
    <p:sldId id="498" r:id="rId30"/>
    <p:sldId id="613" r:id="rId31"/>
    <p:sldId id="614" r:id="rId32"/>
    <p:sldId id="499" r:id="rId33"/>
    <p:sldId id="479" r:id="rId34"/>
    <p:sldId id="476" r:id="rId35"/>
    <p:sldId id="477" r:id="rId36"/>
    <p:sldId id="478" r:id="rId37"/>
    <p:sldId id="616" r:id="rId38"/>
    <p:sldId id="617" r:id="rId39"/>
    <p:sldId id="618" r:id="rId40"/>
    <p:sldId id="619" r:id="rId41"/>
    <p:sldId id="624" r:id="rId42"/>
    <p:sldId id="625" r:id="rId43"/>
    <p:sldId id="626" r:id="rId44"/>
    <p:sldId id="623" r:id="rId45"/>
    <p:sldId id="627" r:id="rId46"/>
    <p:sldId id="628" r:id="rId47"/>
    <p:sldId id="629" r:id="rId48"/>
    <p:sldId id="630" r:id="rId49"/>
    <p:sldId id="622" r:id="rId50"/>
    <p:sldId id="631" r:id="rId51"/>
    <p:sldId id="632" r:id="rId52"/>
    <p:sldId id="633" r:id="rId53"/>
    <p:sldId id="621" r:id="rId54"/>
    <p:sldId id="595" r:id="rId55"/>
    <p:sldId id="587" r:id="rId56"/>
    <p:sldId id="588" r:id="rId57"/>
    <p:sldId id="589" r:id="rId58"/>
    <p:sldId id="590" r:id="rId59"/>
    <p:sldId id="591" r:id="rId60"/>
    <p:sldId id="480" r:id="rId61"/>
    <p:sldId id="483" r:id="rId62"/>
    <p:sldId id="484" r:id="rId63"/>
    <p:sldId id="485" r:id="rId64"/>
    <p:sldId id="486" r:id="rId65"/>
    <p:sldId id="487" r:id="rId66"/>
    <p:sldId id="488" r:id="rId67"/>
    <p:sldId id="489" r:id="rId68"/>
    <p:sldId id="490" r:id="rId69"/>
    <p:sldId id="491" r:id="rId70"/>
    <p:sldId id="492" r:id="rId71"/>
    <p:sldId id="494" r:id="rId72"/>
    <p:sldId id="493" r:id="rId73"/>
    <p:sldId id="599" r:id="rId74"/>
    <p:sldId id="481" r:id="rId75"/>
    <p:sldId id="511" r:id="rId76"/>
    <p:sldId id="635" r:id="rId77"/>
    <p:sldId id="634" r:id="rId78"/>
    <p:sldId id="510" r:id="rId79"/>
    <p:sldId id="636" r:id="rId80"/>
    <p:sldId id="275" r:id="rId81"/>
    <p:sldId id="276" r:id="rId82"/>
    <p:sldId id="277" r:id="rId83"/>
    <p:sldId id="637" r:id="rId84"/>
    <p:sldId id="638" r:id="rId85"/>
    <p:sldId id="606" r:id="rId86"/>
    <p:sldId id="600" r:id="rId87"/>
    <p:sldId id="601" r:id="rId88"/>
    <p:sldId id="602" r:id="rId89"/>
    <p:sldId id="603" r:id="rId90"/>
    <p:sldId id="604" r:id="rId91"/>
    <p:sldId id="605" r:id="rId92"/>
    <p:sldId id="607" r:id="rId93"/>
    <p:sldId id="512" r:id="rId94"/>
    <p:sldId id="513" r:id="rId95"/>
    <p:sldId id="516" r:id="rId96"/>
    <p:sldId id="519" r:id="rId97"/>
    <p:sldId id="523" r:id="rId98"/>
    <p:sldId id="525" r:id="rId99"/>
    <p:sldId id="582" r:id="rId100"/>
    <p:sldId id="527" r:id="rId101"/>
    <p:sldId id="528" r:id="rId102"/>
    <p:sldId id="533" r:id="rId103"/>
    <p:sldId id="536" r:id="rId104"/>
    <p:sldId id="541" r:id="rId105"/>
    <p:sldId id="542" r:id="rId106"/>
    <p:sldId id="545" r:id="rId107"/>
    <p:sldId id="584" r:id="rId108"/>
    <p:sldId id="546" r:id="rId109"/>
    <p:sldId id="551" r:id="rId110"/>
    <p:sldId id="550" r:id="rId111"/>
    <p:sldId id="555" r:id="rId112"/>
    <p:sldId id="557" r:id="rId113"/>
    <p:sldId id="562" r:id="rId114"/>
    <p:sldId id="585" r:id="rId115"/>
    <p:sldId id="586" r:id="rId116"/>
    <p:sldId id="563" r:id="rId117"/>
    <p:sldId id="567" r:id="rId118"/>
    <p:sldId id="568" r:id="rId119"/>
    <p:sldId id="571"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05" autoAdjust="0"/>
    <p:restoredTop sz="86447" autoAdjust="0"/>
  </p:normalViewPr>
  <p:slideViewPr>
    <p:cSldViewPr>
      <p:cViewPr varScale="1">
        <p:scale>
          <a:sx n="63" d="100"/>
          <a:sy n="63" d="100"/>
        </p:scale>
        <p:origin x="366" y="60"/>
      </p:cViewPr>
      <p:guideLst>
        <p:guide orient="horz" pos="2160"/>
        <p:guide pos="2880"/>
      </p:guideLst>
    </p:cSldViewPr>
  </p:slideViewPr>
  <p:outlineViewPr>
    <p:cViewPr>
      <p:scale>
        <a:sx n="33" d="100"/>
        <a:sy n="33" d="100"/>
      </p:scale>
      <p:origin x="48" y="722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Bellisari" userId="S::hbellisari@commack.k12.ny.us::9a80045a-9289-4bcc-813e-7014621ceb00" providerId="AD" clId="Web-{3C689EEE-0D17-47B8-A047-02F44D222C1D}"/>
    <pc:docChg chg="addSld">
      <pc:chgData name="Holly Bellisari" userId="S::hbellisari@commack.k12.ny.us::9a80045a-9289-4bcc-813e-7014621ceb00" providerId="AD" clId="Web-{3C689EEE-0D17-47B8-A047-02F44D222C1D}" dt="2018-03-29T11:55:07.573" v="0"/>
      <pc:docMkLst>
        <pc:docMk/>
      </pc:docMkLst>
      <pc:sldChg chg="new">
        <pc:chgData name="Holly Bellisari" userId="S::hbellisari@commack.k12.ny.us::9a80045a-9289-4bcc-813e-7014621ceb00" providerId="AD" clId="Web-{3C689EEE-0D17-47B8-A047-02F44D222C1D}" dt="2018-03-29T11:55:07.573" v="0"/>
        <pc:sldMkLst>
          <pc:docMk/>
          <pc:sldMk cId="211730642" sldId="61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25F442-1A02-46C6-A808-E97C68C47070}" type="datetimeFigureOut">
              <a:rPr lang="en-US" smtClean="0"/>
              <a:t>3/27/2019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66A914-5F5D-4E8D-A2F8-4F39FBF54EA1}" type="slidenum">
              <a:rPr lang="en-US" smtClean="0"/>
              <a:t>‹#›</a:t>
            </a:fld>
            <a:endParaRPr lang="en-US"/>
          </a:p>
        </p:txBody>
      </p:sp>
    </p:spTree>
    <p:extLst>
      <p:ext uri="{BB962C8B-B14F-4D97-AF65-F5344CB8AC3E}">
        <p14:creationId xmlns:p14="http://schemas.microsoft.com/office/powerpoint/2010/main" val="3672334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B15A17-D973-4806-8F4D-6F33EA8408B6}" type="datetimeFigureOut">
              <a:rPr lang="en-US" smtClean="0"/>
              <a:pPr/>
              <a:t>3/27/2019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96C6E9-1567-4456-8822-7B48F5E2C66D}" type="slidenum">
              <a:rPr lang="en-US" smtClean="0"/>
              <a:pPr/>
              <a:t>‹#›</a:t>
            </a:fld>
            <a:endParaRPr lang="en-US"/>
          </a:p>
        </p:txBody>
      </p:sp>
    </p:spTree>
    <p:extLst>
      <p:ext uri="{BB962C8B-B14F-4D97-AF65-F5344CB8AC3E}">
        <p14:creationId xmlns:p14="http://schemas.microsoft.com/office/powerpoint/2010/main" val="928305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53912297-F852-48DA-AE3F-111778E94805}" type="slidenum">
              <a:rPr lang="en-US" altLang="en-US"/>
              <a:pPr eaLnBrk="1" hangingPunct="1"/>
              <a:t>5</a:t>
            </a:fld>
            <a:endParaRPr lang="en-US" altLang="en-US"/>
          </a:p>
        </p:txBody>
      </p:sp>
      <p:sp>
        <p:nvSpPr>
          <p:cNvPr id="11266" name="Rectangle 2"/>
          <p:cNvSpPr>
            <a:spLocks noGrp="1" noRot="1" noChangeAspect="1" noChangeArrowheads="1" noTextEdit="1"/>
          </p:cNvSpPr>
          <p:nvPr>
            <p:ph type="sldImg"/>
          </p:nvPr>
        </p:nvSpPr>
        <p:spPr>
          <a:ln/>
          <a:extLst>
            <a:ext uri="{FAA26D3D-D897-4be2-8F04-BA451C77F1D7}"/>
          </a:extLst>
        </p:spPr>
      </p:sp>
      <p:sp>
        <p:nvSpPr>
          <p:cNvPr id="11267"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131111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6942E495-75D7-46A1-B9EF-21EE5FDEFED2}" type="slidenum">
              <a:rPr lang="en-US" sz="1200" smtClean="0"/>
              <a:pPr eaLnBrk="1" hangingPunct="1">
                <a:defRPr/>
              </a:pPr>
              <a:t>18</a:t>
            </a:fld>
            <a:endParaRPr lang="en-US" sz="1200"/>
          </a:p>
        </p:txBody>
      </p:sp>
      <p:sp>
        <p:nvSpPr>
          <p:cNvPr id="68610" name="Rectangle 2"/>
          <p:cNvSpPr>
            <a:spLocks noGrp="1" noRot="1" noChangeAspect="1" noChangeArrowheads="1" noTextEdit="1"/>
          </p:cNvSpPr>
          <p:nvPr>
            <p:ph type="sldImg"/>
          </p:nvPr>
        </p:nvSpPr>
        <p:spPr>
          <a:ln/>
          <a:extLst>
            <a:ext uri="{FAA26D3D-D897-4be2-8F04-BA451C77F1D7}"/>
          </a:extLst>
        </p:spPr>
      </p:sp>
      <p:sp>
        <p:nvSpPr>
          <p:cNvPr id="686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6C6E9-1567-4456-8822-7B48F5E2C66D}" type="slidenum">
              <a:rPr lang="en-US" smtClean="0"/>
              <a:pPr/>
              <a:t>19</a:t>
            </a:fld>
            <a:endParaRPr lang="en-US"/>
          </a:p>
        </p:txBody>
      </p:sp>
    </p:spTree>
    <p:extLst>
      <p:ext uri="{BB962C8B-B14F-4D97-AF65-F5344CB8AC3E}">
        <p14:creationId xmlns:p14="http://schemas.microsoft.com/office/powerpoint/2010/main" val="3036974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E8D2B176-ED04-4020-98D1-17B7D04B4F45}" type="slidenum">
              <a:rPr lang="en-US" altLang="en-US" smtClean="0">
                <a:solidFill>
                  <a:srgbClr val="000000"/>
                </a:solidFill>
                <a:cs typeface="Arial" pitchFamily="34" charset="0"/>
              </a:rPr>
              <a:pPr eaLnBrk="1" hangingPunct="1"/>
              <a:t>21</a:t>
            </a:fld>
            <a:endParaRPr lang="en-US" altLang="en-US">
              <a:solidFill>
                <a:srgbClr val="000000"/>
              </a:solidFill>
              <a:cs typeface="Arial" pitchFamily="34" charset="0"/>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Become aware of how far you are willing to travel to make a purchase.  Private sector and public sector goods and services are both accounted for in CPT.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BC687F08-1945-4D8A-92D5-D880E9883A13}" type="slidenum">
              <a:rPr lang="en-US" altLang="en-US" smtClean="0">
                <a:solidFill>
                  <a:srgbClr val="000000"/>
                </a:solidFill>
                <a:cs typeface="Arial" pitchFamily="34" charset="0"/>
              </a:rPr>
              <a:pPr eaLnBrk="1" hangingPunct="1"/>
              <a:t>22</a:t>
            </a:fld>
            <a:endParaRPr lang="en-US" altLang="en-US">
              <a:solidFill>
                <a:srgbClr val="000000"/>
              </a:solidFill>
              <a:cs typeface="Arial" pitchFamily="34" charset="0"/>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You have more elementary schools than high schools, more high schools than colleges.  Elementary schools are closer to each other; colleges are farther apart from each other.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0AB991D3-8778-4389-9A51-E0A226EF432E}" type="slidenum">
              <a:rPr lang="en-US" altLang="en-US" smtClean="0">
                <a:solidFill>
                  <a:srgbClr val="000000"/>
                </a:solidFill>
                <a:cs typeface="Arial" pitchFamily="34" charset="0"/>
              </a:rPr>
              <a:pPr eaLnBrk="1" hangingPunct="1"/>
              <a:t>23</a:t>
            </a:fld>
            <a:endParaRPr lang="en-US" altLang="en-US">
              <a:solidFill>
                <a:srgbClr val="000000"/>
              </a:solidFill>
              <a:cs typeface="Arial" pitchFamily="34" charset="0"/>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Each of these needs a big enough customer base in order to operate profitably.  Are there unserved areas of the metropolitan region?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35D58951-84FF-46F9-A066-D1912AEB4EA8}" type="slidenum">
              <a:rPr lang="en-US" altLang="en-US" smtClean="0">
                <a:solidFill>
                  <a:srgbClr val="000000"/>
                </a:solidFill>
                <a:cs typeface="Arial" pitchFamily="34" charset="0"/>
              </a:rPr>
              <a:pPr eaLnBrk="1" hangingPunct="1"/>
              <a:t>26</a:t>
            </a:fld>
            <a:endParaRPr lang="en-US" altLang="en-US">
              <a:solidFill>
                <a:srgbClr val="000000"/>
              </a:solidFill>
              <a:cs typeface="Arial" pitchFamily="34" charset="0"/>
            </a:endParaRPr>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cs typeface="Arial" pitchFamily="34" charset="0"/>
              </a:rPr>
              <a:t>A central place network.  Whatever you do, don’t start teaching CPT with this diagram!  But,by the end of your coverage of CPT, students should be able to look at this diagram, explain it, and critique it. Source: Rubenstein, 9th ed, p410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788F2D43-250E-4064-BA3E-4F50EB10E25C}" type="slidenum">
              <a:rPr lang="en-US" altLang="en-US" smtClean="0">
                <a:solidFill>
                  <a:srgbClr val="000000"/>
                </a:solidFill>
                <a:cs typeface="Arial" pitchFamily="34" charset="0"/>
              </a:rPr>
              <a:pPr eaLnBrk="1" hangingPunct="1"/>
              <a:t>27</a:t>
            </a:fld>
            <a:endParaRPr lang="en-US" altLang="en-US">
              <a:solidFill>
                <a:srgbClr val="000000"/>
              </a:solidFill>
              <a:cs typeface="Arial" pitchFamily="34" charset="0"/>
            </a:endParaRPr>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17B33424-9E44-485E-A0AA-7A53F3E82442}" type="slidenum">
              <a:rPr lang="en-US" sz="1200" smtClean="0"/>
              <a:pPr eaLnBrk="1" hangingPunct="1">
                <a:defRPr/>
              </a:pPr>
              <a:t>28</a:t>
            </a:fld>
            <a:endParaRPr lang="en-US" sz="1200"/>
          </a:p>
        </p:txBody>
      </p:sp>
      <p:sp>
        <p:nvSpPr>
          <p:cNvPr id="70658" name="Rectangle 2"/>
          <p:cNvSpPr>
            <a:spLocks noGrp="1" noRot="1" noChangeAspect="1" noChangeArrowheads="1" noTextEdit="1"/>
          </p:cNvSpPr>
          <p:nvPr>
            <p:ph type="sldImg"/>
          </p:nvPr>
        </p:nvSpPr>
        <p:spPr>
          <a:ln/>
          <a:extLst>
            <a:ext uri="{FAA26D3D-D897-4be2-8F04-BA451C77F1D7}"/>
          </a:extLst>
        </p:spPr>
      </p:sp>
      <p:sp>
        <p:nvSpPr>
          <p:cNvPr id="706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DE6CB981-C618-41E9-897B-238AF14790B5}" type="slidenum">
              <a:rPr lang="en-US" sz="1200" smtClean="0"/>
              <a:pPr eaLnBrk="1" hangingPunct="1">
                <a:defRPr/>
              </a:pPr>
              <a:t>29</a:t>
            </a:fld>
            <a:endParaRPr lang="en-US" sz="1200"/>
          </a:p>
        </p:txBody>
      </p:sp>
      <p:sp>
        <p:nvSpPr>
          <p:cNvPr id="80898" name="Rectangle 2"/>
          <p:cNvSpPr>
            <a:spLocks noGrp="1" noRot="1" noChangeAspect="1" noChangeArrowheads="1" noTextEdit="1"/>
          </p:cNvSpPr>
          <p:nvPr>
            <p:ph type="sldImg"/>
          </p:nvPr>
        </p:nvSpPr>
        <p:spPr>
          <a:ln/>
          <a:extLst>
            <a:ext uri="{FAA26D3D-D897-4be2-8F04-BA451C77F1D7}"/>
          </a:extLst>
        </p:spPr>
      </p:sp>
      <p:sp>
        <p:nvSpPr>
          <p:cNvPr id="8089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96C6E9-1567-4456-8822-7B48F5E2C66D}" type="slidenum">
              <a:rPr lang="en-US" smtClean="0"/>
              <a:pPr/>
              <a:t>30</a:t>
            </a:fld>
            <a:endParaRPr lang="en-US"/>
          </a:p>
        </p:txBody>
      </p:sp>
    </p:spTree>
    <p:extLst>
      <p:ext uri="{BB962C8B-B14F-4D97-AF65-F5344CB8AC3E}">
        <p14:creationId xmlns:p14="http://schemas.microsoft.com/office/powerpoint/2010/main" val="390638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BC6DD92F-9045-467A-AAD3-993C8C1E9D63}" type="slidenum">
              <a:rPr lang="en-US" sz="1200" smtClean="0"/>
              <a:pPr eaLnBrk="1" hangingPunct="1">
                <a:defRPr/>
              </a:pPr>
              <a:t>6</a:t>
            </a:fld>
            <a:endParaRPr lang="en-US" sz="1200"/>
          </a:p>
        </p:txBody>
      </p:sp>
      <p:sp>
        <p:nvSpPr>
          <p:cNvPr id="17410" name="Rectangle 2"/>
          <p:cNvSpPr>
            <a:spLocks noGrp="1" noRot="1" noChangeAspect="1" noChangeArrowheads="1" noTextEdit="1"/>
          </p:cNvSpPr>
          <p:nvPr>
            <p:ph type="sldImg"/>
          </p:nvPr>
        </p:nvSpPr>
        <p:spPr>
          <a:ln/>
          <a:extLst>
            <a:ext uri="{FAA26D3D-D897-4be2-8F04-BA451C77F1D7}"/>
          </a:extLst>
        </p:spPr>
      </p:sp>
      <p:sp>
        <p:nvSpPr>
          <p:cNvPr id="174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811C9E1E-2225-4263-8D82-5AEF8E49DE9E}" type="slidenum">
              <a:rPr lang="en-US" sz="1200" smtClean="0"/>
              <a:pPr eaLnBrk="1" hangingPunct="1">
                <a:defRPr/>
              </a:pPr>
              <a:t>32</a:t>
            </a:fld>
            <a:endParaRPr lang="en-US" sz="1200"/>
          </a:p>
        </p:txBody>
      </p:sp>
      <p:sp>
        <p:nvSpPr>
          <p:cNvPr id="78850" name="Rectangle 2"/>
          <p:cNvSpPr>
            <a:spLocks noGrp="1" noRot="1" noChangeAspect="1" noChangeArrowheads="1" noTextEdit="1"/>
          </p:cNvSpPr>
          <p:nvPr>
            <p:ph type="sldImg"/>
          </p:nvPr>
        </p:nvSpPr>
        <p:spPr>
          <a:ln/>
          <a:extLst>
            <a:ext uri="{FAA26D3D-D897-4be2-8F04-BA451C77F1D7}"/>
          </a:extLst>
        </p:spPr>
      </p:sp>
      <p:sp>
        <p:nvSpPr>
          <p:cNvPr id="788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22D038F1-BA63-4284-9E1F-C0271E604B94}" type="slidenum">
              <a:rPr lang="en-US" sz="1200" smtClean="0"/>
              <a:pPr eaLnBrk="1" hangingPunct="1">
                <a:defRPr/>
              </a:pPr>
              <a:t>33</a:t>
            </a:fld>
            <a:endParaRPr lang="en-US" sz="1200"/>
          </a:p>
        </p:txBody>
      </p:sp>
      <p:sp>
        <p:nvSpPr>
          <p:cNvPr id="82946" name="Rectangle 2"/>
          <p:cNvSpPr>
            <a:spLocks noGrp="1" noRot="1" noChangeAspect="1" noChangeArrowheads="1" noTextEdit="1"/>
          </p:cNvSpPr>
          <p:nvPr>
            <p:ph type="sldImg"/>
          </p:nvPr>
        </p:nvSpPr>
        <p:spPr>
          <a:ln/>
          <a:extLst>
            <a:ext uri="{FAA26D3D-D897-4be2-8F04-BA451C77F1D7}"/>
          </a:extLst>
        </p:spPr>
      </p:sp>
      <p:sp>
        <p:nvSpPr>
          <p:cNvPr id="8294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BA77F32E-93B5-4225-9796-DA68A32663AE}" type="slidenum">
              <a:rPr lang="en-US" altLang="en-US" smtClean="0"/>
              <a:pPr eaLnBrk="1" hangingPunct="1"/>
              <a:t>45</a:t>
            </a:fld>
            <a:endParaRPr lang="en-US" altLang="en-US"/>
          </a:p>
        </p:txBody>
      </p:sp>
    </p:spTree>
    <p:extLst>
      <p:ext uri="{BB962C8B-B14F-4D97-AF65-F5344CB8AC3E}">
        <p14:creationId xmlns:p14="http://schemas.microsoft.com/office/powerpoint/2010/main" val="3195848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6C6E9-1567-4456-8822-7B48F5E2C66D}" type="slidenum">
              <a:rPr lang="en-US" smtClean="0"/>
              <a:pPr/>
              <a:t>48</a:t>
            </a:fld>
            <a:endParaRPr lang="en-US"/>
          </a:p>
        </p:txBody>
      </p:sp>
    </p:spTree>
    <p:extLst>
      <p:ext uri="{BB962C8B-B14F-4D97-AF65-F5344CB8AC3E}">
        <p14:creationId xmlns:p14="http://schemas.microsoft.com/office/powerpoint/2010/main" val="3405309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ln/>
        </p:spPr>
      </p:sp>
      <p:sp>
        <p:nvSpPr>
          <p:cNvPr id="385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85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8BC4F341-AA40-433F-80DE-55E09FF600F9}" type="slidenum">
              <a:rPr lang="en-US" altLang="en-US" smtClean="0"/>
              <a:pPr eaLnBrk="1" hangingPunct="1"/>
              <a:t>51</a:t>
            </a:fld>
            <a:endParaRPr lang="en-US" altLang="en-US"/>
          </a:p>
        </p:txBody>
      </p:sp>
    </p:spTree>
    <p:extLst>
      <p:ext uri="{BB962C8B-B14F-4D97-AF65-F5344CB8AC3E}">
        <p14:creationId xmlns:p14="http://schemas.microsoft.com/office/powerpoint/2010/main" val="3975596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a:ln/>
        </p:spPr>
      </p:sp>
      <p:sp>
        <p:nvSpPr>
          <p:cNvPr id="386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86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345DCBE6-EA7E-4CB3-9BE5-998E3E114CD0}" type="slidenum">
              <a:rPr lang="en-US" altLang="en-US" smtClean="0"/>
              <a:pPr eaLnBrk="1" hangingPunct="1"/>
              <a:t>52</a:t>
            </a:fld>
            <a:endParaRPr lang="en-US" altLang="en-US"/>
          </a:p>
        </p:txBody>
      </p:sp>
    </p:spTree>
    <p:extLst>
      <p:ext uri="{BB962C8B-B14F-4D97-AF65-F5344CB8AC3E}">
        <p14:creationId xmlns:p14="http://schemas.microsoft.com/office/powerpoint/2010/main" val="1632317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9EB07FBB-33F2-46E3-BC18-BB56F9F68CB7}" type="slidenum">
              <a:rPr lang="en-US" sz="1200" smtClean="0"/>
              <a:pPr eaLnBrk="1" hangingPunct="1">
                <a:defRPr/>
              </a:pPr>
              <a:t>61</a:t>
            </a:fld>
            <a:endParaRPr lang="en-US" sz="1200"/>
          </a:p>
        </p:txBody>
      </p:sp>
      <p:sp>
        <p:nvSpPr>
          <p:cNvPr id="29698" name="Rectangle 2"/>
          <p:cNvSpPr>
            <a:spLocks noGrp="1" noRot="1" noChangeAspect="1" noChangeArrowheads="1" noTextEdit="1"/>
          </p:cNvSpPr>
          <p:nvPr>
            <p:ph type="sldImg"/>
          </p:nvPr>
        </p:nvSpPr>
        <p:spPr>
          <a:ln/>
          <a:extLst>
            <a:ext uri="{FAA26D3D-D897-4be2-8F04-BA451C77F1D7}"/>
          </a:extLst>
        </p:spPr>
      </p:sp>
      <p:sp>
        <p:nvSpPr>
          <p:cNvPr id="2969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FC69ACB8-4B89-4BAC-9AC5-6E58739763ED}" type="slidenum">
              <a:rPr lang="en-US" sz="1200" smtClean="0"/>
              <a:pPr eaLnBrk="1" hangingPunct="1">
                <a:defRPr/>
              </a:pPr>
              <a:t>62</a:t>
            </a:fld>
            <a:endParaRPr lang="en-US" sz="1200"/>
          </a:p>
        </p:txBody>
      </p:sp>
      <p:sp>
        <p:nvSpPr>
          <p:cNvPr id="31746" name="Rectangle 2"/>
          <p:cNvSpPr>
            <a:spLocks noGrp="1" noRot="1" noChangeAspect="1" noChangeArrowheads="1" noTextEdit="1"/>
          </p:cNvSpPr>
          <p:nvPr>
            <p:ph type="sldImg"/>
          </p:nvPr>
        </p:nvSpPr>
        <p:spPr>
          <a:ln/>
          <a:extLst>
            <a:ext uri="{FAA26D3D-D897-4be2-8F04-BA451C77F1D7}"/>
          </a:extLst>
        </p:spPr>
      </p:sp>
      <p:sp>
        <p:nvSpPr>
          <p:cNvPr id="3174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B1042C58-4983-465A-A06B-C358B2194125}" type="slidenum">
              <a:rPr lang="en-US" sz="1200" smtClean="0"/>
              <a:pPr eaLnBrk="1" hangingPunct="1">
                <a:defRPr/>
              </a:pPr>
              <a:t>63</a:t>
            </a:fld>
            <a:endParaRPr lang="en-US" sz="1200"/>
          </a:p>
        </p:txBody>
      </p:sp>
      <p:sp>
        <p:nvSpPr>
          <p:cNvPr id="33794" name="Rectangle 2"/>
          <p:cNvSpPr>
            <a:spLocks noGrp="1" noRot="1" noChangeAspect="1" noChangeArrowheads="1" noTextEdit="1"/>
          </p:cNvSpPr>
          <p:nvPr>
            <p:ph type="sldImg"/>
          </p:nvPr>
        </p:nvSpPr>
        <p:spPr>
          <a:ln/>
          <a:extLst>
            <a:ext uri="{FAA26D3D-D897-4be2-8F04-BA451C77F1D7}"/>
          </a:extLst>
        </p:spPr>
      </p:sp>
      <p:sp>
        <p:nvSpPr>
          <p:cNvPr id="337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F9806368-9B4B-4D13-ABCC-974B49639C10}" type="slidenum">
              <a:rPr lang="en-US" sz="1200" smtClean="0"/>
              <a:pPr eaLnBrk="1" hangingPunct="1">
                <a:defRPr/>
              </a:pPr>
              <a:t>64</a:t>
            </a:fld>
            <a:endParaRPr lang="en-US" sz="1200"/>
          </a:p>
        </p:txBody>
      </p:sp>
      <p:sp>
        <p:nvSpPr>
          <p:cNvPr id="35842" name="Rectangle 2"/>
          <p:cNvSpPr>
            <a:spLocks noGrp="1" noRot="1" noChangeAspect="1" noChangeArrowheads="1" noTextEdit="1"/>
          </p:cNvSpPr>
          <p:nvPr>
            <p:ph type="sldImg"/>
          </p:nvPr>
        </p:nvSpPr>
        <p:spPr>
          <a:ln/>
          <a:extLst>
            <a:ext uri="{FAA26D3D-D897-4be2-8F04-BA451C77F1D7}"/>
          </a:extLst>
        </p:spPr>
      </p:sp>
      <p:sp>
        <p:nvSpPr>
          <p:cNvPr id="3584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924FE842-D167-4867-ABDE-FC8D197130D0}" type="slidenum">
              <a:rPr lang="en-US" sz="1200" smtClean="0"/>
              <a:pPr eaLnBrk="1" hangingPunct="1">
                <a:defRPr/>
              </a:pPr>
              <a:t>7</a:t>
            </a:fld>
            <a:endParaRPr lang="en-US" sz="1200"/>
          </a:p>
        </p:txBody>
      </p:sp>
      <p:sp>
        <p:nvSpPr>
          <p:cNvPr id="19458" name="Rectangle 2"/>
          <p:cNvSpPr>
            <a:spLocks noGrp="1" noRot="1" noChangeAspect="1" noChangeArrowheads="1" noTextEdit="1"/>
          </p:cNvSpPr>
          <p:nvPr>
            <p:ph type="sldImg"/>
          </p:nvPr>
        </p:nvSpPr>
        <p:spPr>
          <a:ln/>
          <a:extLst>
            <a:ext uri="{FAA26D3D-D897-4be2-8F04-BA451C77F1D7}"/>
          </a:extLst>
        </p:spPr>
      </p:sp>
      <p:sp>
        <p:nvSpPr>
          <p:cNvPr id="194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1873924F-95ED-42C5-A76E-CED8F8B536EF}" type="slidenum">
              <a:rPr lang="en-US" sz="1200" smtClean="0"/>
              <a:pPr eaLnBrk="1" hangingPunct="1">
                <a:defRPr/>
              </a:pPr>
              <a:t>65</a:t>
            </a:fld>
            <a:endParaRPr lang="en-US" sz="1200"/>
          </a:p>
        </p:txBody>
      </p:sp>
      <p:sp>
        <p:nvSpPr>
          <p:cNvPr id="37890" name="Rectangle 2"/>
          <p:cNvSpPr>
            <a:spLocks noGrp="1" noRot="1" noChangeAspect="1" noChangeArrowheads="1" noTextEdit="1"/>
          </p:cNvSpPr>
          <p:nvPr>
            <p:ph type="sldImg"/>
          </p:nvPr>
        </p:nvSpPr>
        <p:spPr>
          <a:ln/>
          <a:extLst>
            <a:ext uri="{FAA26D3D-D897-4be2-8F04-BA451C77F1D7}"/>
          </a:extLst>
        </p:spPr>
      </p:sp>
      <p:sp>
        <p:nvSpPr>
          <p:cNvPr id="378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98A2020B-D409-4C35-8761-2CF5FAA8B267}" type="slidenum">
              <a:rPr lang="en-US" sz="1200" smtClean="0"/>
              <a:pPr eaLnBrk="1" hangingPunct="1">
                <a:defRPr/>
              </a:pPr>
              <a:t>66</a:t>
            </a:fld>
            <a:endParaRPr lang="en-US" sz="1200"/>
          </a:p>
        </p:txBody>
      </p:sp>
      <p:sp>
        <p:nvSpPr>
          <p:cNvPr id="39938" name="Rectangle 2"/>
          <p:cNvSpPr>
            <a:spLocks noGrp="1" noRot="1" noChangeAspect="1" noChangeArrowheads="1" noTextEdit="1"/>
          </p:cNvSpPr>
          <p:nvPr>
            <p:ph type="sldImg"/>
          </p:nvPr>
        </p:nvSpPr>
        <p:spPr>
          <a:ln/>
          <a:extLst>
            <a:ext uri="{FAA26D3D-D897-4be2-8F04-BA451C77F1D7}"/>
          </a:extLst>
        </p:spPr>
      </p:sp>
      <p:sp>
        <p:nvSpPr>
          <p:cNvPr id="3993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25B55FA5-0F19-4812-BB46-57F3EAF32254}" type="slidenum">
              <a:rPr lang="en-US" sz="1200" smtClean="0"/>
              <a:pPr eaLnBrk="1" hangingPunct="1">
                <a:defRPr/>
              </a:pPr>
              <a:t>67</a:t>
            </a:fld>
            <a:endParaRPr lang="en-US" sz="1200"/>
          </a:p>
        </p:txBody>
      </p:sp>
      <p:sp>
        <p:nvSpPr>
          <p:cNvPr id="41986" name="Rectangle 2"/>
          <p:cNvSpPr>
            <a:spLocks noGrp="1" noRot="1" noChangeAspect="1" noChangeArrowheads="1" noTextEdit="1"/>
          </p:cNvSpPr>
          <p:nvPr>
            <p:ph type="sldImg"/>
          </p:nvPr>
        </p:nvSpPr>
        <p:spPr>
          <a:ln/>
          <a:extLst>
            <a:ext uri="{FAA26D3D-D897-4be2-8F04-BA451C77F1D7}"/>
          </a:extLst>
        </p:spPr>
      </p:sp>
      <p:sp>
        <p:nvSpPr>
          <p:cNvPr id="4198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E230EA73-6107-429D-99AF-E0C7C080B37E}" type="slidenum">
              <a:rPr lang="en-US" sz="1200" smtClean="0"/>
              <a:pPr eaLnBrk="1" hangingPunct="1">
                <a:defRPr/>
              </a:pPr>
              <a:t>68</a:t>
            </a:fld>
            <a:endParaRPr lang="en-US" sz="1200"/>
          </a:p>
        </p:txBody>
      </p:sp>
      <p:sp>
        <p:nvSpPr>
          <p:cNvPr id="44034" name="Rectangle 2"/>
          <p:cNvSpPr>
            <a:spLocks noGrp="1" noRot="1" noChangeAspect="1" noChangeArrowheads="1" noTextEdit="1"/>
          </p:cNvSpPr>
          <p:nvPr>
            <p:ph type="sldImg"/>
          </p:nvPr>
        </p:nvSpPr>
        <p:spPr>
          <a:ln/>
          <a:extLst>
            <a:ext uri="{FAA26D3D-D897-4be2-8F04-BA451C77F1D7}"/>
          </a:extLst>
        </p:spPr>
      </p:sp>
      <p:sp>
        <p:nvSpPr>
          <p:cNvPr id="440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84E3D2B5-A457-4089-B82F-9EA11471E3EE}" type="slidenum">
              <a:rPr lang="en-US" sz="1200" smtClean="0"/>
              <a:pPr eaLnBrk="1" hangingPunct="1">
                <a:defRPr/>
              </a:pPr>
              <a:t>69</a:t>
            </a:fld>
            <a:endParaRPr lang="en-US" sz="1200"/>
          </a:p>
        </p:txBody>
      </p:sp>
      <p:sp>
        <p:nvSpPr>
          <p:cNvPr id="46082" name="Rectangle 2"/>
          <p:cNvSpPr>
            <a:spLocks noGrp="1" noRot="1" noChangeAspect="1" noChangeArrowheads="1" noTextEdit="1"/>
          </p:cNvSpPr>
          <p:nvPr>
            <p:ph type="sldImg"/>
          </p:nvPr>
        </p:nvSpPr>
        <p:spPr>
          <a:ln/>
          <a:extLst>
            <a:ext uri="{FAA26D3D-D897-4be2-8F04-BA451C77F1D7}"/>
          </a:extLst>
        </p:spPr>
      </p:sp>
      <p:sp>
        <p:nvSpPr>
          <p:cNvPr id="460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873EE2BC-6D3E-4743-B59B-FFD6951D276F}" type="slidenum">
              <a:rPr lang="en-US" sz="1200" smtClean="0"/>
              <a:pPr eaLnBrk="1" hangingPunct="1">
                <a:defRPr/>
              </a:pPr>
              <a:t>70</a:t>
            </a:fld>
            <a:endParaRPr lang="en-US" sz="1200"/>
          </a:p>
        </p:txBody>
      </p:sp>
      <p:sp>
        <p:nvSpPr>
          <p:cNvPr id="48130" name="Rectangle 2"/>
          <p:cNvSpPr>
            <a:spLocks noGrp="1" noRot="1" noChangeAspect="1" noChangeArrowheads="1" noTextEdit="1"/>
          </p:cNvSpPr>
          <p:nvPr>
            <p:ph type="sldImg"/>
          </p:nvPr>
        </p:nvSpPr>
        <p:spPr>
          <a:ln/>
          <a:extLst>
            <a:ext uri="{FAA26D3D-D897-4be2-8F04-BA451C77F1D7}"/>
          </a:extLst>
        </p:spPr>
      </p:sp>
      <p:sp>
        <p:nvSpPr>
          <p:cNvPr id="481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2AD06B0C-6BA7-4B1D-AFCA-5CCB704BC636}" type="slidenum">
              <a:rPr lang="en-US" sz="1200" smtClean="0"/>
              <a:pPr eaLnBrk="1" hangingPunct="1">
                <a:defRPr/>
              </a:pPr>
              <a:t>71</a:t>
            </a:fld>
            <a:endParaRPr lang="en-US" sz="1200"/>
          </a:p>
        </p:txBody>
      </p:sp>
      <p:sp>
        <p:nvSpPr>
          <p:cNvPr id="52226" name="Rectangle 2"/>
          <p:cNvSpPr>
            <a:spLocks noGrp="1" noRot="1" noChangeAspect="1" noChangeArrowheads="1" noTextEdit="1"/>
          </p:cNvSpPr>
          <p:nvPr>
            <p:ph type="sldImg"/>
          </p:nvPr>
        </p:nvSpPr>
        <p:spPr>
          <a:ln/>
          <a:extLst>
            <a:ext uri="{FAA26D3D-D897-4be2-8F04-BA451C77F1D7}"/>
          </a:extLst>
        </p:spPr>
      </p:sp>
      <p:sp>
        <p:nvSpPr>
          <p:cNvPr id="522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E943E898-676C-4DD6-902B-D3877A2AFD83}" type="slidenum">
              <a:rPr lang="en-US" sz="1200" smtClean="0"/>
              <a:pPr eaLnBrk="1" hangingPunct="1">
                <a:defRPr/>
              </a:pPr>
              <a:t>72</a:t>
            </a:fld>
            <a:endParaRPr lang="en-US" sz="1200"/>
          </a:p>
        </p:txBody>
      </p:sp>
      <p:sp>
        <p:nvSpPr>
          <p:cNvPr id="50178" name="Rectangle 2"/>
          <p:cNvSpPr>
            <a:spLocks noGrp="1" noRot="1" noChangeAspect="1" noChangeArrowheads="1" noTextEdit="1"/>
          </p:cNvSpPr>
          <p:nvPr>
            <p:ph type="sldImg"/>
          </p:nvPr>
        </p:nvSpPr>
        <p:spPr>
          <a:ln/>
          <a:extLst>
            <a:ext uri="{FAA26D3D-D897-4be2-8F04-BA451C77F1D7}"/>
          </a:extLst>
        </p:spPr>
      </p:sp>
      <p:sp>
        <p:nvSpPr>
          <p:cNvPr id="501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ln/>
        </p:spPr>
      </p:sp>
      <p:sp>
        <p:nvSpPr>
          <p:cNvPr id="385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85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8BC4F341-AA40-433F-80DE-55E09FF600F9}" type="slidenum">
              <a:rPr lang="en-US" altLang="en-US" smtClean="0"/>
              <a:pPr eaLnBrk="1" hangingPunct="1"/>
              <a:t>77</a:t>
            </a:fld>
            <a:endParaRPr lang="en-US" altLang="en-US"/>
          </a:p>
        </p:txBody>
      </p:sp>
    </p:spTree>
    <p:extLst>
      <p:ext uri="{BB962C8B-B14F-4D97-AF65-F5344CB8AC3E}">
        <p14:creationId xmlns:p14="http://schemas.microsoft.com/office/powerpoint/2010/main" val="2138941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a:ln/>
        </p:spPr>
      </p:sp>
      <p:sp>
        <p:nvSpPr>
          <p:cNvPr id="386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86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345DCBE6-EA7E-4CB3-9BE5-998E3E114CD0}" type="slidenum">
              <a:rPr lang="en-US" altLang="en-US" smtClean="0"/>
              <a:pPr eaLnBrk="1" hangingPunct="1"/>
              <a:t>79</a:t>
            </a:fld>
            <a:endParaRPr lang="en-US" altLang="en-US"/>
          </a:p>
        </p:txBody>
      </p:sp>
    </p:spTree>
    <p:extLst>
      <p:ext uri="{BB962C8B-B14F-4D97-AF65-F5344CB8AC3E}">
        <p14:creationId xmlns:p14="http://schemas.microsoft.com/office/powerpoint/2010/main" val="313950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83C9205D-CEBC-4B80-9C64-B40498FFBD85}" type="slidenum">
              <a:rPr lang="en-US" sz="1200" smtClean="0"/>
              <a:pPr eaLnBrk="1" hangingPunct="1">
                <a:defRPr/>
              </a:pPr>
              <a:t>8</a:t>
            </a:fld>
            <a:endParaRPr lang="en-US" sz="1200"/>
          </a:p>
        </p:txBody>
      </p:sp>
      <p:sp>
        <p:nvSpPr>
          <p:cNvPr id="21506" name="Rectangle 2"/>
          <p:cNvSpPr>
            <a:spLocks noGrp="1" noRot="1" noChangeAspect="1" noChangeArrowheads="1" noTextEdit="1"/>
          </p:cNvSpPr>
          <p:nvPr>
            <p:ph type="sldImg"/>
          </p:nvPr>
        </p:nvSpPr>
        <p:spPr>
          <a:ln/>
          <a:extLst>
            <a:ext uri="{FAA26D3D-D897-4be2-8F04-BA451C77F1D7}"/>
          </a:extLst>
        </p:spPr>
      </p:sp>
      <p:sp>
        <p:nvSpPr>
          <p:cNvPr id="21507"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2AD06B0C-6BA7-4B1D-AFCA-5CCB704BC636}" type="slidenum">
              <a:rPr lang="en-US" sz="1200" smtClean="0"/>
              <a:pPr eaLnBrk="1" hangingPunct="1">
                <a:defRPr/>
              </a:pPr>
              <a:t>83</a:t>
            </a:fld>
            <a:endParaRPr lang="en-US" sz="1200"/>
          </a:p>
        </p:txBody>
      </p:sp>
      <p:sp>
        <p:nvSpPr>
          <p:cNvPr id="52226" name="Rectangle 2"/>
          <p:cNvSpPr>
            <a:spLocks noGrp="1" noRot="1" noChangeAspect="1" noChangeArrowheads="1" noTextEdit="1"/>
          </p:cNvSpPr>
          <p:nvPr>
            <p:ph type="sldImg"/>
          </p:nvPr>
        </p:nvSpPr>
        <p:spPr>
          <a:ln/>
          <a:extLst>
            <a:ext uri="{FAA26D3D-D897-4be2-8F04-BA451C77F1D7}"/>
          </a:extLst>
        </p:spPr>
      </p:sp>
      <p:sp>
        <p:nvSpPr>
          <p:cNvPr id="52227"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144309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1516678A-305B-4E01-8670-B5BF192D092A}" type="slidenum">
              <a:rPr lang="en-US" sz="1200" smtClean="0"/>
              <a:pPr eaLnBrk="1" hangingPunct="1">
                <a:defRPr/>
              </a:pPr>
              <a:t>86</a:t>
            </a:fld>
            <a:endParaRPr lang="en-US" sz="1200"/>
          </a:p>
        </p:txBody>
      </p:sp>
      <p:sp>
        <p:nvSpPr>
          <p:cNvPr id="46082" name="Rectangle 2"/>
          <p:cNvSpPr>
            <a:spLocks noGrp="1" noRot="1" noChangeAspect="1" noChangeArrowheads="1" noTextEdit="1"/>
          </p:cNvSpPr>
          <p:nvPr>
            <p:ph type="sldImg"/>
          </p:nvPr>
        </p:nvSpPr>
        <p:spPr>
          <a:ln/>
          <a:extLst>
            <a:ext uri="{FAA26D3D-D897-4be2-8F04-BA451C77F1D7}"/>
          </a:extLst>
        </p:spPr>
      </p:sp>
      <p:sp>
        <p:nvSpPr>
          <p:cNvPr id="460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48B588A3-1402-4E8C-8376-791E10CEAAC2}" type="slidenum">
              <a:rPr lang="en-US" sz="1200" smtClean="0"/>
              <a:pPr eaLnBrk="1" hangingPunct="1">
                <a:defRPr/>
              </a:pPr>
              <a:t>87</a:t>
            </a:fld>
            <a:endParaRPr lang="en-US" sz="1200"/>
          </a:p>
        </p:txBody>
      </p:sp>
      <p:sp>
        <p:nvSpPr>
          <p:cNvPr id="48130" name="Rectangle 2"/>
          <p:cNvSpPr>
            <a:spLocks noGrp="1" noRot="1" noChangeAspect="1" noChangeArrowheads="1" noTextEdit="1"/>
          </p:cNvSpPr>
          <p:nvPr>
            <p:ph type="sldImg"/>
          </p:nvPr>
        </p:nvSpPr>
        <p:spPr>
          <a:ln/>
          <a:extLst>
            <a:ext uri="{FAA26D3D-D897-4be2-8F04-BA451C77F1D7}"/>
          </a:extLst>
        </p:spPr>
      </p:sp>
      <p:sp>
        <p:nvSpPr>
          <p:cNvPr id="481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0EB57DC3-FB79-497F-8449-88956FF2C39D}" type="slidenum">
              <a:rPr lang="en-US" sz="1200" smtClean="0"/>
              <a:pPr eaLnBrk="1" hangingPunct="1">
                <a:defRPr/>
              </a:pPr>
              <a:t>88</a:t>
            </a:fld>
            <a:endParaRPr lang="en-US" sz="1200"/>
          </a:p>
        </p:txBody>
      </p:sp>
      <p:sp>
        <p:nvSpPr>
          <p:cNvPr id="50178" name="Rectangle 2"/>
          <p:cNvSpPr>
            <a:spLocks noGrp="1" noRot="1" noChangeAspect="1" noChangeArrowheads="1" noTextEdit="1"/>
          </p:cNvSpPr>
          <p:nvPr>
            <p:ph type="sldImg"/>
          </p:nvPr>
        </p:nvSpPr>
        <p:spPr>
          <a:ln/>
          <a:extLst>
            <a:ext uri="{FAA26D3D-D897-4be2-8F04-BA451C77F1D7}"/>
          </a:extLst>
        </p:spPr>
      </p:sp>
      <p:sp>
        <p:nvSpPr>
          <p:cNvPr id="501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BE96C60D-F8CE-41FC-B6AC-22272E07F52C}" type="slidenum">
              <a:rPr lang="en-US" sz="1200" smtClean="0"/>
              <a:pPr eaLnBrk="1" hangingPunct="1">
                <a:defRPr/>
              </a:pPr>
              <a:t>89</a:t>
            </a:fld>
            <a:endParaRPr lang="en-US" sz="1200"/>
          </a:p>
        </p:txBody>
      </p:sp>
      <p:sp>
        <p:nvSpPr>
          <p:cNvPr id="52226" name="Rectangle 2"/>
          <p:cNvSpPr>
            <a:spLocks noGrp="1" noRot="1" noChangeAspect="1" noChangeArrowheads="1" noTextEdit="1"/>
          </p:cNvSpPr>
          <p:nvPr>
            <p:ph type="sldImg"/>
          </p:nvPr>
        </p:nvSpPr>
        <p:spPr>
          <a:ln/>
          <a:extLst>
            <a:ext uri="{FAA26D3D-D897-4be2-8F04-BA451C77F1D7}"/>
          </a:extLst>
        </p:spPr>
      </p:sp>
      <p:sp>
        <p:nvSpPr>
          <p:cNvPr id="522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7FAC8FDB-684B-4D60-BD0C-AD1D87B98550}" type="slidenum">
              <a:rPr lang="en-US" sz="1200" smtClean="0"/>
              <a:pPr eaLnBrk="1" hangingPunct="1">
                <a:defRPr/>
              </a:pPr>
              <a:t>90</a:t>
            </a:fld>
            <a:endParaRPr lang="en-US" sz="1200"/>
          </a:p>
        </p:txBody>
      </p:sp>
      <p:sp>
        <p:nvSpPr>
          <p:cNvPr id="54274" name="Rectangle 2"/>
          <p:cNvSpPr>
            <a:spLocks noGrp="1" noRot="1" noChangeAspect="1" noChangeArrowheads="1" noTextEdit="1"/>
          </p:cNvSpPr>
          <p:nvPr>
            <p:ph type="sldImg"/>
          </p:nvPr>
        </p:nvSpPr>
        <p:spPr>
          <a:ln/>
          <a:extLst>
            <a:ext uri="{FAA26D3D-D897-4be2-8F04-BA451C77F1D7}"/>
          </a:extLst>
        </p:spPr>
      </p:sp>
      <p:sp>
        <p:nvSpPr>
          <p:cNvPr id="5427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CE24B15B-81A2-4A57-A8E2-BA14C61E05EB}" type="slidenum">
              <a:rPr lang="en-US" sz="1200" smtClean="0"/>
              <a:pPr eaLnBrk="1" hangingPunct="1">
                <a:defRPr/>
              </a:pPr>
              <a:t>91</a:t>
            </a:fld>
            <a:endParaRPr lang="en-US" sz="1200"/>
          </a:p>
        </p:txBody>
      </p:sp>
      <p:sp>
        <p:nvSpPr>
          <p:cNvPr id="56322" name="Rectangle 2"/>
          <p:cNvSpPr>
            <a:spLocks noGrp="1" noRot="1" noChangeAspect="1" noChangeArrowheads="1" noTextEdit="1"/>
          </p:cNvSpPr>
          <p:nvPr>
            <p:ph type="sldImg"/>
          </p:nvPr>
        </p:nvSpPr>
        <p:spPr>
          <a:ln/>
          <a:extLst>
            <a:ext uri="{FAA26D3D-D897-4be2-8F04-BA451C77F1D7}"/>
          </a:extLst>
        </p:spPr>
      </p:sp>
      <p:sp>
        <p:nvSpPr>
          <p:cNvPr id="563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5980BC40-B946-4313-B893-D238656F9EFC}" type="slidenum">
              <a:rPr lang="en-US" sz="1200" smtClean="0"/>
              <a:pPr eaLnBrk="1" hangingPunct="1">
                <a:defRPr/>
              </a:pPr>
              <a:t>92</a:t>
            </a:fld>
            <a:endParaRPr lang="en-US" sz="1200"/>
          </a:p>
        </p:txBody>
      </p:sp>
      <p:sp>
        <p:nvSpPr>
          <p:cNvPr id="58370" name="Rectangle 2"/>
          <p:cNvSpPr>
            <a:spLocks noGrp="1" noRot="1" noChangeAspect="1" noChangeArrowheads="1" noTextEdit="1"/>
          </p:cNvSpPr>
          <p:nvPr>
            <p:ph type="sldImg"/>
          </p:nvPr>
        </p:nvSpPr>
        <p:spPr>
          <a:ln/>
          <a:extLst>
            <a:ext uri="{FAA26D3D-D897-4be2-8F04-BA451C77F1D7}"/>
          </a:extLst>
        </p:spPr>
      </p:sp>
      <p:sp>
        <p:nvSpPr>
          <p:cNvPr id="583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62E846A0-0A9A-419F-9914-58D728410F08}" type="slidenum">
              <a:rPr lang="en-US" sz="1200" smtClean="0"/>
              <a:pPr eaLnBrk="1" hangingPunct="1">
                <a:defRPr/>
              </a:pPr>
              <a:t>99</a:t>
            </a:fld>
            <a:endParaRPr lang="en-US" sz="1200"/>
          </a:p>
        </p:txBody>
      </p:sp>
      <p:sp>
        <p:nvSpPr>
          <p:cNvPr id="15362" name="Rectangle 2"/>
          <p:cNvSpPr>
            <a:spLocks noGrp="1" noRot="1" noChangeAspect="1" noChangeArrowheads="1" noTextEdit="1"/>
          </p:cNvSpPr>
          <p:nvPr>
            <p:ph type="sldImg"/>
          </p:nvPr>
        </p:nvSpPr>
        <p:spPr>
          <a:ln/>
          <a:extLst>
            <a:ext uri="{FAA26D3D-D897-4be2-8F04-BA451C77F1D7}"/>
          </a:extLst>
        </p:spPr>
      </p:sp>
      <p:sp>
        <p:nvSpPr>
          <p:cNvPr id="1536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A92E4724-91AC-48B7-9981-D179216CF9C5}" type="slidenum">
              <a:rPr lang="en-US" sz="1200" smtClean="0"/>
              <a:pPr eaLnBrk="1" hangingPunct="1">
                <a:defRPr/>
              </a:pPr>
              <a:t>107</a:t>
            </a:fld>
            <a:endParaRPr lang="en-US" sz="1200"/>
          </a:p>
        </p:txBody>
      </p:sp>
      <p:sp>
        <p:nvSpPr>
          <p:cNvPr id="19458" name="Rectangle 2"/>
          <p:cNvSpPr>
            <a:spLocks noGrp="1" noRot="1" noChangeAspect="1" noChangeArrowheads="1" noTextEdit="1"/>
          </p:cNvSpPr>
          <p:nvPr>
            <p:ph type="sldImg"/>
          </p:nvPr>
        </p:nvSpPr>
        <p:spPr>
          <a:ln/>
          <a:extLst>
            <a:ext uri="{FAA26D3D-D897-4be2-8F04-BA451C77F1D7}"/>
          </a:extLst>
        </p:spPr>
      </p:sp>
      <p:sp>
        <p:nvSpPr>
          <p:cNvPr id="194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F0439A5C-B6E4-4D0D-A9D4-D6D3DE1AF83D}" type="slidenum">
              <a:rPr lang="en-US" sz="1200" smtClean="0"/>
              <a:pPr eaLnBrk="1" hangingPunct="1">
                <a:defRPr/>
              </a:pPr>
              <a:t>9</a:t>
            </a:fld>
            <a:endParaRPr lang="en-US" sz="1200"/>
          </a:p>
        </p:txBody>
      </p:sp>
      <p:sp>
        <p:nvSpPr>
          <p:cNvPr id="23554" name="Rectangle 2"/>
          <p:cNvSpPr>
            <a:spLocks noGrp="1" noRot="1" noChangeAspect="1" noChangeArrowheads="1" noTextEdit="1"/>
          </p:cNvSpPr>
          <p:nvPr>
            <p:ph type="sldImg"/>
          </p:nvPr>
        </p:nvSpPr>
        <p:spPr>
          <a:ln/>
          <a:extLst>
            <a:ext uri="{FAA26D3D-D897-4be2-8F04-BA451C77F1D7}"/>
          </a:extLst>
        </p:spPr>
      </p:sp>
      <p:sp>
        <p:nvSpPr>
          <p:cNvPr id="2355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2E0AA76C-587D-4473-B763-031508FE1304}" type="slidenum">
              <a:rPr lang="en-US" sz="1200" smtClean="0"/>
              <a:pPr eaLnBrk="1" hangingPunct="1">
                <a:defRPr/>
              </a:pPr>
              <a:t>114</a:t>
            </a:fld>
            <a:endParaRPr lang="en-US" sz="1200"/>
          </a:p>
        </p:txBody>
      </p:sp>
      <p:sp>
        <p:nvSpPr>
          <p:cNvPr id="23554" name="Rectangle 2"/>
          <p:cNvSpPr>
            <a:spLocks noGrp="1" noRot="1" noChangeAspect="1" noChangeArrowheads="1" noTextEdit="1"/>
          </p:cNvSpPr>
          <p:nvPr>
            <p:ph type="sldImg"/>
          </p:nvPr>
        </p:nvSpPr>
        <p:spPr>
          <a:ln/>
          <a:extLst>
            <a:ext uri="{FAA26D3D-D897-4be2-8F04-BA451C77F1D7}"/>
          </a:extLst>
        </p:spPr>
      </p:sp>
      <p:sp>
        <p:nvSpPr>
          <p:cNvPr id="2355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4B900F7A-17BA-4EAC-BBFD-EB08527E0313}" type="slidenum">
              <a:rPr lang="en-US" sz="1200" smtClean="0"/>
              <a:pPr eaLnBrk="1" hangingPunct="1">
                <a:defRPr/>
              </a:pPr>
              <a:t>115</a:t>
            </a:fld>
            <a:endParaRPr lang="en-US" sz="1200"/>
          </a:p>
        </p:txBody>
      </p:sp>
      <p:sp>
        <p:nvSpPr>
          <p:cNvPr id="25602" name="Rectangle 2"/>
          <p:cNvSpPr>
            <a:spLocks noGrp="1" noRot="1" noChangeAspect="1" noChangeArrowheads="1" noTextEdit="1"/>
          </p:cNvSpPr>
          <p:nvPr>
            <p:ph type="sldImg"/>
          </p:nvPr>
        </p:nvSpPr>
        <p:spPr>
          <a:ln/>
          <a:extLst>
            <a:ext uri="{FAA26D3D-D897-4be2-8F04-BA451C77F1D7}"/>
          </a:extLst>
        </p:spPr>
      </p:sp>
      <p:sp>
        <p:nvSpPr>
          <p:cNvPr id="2560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F3EFA369-6E40-41CE-8B21-1D7201359FE7}" type="slidenum">
              <a:rPr lang="en-US" sz="1200" smtClean="0"/>
              <a:pPr eaLnBrk="1" hangingPunct="1">
                <a:defRPr/>
              </a:pPr>
              <a:t>10</a:t>
            </a:fld>
            <a:endParaRPr lang="en-US" sz="1200"/>
          </a:p>
        </p:txBody>
      </p:sp>
      <p:sp>
        <p:nvSpPr>
          <p:cNvPr id="27650" name="Rectangle 2"/>
          <p:cNvSpPr>
            <a:spLocks noGrp="1" noRot="1" noChangeAspect="1" noChangeArrowheads="1" noTextEdit="1"/>
          </p:cNvSpPr>
          <p:nvPr>
            <p:ph type="sldImg"/>
          </p:nvPr>
        </p:nvSpPr>
        <p:spPr>
          <a:ln/>
          <a:extLst>
            <a:ext uri="{FAA26D3D-D897-4be2-8F04-BA451C77F1D7}"/>
          </a:extLst>
        </p:spPr>
      </p:sp>
      <p:sp>
        <p:nvSpPr>
          <p:cNvPr id="276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76E10CC6-2609-461B-B99A-7B5E1D8C9ACD}" type="slidenum">
              <a:rPr lang="en-US" sz="1200" smtClean="0"/>
              <a:pPr eaLnBrk="1" hangingPunct="1">
                <a:defRPr/>
              </a:pPr>
              <a:t>11</a:t>
            </a:fld>
            <a:endParaRPr lang="en-US" sz="1200"/>
          </a:p>
        </p:txBody>
      </p:sp>
      <p:sp>
        <p:nvSpPr>
          <p:cNvPr id="29698" name="Rectangle 2"/>
          <p:cNvSpPr>
            <a:spLocks noGrp="1" noRot="1" noChangeAspect="1" noChangeArrowheads="1" noTextEdit="1"/>
          </p:cNvSpPr>
          <p:nvPr>
            <p:ph type="sldImg"/>
          </p:nvPr>
        </p:nvSpPr>
        <p:spPr>
          <a:ln/>
          <a:extLst>
            <a:ext uri="{FAA26D3D-D897-4be2-8F04-BA451C77F1D7}"/>
          </a:extLst>
        </p:spPr>
      </p:sp>
      <p:sp>
        <p:nvSpPr>
          <p:cNvPr id="2969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19D53768-807D-4929-B0FA-75C41C59ECB8}" type="slidenum">
              <a:rPr lang="en-US" altLang="en-US" smtClean="0">
                <a:solidFill>
                  <a:srgbClr val="000000"/>
                </a:solidFill>
                <a:cs typeface="Arial" pitchFamily="34" charset="0"/>
              </a:rPr>
              <a:pPr eaLnBrk="1" hangingPunct="1"/>
              <a:t>13</a:t>
            </a:fld>
            <a:endParaRPr lang="en-US" altLang="en-US">
              <a:solidFill>
                <a:srgbClr val="000000"/>
              </a:solidFill>
              <a:cs typeface="Arial" pitchFamily="34" charset="0"/>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cs typeface="Arial" pitchFamily="34" charset="0"/>
              </a:rPr>
              <a:t>Born 1893, died 1969.  This was </a:t>
            </a:r>
            <a:r>
              <a:rPr lang="en-US" altLang="en-US" dirty="0" err="1">
                <a:latin typeface="Arial" pitchFamily="34" charset="0"/>
                <a:cs typeface="Arial" pitchFamily="34" charset="0"/>
              </a:rPr>
              <a:t>Christaller’s</a:t>
            </a:r>
            <a:r>
              <a:rPr lang="en-US" altLang="en-US" dirty="0">
                <a:latin typeface="Arial" pitchFamily="34" charset="0"/>
                <a:cs typeface="Arial" pitchFamily="34" charset="0"/>
              </a:rPr>
              <a:t> doctoral dissertation in geography.  The book that had the greatest impact on American geography with respect to central place theory:  Brian J. L. Berry, </a:t>
            </a:r>
            <a:r>
              <a:rPr lang="en-US" altLang="en-US" i="1" dirty="0">
                <a:latin typeface="Arial" pitchFamily="34" charset="0"/>
                <a:cs typeface="Arial" pitchFamily="34" charset="0"/>
              </a:rPr>
              <a:t>Geography of Market Centers and Retail Distribution</a:t>
            </a:r>
            <a:r>
              <a:rPr lang="en-US" altLang="en-US" dirty="0">
                <a:latin typeface="Arial" pitchFamily="34" charset="0"/>
                <a:cs typeface="Arial" pitchFamily="34" charset="0"/>
              </a:rPr>
              <a:t>, Englewood Cliffs, N.J.: Prentice Hall, 1967.</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EC5C709-F9B0-46A7-A65A-B5F7999345A2}" type="slidenum">
              <a:rPr lang="en-US" altLang="en-US"/>
              <a:pPr/>
              <a:t>14</a:t>
            </a:fld>
            <a:endParaRPr lang="en-US"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8372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D54FE0-747D-4E39-B722-174A74662A17}" type="datetimeFigureOut">
              <a:rPr lang="en-US" smtClean="0"/>
              <a:pPr/>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BB752-44BF-41B9-9F82-C1E1D91A61AE}" type="slidenum">
              <a:rPr lang="en-US" smtClean="0"/>
              <a:pPr/>
              <a:t>‹#›</a:t>
            </a:fld>
            <a:endParaRPr lang="en-US"/>
          </a:p>
        </p:txBody>
      </p:sp>
    </p:spTree>
    <p:extLst>
      <p:ext uri="{BB962C8B-B14F-4D97-AF65-F5344CB8AC3E}">
        <p14:creationId xmlns:p14="http://schemas.microsoft.com/office/powerpoint/2010/main" val="4196478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D54FE0-747D-4E39-B722-174A74662A17}" type="datetimeFigureOut">
              <a:rPr lang="en-US" smtClean="0"/>
              <a:pPr/>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BB752-44BF-41B9-9F82-C1E1D91A61AE}" type="slidenum">
              <a:rPr lang="en-US" smtClean="0"/>
              <a:pPr/>
              <a:t>‹#›</a:t>
            </a:fld>
            <a:endParaRPr lang="en-US"/>
          </a:p>
        </p:txBody>
      </p:sp>
    </p:spTree>
    <p:extLst>
      <p:ext uri="{BB962C8B-B14F-4D97-AF65-F5344CB8AC3E}">
        <p14:creationId xmlns:p14="http://schemas.microsoft.com/office/powerpoint/2010/main" val="1408102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D54FE0-747D-4E39-B722-174A74662A17}" type="datetimeFigureOut">
              <a:rPr lang="en-US" smtClean="0"/>
              <a:pPr/>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BB752-44BF-41B9-9F82-C1E1D91A61AE}" type="slidenum">
              <a:rPr lang="en-US" smtClean="0"/>
              <a:pPr/>
              <a:t>‹#›</a:t>
            </a:fld>
            <a:endParaRPr lang="en-US"/>
          </a:p>
        </p:txBody>
      </p:sp>
    </p:spTree>
    <p:extLst>
      <p:ext uri="{BB962C8B-B14F-4D97-AF65-F5344CB8AC3E}">
        <p14:creationId xmlns:p14="http://schemas.microsoft.com/office/powerpoint/2010/main" val="4052404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6B65EF-9557-4AD8-8A12-96F66FD7504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1836D0-C0B6-4E2A-8788-4D4E7F8FDA4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DE8287-CCE0-40CE-AF64-E58C2077E758}" type="slidenum">
              <a:rPr lang="en-US"/>
              <a:pPr>
                <a:defRPr/>
              </a:pPr>
              <a:t>‹#›</a:t>
            </a:fld>
            <a:endParaRPr lang="en-US"/>
          </a:p>
        </p:txBody>
      </p:sp>
    </p:spTree>
    <p:extLst>
      <p:ext uri="{BB962C8B-B14F-4D97-AF65-F5344CB8AC3E}">
        <p14:creationId xmlns:p14="http://schemas.microsoft.com/office/powerpoint/2010/main" val="1459624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D54FE0-747D-4E39-B722-174A74662A17}" type="datetimeFigureOut">
              <a:rPr lang="en-US" smtClean="0"/>
              <a:pPr/>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BB752-44BF-41B9-9F82-C1E1D91A61AE}" type="slidenum">
              <a:rPr lang="en-US" smtClean="0"/>
              <a:pPr/>
              <a:t>‹#›</a:t>
            </a:fld>
            <a:endParaRPr lang="en-US"/>
          </a:p>
        </p:txBody>
      </p:sp>
    </p:spTree>
    <p:extLst>
      <p:ext uri="{BB962C8B-B14F-4D97-AF65-F5344CB8AC3E}">
        <p14:creationId xmlns:p14="http://schemas.microsoft.com/office/powerpoint/2010/main" val="7148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D54FE0-747D-4E39-B722-174A74662A17}" type="datetimeFigureOut">
              <a:rPr lang="en-US" smtClean="0"/>
              <a:pPr/>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BB752-44BF-41B9-9F82-C1E1D91A61AE}" type="slidenum">
              <a:rPr lang="en-US" smtClean="0"/>
              <a:pPr/>
              <a:t>‹#›</a:t>
            </a:fld>
            <a:endParaRPr lang="en-US"/>
          </a:p>
        </p:txBody>
      </p:sp>
    </p:spTree>
    <p:extLst>
      <p:ext uri="{BB962C8B-B14F-4D97-AF65-F5344CB8AC3E}">
        <p14:creationId xmlns:p14="http://schemas.microsoft.com/office/powerpoint/2010/main" val="3473033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54FE0-747D-4E39-B722-174A74662A17}" type="datetimeFigureOut">
              <a:rPr lang="en-US" smtClean="0"/>
              <a:pPr/>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BB752-44BF-41B9-9F82-C1E1D91A61AE}" type="slidenum">
              <a:rPr lang="en-US" smtClean="0"/>
              <a:pPr/>
              <a:t>‹#›</a:t>
            </a:fld>
            <a:endParaRPr lang="en-US"/>
          </a:p>
        </p:txBody>
      </p:sp>
    </p:spTree>
    <p:extLst>
      <p:ext uri="{BB962C8B-B14F-4D97-AF65-F5344CB8AC3E}">
        <p14:creationId xmlns:p14="http://schemas.microsoft.com/office/powerpoint/2010/main" val="83347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D54FE0-747D-4E39-B722-174A74662A17}" type="datetimeFigureOut">
              <a:rPr lang="en-US" smtClean="0"/>
              <a:pPr/>
              <a:t>3/27/2019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CBB752-44BF-41B9-9F82-C1E1D91A61AE}" type="slidenum">
              <a:rPr lang="en-US" smtClean="0"/>
              <a:pPr/>
              <a:t>‹#›</a:t>
            </a:fld>
            <a:endParaRPr lang="en-US"/>
          </a:p>
        </p:txBody>
      </p:sp>
    </p:spTree>
    <p:extLst>
      <p:ext uri="{BB962C8B-B14F-4D97-AF65-F5344CB8AC3E}">
        <p14:creationId xmlns:p14="http://schemas.microsoft.com/office/powerpoint/2010/main" val="491229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D54FE0-747D-4E39-B722-174A74662A17}" type="datetimeFigureOut">
              <a:rPr lang="en-US" smtClean="0"/>
              <a:pPr/>
              <a:t>3/27/2019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CBB752-44BF-41B9-9F82-C1E1D91A61AE}" type="slidenum">
              <a:rPr lang="en-US" smtClean="0"/>
              <a:pPr/>
              <a:t>‹#›</a:t>
            </a:fld>
            <a:endParaRPr lang="en-US"/>
          </a:p>
        </p:txBody>
      </p:sp>
    </p:spTree>
    <p:extLst>
      <p:ext uri="{BB962C8B-B14F-4D97-AF65-F5344CB8AC3E}">
        <p14:creationId xmlns:p14="http://schemas.microsoft.com/office/powerpoint/2010/main" val="230152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D54FE0-747D-4E39-B722-174A74662A17}" type="datetimeFigureOut">
              <a:rPr lang="en-US" smtClean="0"/>
              <a:pPr/>
              <a:t>3/27/2019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CBB752-44BF-41B9-9F82-C1E1D91A61AE}" type="slidenum">
              <a:rPr lang="en-US" smtClean="0"/>
              <a:pPr/>
              <a:t>‹#›</a:t>
            </a:fld>
            <a:endParaRPr lang="en-US"/>
          </a:p>
        </p:txBody>
      </p:sp>
    </p:spTree>
    <p:extLst>
      <p:ext uri="{BB962C8B-B14F-4D97-AF65-F5344CB8AC3E}">
        <p14:creationId xmlns:p14="http://schemas.microsoft.com/office/powerpoint/2010/main" val="2969362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D54FE0-747D-4E39-B722-174A74662A17}" type="datetimeFigureOut">
              <a:rPr lang="en-US" smtClean="0"/>
              <a:pPr/>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BB752-44BF-41B9-9F82-C1E1D91A61AE}" type="slidenum">
              <a:rPr lang="en-US" smtClean="0"/>
              <a:pPr/>
              <a:t>‹#›</a:t>
            </a:fld>
            <a:endParaRPr lang="en-US"/>
          </a:p>
        </p:txBody>
      </p:sp>
    </p:spTree>
    <p:extLst>
      <p:ext uri="{BB962C8B-B14F-4D97-AF65-F5344CB8AC3E}">
        <p14:creationId xmlns:p14="http://schemas.microsoft.com/office/powerpoint/2010/main" val="369041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D54FE0-747D-4E39-B722-174A74662A17}" type="datetimeFigureOut">
              <a:rPr lang="en-US" smtClean="0"/>
              <a:pPr/>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BB752-44BF-41B9-9F82-C1E1D91A61AE}" type="slidenum">
              <a:rPr lang="en-US" smtClean="0"/>
              <a:pPr/>
              <a:t>‹#›</a:t>
            </a:fld>
            <a:endParaRPr lang="en-US"/>
          </a:p>
        </p:txBody>
      </p:sp>
    </p:spTree>
    <p:extLst>
      <p:ext uri="{BB962C8B-B14F-4D97-AF65-F5344CB8AC3E}">
        <p14:creationId xmlns:p14="http://schemas.microsoft.com/office/powerpoint/2010/main" val="998105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54FE0-747D-4E39-B722-174A74662A17}" type="datetimeFigureOut">
              <a:rPr lang="en-US" smtClean="0"/>
              <a:pPr/>
              <a:t>3/27/2019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BB752-44BF-41B9-9F82-C1E1D91A61AE}" type="slidenum">
              <a:rPr lang="en-US" smtClean="0"/>
              <a:pPr/>
              <a:t>‹#›</a:t>
            </a:fld>
            <a:endParaRPr lang="en-US"/>
          </a:p>
        </p:txBody>
      </p:sp>
    </p:spTree>
    <p:extLst>
      <p:ext uri="{BB962C8B-B14F-4D97-AF65-F5344CB8AC3E}">
        <p14:creationId xmlns:p14="http://schemas.microsoft.com/office/powerpoint/2010/main" val="1892481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pbs.org/wgbh/pages/frontline/shows/walmart/view/"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FaWcNRco4ZE&amp;feature=youtu.b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flowingdata.com/2010/03/10/what-burger-chain-reigns-supreme/" TargetMode="External"/><Relationship Id="rId2" Type="http://schemas.openxmlformats.org/officeDocument/2006/relationships/hyperlink" Target="http://www.datapointed.net/visualizations/maps/distance-to-nearest-mcdonalds-sept-201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secure-media.collegeboard.org/apc/_ap06_humangeo_sg.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UFOUYlLpslo"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www.cnn.com/2010/HEALTH/04/26/cheaper.surgery/index.html?hpt=C1" TargetMode="External"/><Relationship Id="rId4" Type="http://schemas.openxmlformats.org/officeDocument/2006/relationships/hyperlink" Target="http://abcnews.go.com/Nightline/video/us-companies-medical-tourism-cut-costs-20427966" TargetMode="External"/></Relationships>
</file>

<file path=ppt/slides/_rels/slide5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5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www.youtube.com/watch?v=M5uYCWVfuPQ"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UFOUYlLpslo"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www.10news.com/franchise/indian-river-lagoon/health/is-medical-tourism-right-for-you-could-save-you-big-bucks-but-there-are-risks" TargetMode="External"/><Relationship Id="rId4" Type="http://schemas.openxmlformats.org/officeDocument/2006/relationships/hyperlink" Target="https://www.cnn.com/2019/02/13/health/india-medical-tourism-industry-intl/index.html"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619250"/>
          </a:xfrm>
        </p:spPr>
        <p:txBody>
          <a:bodyPr/>
          <a:lstStyle/>
          <a:p>
            <a:r>
              <a:rPr lang="en-US" b="1" dirty="0"/>
              <a:t>Chapter 12 - SERVICES </a:t>
            </a:r>
          </a:p>
        </p:txBody>
      </p:sp>
      <p:sp>
        <p:nvSpPr>
          <p:cNvPr id="3" name="Subtitle 2"/>
          <p:cNvSpPr>
            <a:spLocks noGrp="1"/>
          </p:cNvSpPr>
          <p:nvPr>
            <p:ph type="subTitle" idx="1"/>
          </p:nvPr>
        </p:nvSpPr>
        <p:spPr>
          <a:xfrm>
            <a:off x="1371600" y="2286000"/>
            <a:ext cx="6400800" cy="1752600"/>
          </a:xfrm>
        </p:spPr>
        <p:txBody>
          <a:bodyPr/>
          <a:lstStyle/>
          <a:p>
            <a:r>
              <a:rPr lang="en-US" dirty="0">
                <a:solidFill>
                  <a:schemeClr val="tx1"/>
                </a:solidFill>
              </a:rPr>
              <a:t>IS WALMART GOOD FOR AMERICA?</a:t>
            </a:r>
          </a:p>
          <a:p>
            <a:r>
              <a:rPr lang="en-US" dirty="0">
                <a:hlinkClick r:id="rId2"/>
              </a:rPr>
              <a:t>http://www.pbs.org/wgbh/pages/frontline/shows/walmart/view/</a:t>
            </a:r>
            <a:endParaRPr lang="en-US" dirty="0"/>
          </a:p>
          <a:p>
            <a:endParaRPr lang="en-US" dirty="0"/>
          </a:p>
        </p:txBody>
      </p:sp>
    </p:spTree>
    <p:extLst>
      <p:ext uri="{BB962C8B-B14F-4D97-AF65-F5344CB8AC3E}">
        <p14:creationId xmlns:p14="http://schemas.microsoft.com/office/powerpoint/2010/main" val="1715653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92162"/>
          </a:xfrm>
        </p:spPr>
        <p:txBody>
          <a:bodyPr/>
          <a:lstStyle/>
          <a:p>
            <a:pPr eaLnBrk="1" hangingPunct="1">
              <a:defRPr/>
            </a:pPr>
            <a:r>
              <a:rPr lang="en-US" dirty="0"/>
              <a:t>Public Services</a:t>
            </a:r>
          </a:p>
        </p:txBody>
      </p:sp>
      <p:sp>
        <p:nvSpPr>
          <p:cNvPr id="26627" name="Rectangle 3"/>
          <p:cNvSpPr>
            <a:spLocks noGrp="1" noChangeArrowheads="1"/>
          </p:cNvSpPr>
          <p:nvPr>
            <p:ph type="body" sz="half" idx="1"/>
          </p:nvPr>
        </p:nvSpPr>
        <p:spPr>
          <a:xfrm>
            <a:off x="457200" y="1066800"/>
            <a:ext cx="5334000" cy="5334000"/>
          </a:xfrm>
        </p:spPr>
        <p:txBody>
          <a:bodyPr>
            <a:normAutofit/>
          </a:bodyPr>
          <a:lstStyle/>
          <a:p>
            <a:pPr eaLnBrk="1" hangingPunct="1">
              <a:lnSpc>
                <a:spcPct val="90000"/>
              </a:lnSpc>
              <a:defRPr/>
            </a:pPr>
            <a:r>
              <a:rPr lang="en-US" sz="3600" dirty="0"/>
              <a:t>In the United States about 10 percent of all workers are in public services.</a:t>
            </a:r>
          </a:p>
        </p:txBody>
      </p:sp>
      <p:pic>
        <p:nvPicPr>
          <p:cNvPr id="26628" name="Picture 4" descr="MCj00897780000[1]"/>
          <p:cNvPicPr>
            <a:picLocks noGrp="1" noChangeAspect="1" noChangeArrowheads="1"/>
          </p:cNvPicPr>
          <p:nvPr>
            <p:ph sz="half" idx="2"/>
          </p:nvPr>
        </p:nvPicPr>
        <p:blipFill>
          <a:blip r:embed="rId3" cstate="print"/>
          <a:srcRect/>
          <a:stretch>
            <a:fillRect/>
          </a:stretch>
        </p:blipFill>
        <p:spPr>
          <a:xfrm>
            <a:off x="5625570" y="2133600"/>
            <a:ext cx="3078163" cy="2774950"/>
          </a:xfrm>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eaLnBrk="1" hangingPunct="1"/>
            <a:r>
              <a:rPr lang="en-US" b="1" dirty="0"/>
              <a:t>Formative Era</a:t>
            </a:r>
          </a:p>
        </p:txBody>
      </p:sp>
      <p:sp>
        <p:nvSpPr>
          <p:cNvPr id="24579" name="Rectangle 3"/>
          <p:cNvSpPr>
            <a:spLocks noGrp="1" noChangeArrowheads="1"/>
          </p:cNvSpPr>
          <p:nvPr>
            <p:ph type="body" idx="1"/>
          </p:nvPr>
        </p:nvSpPr>
        <p:spPr>
          <a:xfrm>
            <a:off x="685800" y="1447800"/>
            <a:ext cx="8229600" cy="3733800"/>
          </a:xfrm>
        </p:spPr>
        <p:txBody>
          <a:bodyPr>
            <a:noAutofit/>
          </a:bodyPr>
          <a:lstStyle/>
          <a:p>
            <a:pPr algn="just" eaLnBrk="1" hangingPunct="1">
              <a:defRPr/>
            </a:pPr>
            <a:r>
              <a:rPr lang="en-US" sz="3600" dirty="0"/>
              <a:t>Other early civilizations appeared: </a:t>
            </a:r>
          </a:p>
          <a:p>
            <a:pPr lvl="1" algn="just" eaLnBrk="1" hangingPunct="1">
              <a:defRPr/>
            </a:pPr>
            <a:r>
              <a:rPr lang="en-US" sz="3600" dirty="0"/>
              <a:t>along rivers in East Asia (early China)</a:t>
            </a:r>
          </a:p>
          <a:p>
            <a:pPr lvl="1" algn="just" eaLnBrk="1" hangingPunct="1">
              <a:defRPr/>
            </a:pPr>
            <a:r>
              <a:rPr lang="en-US" sz="3600" dirty="0"/>
              <a:t>around the Aegean Sea (forerunners of the Greeks)</a:t>
            </a:r>
          </a:p>
          <a:p>
            <a:pPr algn="just" eaLnBrk="1" hangingPunct="1">
              <a:defRPr/>
            </a:pPr>
            <a:r>
              <a:rPr lang="en-US" sz="3600" dirty="0"/>
              <a:t>All of these civilizations had major cities that increased in size and complexity as farming techniques improved and trade developed.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1000"/>
                                        <p:tgtEl>
                                          <p:spTgt spid="24579">
                                            <p:txEl>
                                              <p:pRg st="0" end="0"/>
                                            </p:txEl>
                                          </p:spTgt>
                                        </p:tgtEl>
                                      </p:cBhvr>
                                    </p:animEffect>
                                    <p:anim calcmode="lin" valueType="num">
                                      <p:cBhvr>
                                        <p:cTn id="8" dur="1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579">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fade">
                                      <p:cBhvr>
                                        <p:cTn id="12" dur="1000"/>
                                        <p:tgtEl>
                                          <p:spTgt spid="24579">
                                            <p:txEl>
                                              <p:pRg st="1" end="1"/>
                                            </p:txEl>
                                          </p:spTgt>
                                        </p:tgtEl>
                                      </p:cBhvr>
                                    </p:animEffect>
                                    <p:anim calcmode="lin" valueType="num">
                                      <p:cBhvr>
                                        <p:cTn id="13" dur="10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4579">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fade">
                                      <p:cBhvr>
                                        <p:cTn id="17" dur="1000"/>
                                        <p:tgtEl>
                                          <p:spTgt spid="24579">
                                            <p:txEl>
                                              <p:pRg st="2" end="2"/>
                                            </p:txEl>
                                          </p:spTgt>
                                        </p:tgtEl>
                                      </p:cBhvr>
                                    </p:animEffect>
                                    <p:anim calcmode="lin" valueType="num">
                                      <p:cBhvr>
                                        <p:cTn id="18" dur="1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1" presetClass="entr" presetSubtype="0" fill="hold" nodeType="clickEffect">
                                  <p:stCondLst>
                                    <p:cond delay="0"/>
                                  </p:stCondLst>
                                  <p:childTnLst>
                                    <p:set>
                                      <p:cBhvr>
                                        <p:cTn id="23" dur="1" fill="hold">
                                          <p:stCondLst>
                                            <p:cond delay="0"/>
                                          </p:stCondLst>
                                        </p:cTn>
                                        <p:tgtEl>
                                          <p:spTgt spid="24579">
                                            <p:txEl>
                                              <p:pRg st="3" end="3"/>
                                            </p:txEl>
                                          </p:spTgt>
                                        </p:tgtEl>
                                        <p:attrNameLst>
                                          <p:attrName>style.visibility</p:attrName>
                                        </p:attrNameLst>
                                      </p:cBhvr>
                                      <p:to>
                                        <p:strVal val="visible"/>
                                      </p:to>
                                    </p:set>
                                    <p:anim calcmode="lin" valueType="num">
                                      <p:cBhvr>
                                        <p:cTn id="24" dur="1000" fill="hold"/>
                                        <p:tgtEl>
                                          <p:spTgt spid="24579">
                                            <p:txEl>
                                              <p:pRg st="3" end="3"/>
                                            </p:txEl>
                                          </p:spTgt>
                                        </p:tgtEl>
                                        <p:attrNameLst>
                                          <p:attrName>ppt_w</p:attrName>
                                        </p:attrNameLst>
                                      </p:cBhvr>
                                      <p:tavLst>
                                        <p:tav tm="0">
                                          <p:val>
                                            <p:fltVal val="0"/>
                                          </p:val>
                                        </p:tav>
                                        <p:tav tm="100000">
                                          <p:val>
                                            <p:strVal val="#ppt_w"/>
                                          </p:val>
                                        </p:tav>
                                      </p:tavLst>
                                    </p:anim>
                                    <p:anim calcmode="lin" valueType="num">
                                      <p:cBhvr>
                                        <p:cTn id="25" dur="1000" fill="hold"/>
                                        <p:tgtEl>
                                          <p:spTgt spid="24579">
                                            <p:txEl>
                                              <p:pRg st="3" end="3"/>
                                            </p:txEl>
                                          </p:spTgt>
                                        </p:tgtEl>
                                        <p:attrNameLst>
                                          <p:attrName>ppt_h</p:attrName>
                                        </p:attrNameLst>
                                      </p:cBhvr>
                                      <p:tavLst>
                                        <p:tav tm="0">
                                          <p:val>
                                            <p:fltVal val="0"/>
                                          </p:val>
                                        </p:tav>
                                        <p:tav tm="100000">
                                          <p:val>
                                            <p:strVal val="#ppt_h"/>
                                          </p:val>
                                        </p:tav>
                                      </p:tavLst>
                                    </p:anim>
                                    <p:anim calcmode="lin" valueType="num">
                                      <p:cBhvr>
                                        <p:cTn id="26" dur="1000" fill="hold"/>
                                        <p:tgtEl>
                                          <p:spTgt spid="24579">
                                            <p:txEl>
                                              <p:pRg st="3" end="3"/>
                                            </p:txEl>
                                          </p:spTgt>
                                        </p:tgtEl>
                                        <p:attrNameLst>
                                          <p:attrName>style.rotation</p:attrName>
                                        </p:attrNameLst>
                                      </p:cBhvr>
                                      <p:tavLst>
                                        <p:tav tm="0">
                                          <p:val>
                                            <p:fltVal val="90"/>
                                          </p:val>
                                        </p:tav>
                                        <p:tav tm="100000">
                                          <p:val>
                                            <p:fltVal val="0"/>
                                          </p:val>
                                        </p:tav>
                                      </p:tavLst>
                                    </p:anim>
                                    <p:animEffect transition="in" filter="fade">
                                      <p:cBhvr>
                                        <p:cTn id="27" dur="10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0"/>
            <a:ext cx="8229600" cy="1143000"/>
          </a:xfrm>
        </p:spPr>
        <p:txBody>
          <a:bodyPr/>
          <a:lstStyle/>
          <a:p>
            <a:pPr eaLnBrk="1" hangingPunct="1"/>
            <a:r>
              <a:rPr lang="en-US" sz="3200" b="1" u="sng" dirty="0"/>
              <a:t>Function and Location of Ancient Cities</a:t>
            </a:r>
          </a:p>
        </p:txBody>
      </p:sp>
      <p:sp>
        <p:nvSpPr>
          <p:cNvPr id="25603" name="Rectangle 3"/>
          <p:cNvSpPr>
            <a:spLocks noGrp="1" noChangeArrowheads="1"/>
          </p:cNvSpPr>
          <p:nvPr>
            <p:ph type="body" idx="1"/>
          </p:nvPr>
        </p:nvSpPr>
        <p:spPr>
          <a:xfrm>
            <a:off x="457200" y="1066800"/>
            <a:ext cx="8229600" cy="5562600"/>
          </a:xfrm>
        </p:spPr>
        <p:txBody>
          <a:bodyPr>
            <a:normAutofit fontScale="70000" lnSpcReduction="20000"/>
          </a:bodyPr>
          <a:lstStyle/>
          <a:p>
            <a:pPr algn="just" eaLnBrk="1" hangingPunct="1">
              <a:defRPr/>
            </a:pPr>
            <a:r>
              <a:rPr lang="en-US" sz="3600" dirty="0"/>
              <a:t>Agriculture had to be planned and controlled so as to guarantee a flow of food into the city, especially once irrigation developed.</a:t>
            </a:r>
          </a:p>
          <a:p>
            <a:pPr algn="just">
              <a:defRPr/>
            </a:pPr>
            <a:r>
              <a:rPr lang="en-US" sz="3600" dirty="0"/>
              <a:t>Governments began to:</a:t>
            </a:r>
          </a:p>
          <a:p>
            <a:pPr lvl="1" algn="just">
              <a:defRPr/>
            </a:pPr>
            <a:r>
              <a:rPr lang="en-US" sz="3600" dirty="0"/>
              <a:t>collect </a:t>
            </a:r>
            <a:r>
              <a:rPr lang="en-US" sz="3600" b="1" dirty="0"/>
              <a:t>taxes</a:t>
            </a:r>
          </a:p>
          <a:p>
            <a:pPr lvl="1" algn="just">
              <a:defRPr/>
            </a:pPr>
            <a:r>
              <a:rPr lang="en-US" sz="3600" dirty="0"/>
              <a:t>build </a:t>
            </a:r>
            <a:r>
              <a:rPr lang="en-US" sz="3600" b="1" dirty="0"/>
              <a:t>fortified walls </a:t>
            </a:r>
            <a:r>
              <a:rPr lang="en-US" sz="3600" dirty="0"/>
              <a:t>to protect the city from invaders</a:t>
            </a:r>
          </a:p>
          <a:p>
            <a:pPr>
              <a:defRPr/>
            </a:pPr>
            <a:r>
              <a:rPr lang="en-US" sz="3600" dirty="0"/>
              <a:t>City sites were chosen for their:</a:t>
            </a:r>
          </a:p>
          <a:p>
            <a:pPr lvl="1">
              <a:defRPr/>
            </a:pPr>
            <a:r>
              <a:rPr lang="en-US" sz="3600" b="1" dirty="0"/>
              <a:t>defensibility</a:t>
            </a:r>
          </a:p>
          <a:p>
            <a:pPr lvl="1">
              <a:defRPr/>
            </a:pPr>
            <a:r>
              <a:rPr lang="en-US" sz="3600" dirty="0"/>
              <a:t> location near </a:t>
            </a:r>
            <a:r>
              <a:rPr lang="en-US" sz="3600" b="1" dirty="0"/>
              <a:t>productive farmlands </a:t>
            </a:r>
            <a:r>
              <a:rPr lang="en-US" sz="3600" dirty="0"/>
              <a:t>along rivers</a:t>
            </a:r>
          </a:p>
          <a:p>
            <a:pPr lvl="1">
              <a:defRPr/>
            </a:pPr>
            <a:r>
              <a:rPr lang="en-US" sz="3600" b="1" dirty="0"/>
              <a:t>availability of water </a:t>
            </a:r>
            <a:r>
              <a:rPr lang="en-US" sz="3600" dirty="0"/>
              <a:t>for farming and transportation</a:t>
            </a:r>
          </a:p>
          <a:p>
            <a:pPr>
              <a:buNone/>
              <a:defRPr/>
            </a:pPr>
            <a:endParaRPr lang="en-US" sz="3600" dirty="0"/>
          </a:p>
          <a:p>
            <a:pPr marL="342900" lvl="1" indent="-342900">
              <a:buFont typeface="Arial" pitchFamily="34" charset="0"/>
              <a:buChar char="•"/>
              <a:defRPr/>
            </a:pPr>
            <a:r>
              <a:rPr lang="en-US" sz="3600" b="1" dirty="0"/>
              <a:t>Job specialization </a:t>
            </a:r>
            <a:r>
              <a:rPr lang="en-US" sz="3600" dirty="0"/>
              <a:t>and </a:t>
            </a:r>
            <a:r>
              <a:rPr lang="en-US" sz="3600" b="1" dirty="0"/>
              <a:t>social inequality</a:t>
            </a:r>
            <a:r>
              <a:rPr lang="en-US" sz="3600" dirty="0"/>
              <a:t> grew along with the need to acquire, store, and distribute food.</a:t>
            </a:r>
          </a:p>
          <a:p>
            <a:pPr>
              <a:defRPr/>
            </a:pPr>
            <a:endParaRPr lang="en-US" sz="3600" dirty="0"/>
          </a:p>
          <a:p>
            <a:pPr lvl="1">
              <a:buNone/>
              <a:defRPr/>
            </a:pPr>
            <a:endParaRPr lang="en-US" dirty="0"/>
          </a:p>
          <a:p>
            <a:pPr algn="just" eaLnBrk="1" hangingPunct="1">
              <a:defRPr/>
            </a:pPr>
            <a:endParaRPr lang="en-US" dirty="0"/>
          </a:p>
          <a:p>
            <a:pPr algn="just" eaLnBrk="1" hangingPunct="1">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1000"/>
                                        <p:tgtEl>
                                          <p:spTgt spid="25603">
                                            <p:txEl>
                                              <p:pRg st="0" end="0"/>
                                            </p:txEl>
                                          </p:spTgt>
                                        </p:tgtEl>
                                      </p:cBhvr>
                                    </p:animEffect>
                                    <p:anim calcmode="lin" valueType="num">
                                      <p:cBhvr>
                                        <p:cTn id="8" dur="10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6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5603">
                                            <p:txEl>
                                              <p:pRg st="1" end="1"/>
                                            </p:txEl>
                                          </p:spTgt>
                                        </p:tgtEl>
                                        <p:attrNameLst>
                                          <p:attrName>style.visibility</p:attrName>
                                        </p:attrNameLst>
                                      </p:cBhvr>
                                      <p:to>
                                        <p:strVal val="visible"/>
                                      </p:to>
                                    </p:set>
                                    <p:animEffect transition="in" filter="fade">
                                      <p:cBhvr>
                                        <p:cTn id="14" dur="1000"/>
                                        <p:tgtEl>
                                          <p:spTgt spid="25603">
                                            <p:txEl>
                                              <p:pRg st="1" end="1"/>
                                            </p:txEl>
                                          </p:spTgt>
                                        </p:tgtEl>
                                      </p:cBhvr>
                                    </p:animEffect>
                                    <p:anim calcmode="lin" valueType="num">
                                      <p:cBhvr>
                                        <p:cTn id="15" dur="1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56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603">
                                            <p:txEl>
                                              <p:pRg st="2" end="2"/>
                                            </p:txEl>
                                          </p:spTgt>
                                        </p:tgtEl>
                                        <p:attrNameLst>
                                          <p:attrName>style.visibility</p:attrName>
                                        </p:attrNameLst>
                                      </p:cBhvr>
                                      <p:to>
                                        <p:strVal val="visible"/>
                                      </p:to>
                                    </p:set>
                                    <p:animEffect transition="in" filter="fade">
                                      <p:cBhvr>
                                        <p:cTn id="21" dur="1000"/>
                                        <p:tgtEl>
                                          <p:spTgt spid="25603">
                                            <p:txEl>
                                              <p:pRg st="2" end="2"/>
                                            </p:txEl>
                                          </p:spTgt>
                                        </p:tgtEl>
                                      </p:cBhvr>
                                    </p:animEffect>
                                    <p:anim calcmode="lin" valueType="num">
                                      <p:cBhvr>
                                        <p:cTn id="22" dur="10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6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5603">
                                            <p:txEl>
                                              <p:pRg st="3" end="3"/>
                                            </p:txEl>
                                          </p:spTgt>
                                        </p:tgtEl>
                                        <p:attrNameLst>
                                          <p:attrName>style.visibility</p:attrName>
                                        </p:attrNameLst>
                                      </p:cBhvr>
                                      <p:to>
                                        <p:strVal val="visible"/>
                                      </p:to>
                                    </p:set>
                                    <p:animEffect transition="in" filter="fade">
                                      <p:cBhvr>
                                        <p:cTn id="28" dur="1000"/>
                                        <p:tgtEl>
                                          <p:spTgt spid="25603">
                                            <p:txEl>
                                              <p:pRg st="3" end="3"/>
                                            </p:txEl>
                                          </p:spTgt>
                                        </p:tgtEl>
                                      </p:cBhvr>
                                    </p:animEffect>
                                    <p:anim calcmode="lin" valueType="num">
                                      <p:cBhvr>
                                        <p:cTn id="29" dur="10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560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5603">
                                            <p:txEl>
                                              <p:pRg st="4" end="4"/>
                                            </p:txEl>
                                          </p:spTgt>
                                        </p:tgtEl>
                                        <p:attrNameLst>
                                          <p:attrName>style.visibility</p:attrName>
                                        </p:attrNameLst>
                                      </p:cBhvr>
                                      <p:to>
                                        <p:strVal val="visible"/>
                                      </p:to>
                                    </p:set>
                                    <p:animEffect transition="in" filter="fade">
                                      <p:cBhvr>
                                        <p:cTn id="35" dur="1000"/>
                                        <p:tgtEl>
                                          <p:spTgt spid="25603">
                                            <p:txEl>
                                              <p:pRg st="4" end="4"/>
                                            </p:txEl>
                                          </p:spTgt>
                                        </p:tgtEl>
                                      </p:cBhvr>
                                    </p:animEffect>
                                    <p:anim calcmode="lin" valueType="num">
                                      <p:cBhvr>
                                        <p:cTn id="36" dur="10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560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5603">
                                            <p:txEl>
                                              <p:pRg st="5" end="5"/>
                                            </p:txEl>
                                          </p:spTgt>
                                        </p:tgtEl>
                                        <p:attrNameLst>
                                          <p:attrName>style.visibility</p:attrName>
                                        </p:attrNameLst>
                                      </p:cBhvr>
                                      <p:to>
                                        <p:strVal val="visible"/>
                                      </p:to>
                                    </p:set>
                                    <p:animEffect transition="in" filter="fade">
                                      <p:cBhvr>
                                        <p:cTn id="42" dur="1000"/>
                                        <p:tgtEl>
                                          <p:spTgt spid="25603">
                                            <p:txEl>
                                              <p:pRg st="5" end="5"/>
                                            </p:txEl>
                                          </p:spTgt>
                                        </p:tgtEl>
                                      </p:cBhvr>
                                    </p:animEffect>
                                    <p:anim calcmode="lin" valueType="num">
                                      <p:cBhvr>
                                        <p:cTn id="43" dur="10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560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25603">
                                            <p:txEl>
                                              <p:pRg st="6" end="6"/>
                                            </p:txEl>
                                          </p:spTgt>
                                        </p:tgtEl>
                                        <p:attrNameLst>
                                          <p:attrName>style.visibility</p:attrName>
                                        </p:attrNameLst>
                                      </p:cBhvr>
                                      <p:to>
                                        <p:strVal val="visible"/>
                                      </p:to>
                                    </p:set>
                                    <p:animEffect transition="in" filter="fade">
                                      <p:cBhvr>
                                        <p:cTn id="49" dur="1000"/>
                                        <p:tgtEl>
                                          <p:spTgt spid="25603">
                                            <p:txEl>
                                              <p:pRg st="6" end="6"/>
                                            </p:txEl>
                                          </p:spTgt>
                                        </p:tgtEl>
                                      </p:cBhvr>
                                    </p:animEffect>
                                    <p:anim calcmode="lin" valueType="num">
                                      <p:cBhvr>
                                        <p:cTn id="50" dur="10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560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25603">
                                            <p:txEl>
                                              <p:pRg st="7" end="7"/>
                                            </p:txEl>
                                          </p:spTgt>
                                        </p:tgtEl>
                                        <p:attrNameLst>
                                          <p:attrName>style.visibility</p:attrName>
                                        </p:attrNameLst>
                                      </p:cBhvr>
                                      <p:to>
                                        <p:strVal val="visible"/>
                                      </p:to>
                                    </p:set>
                                    <p:animEffect transition="in" filter="fade">
                                      <p:cBhvr>
                                        <p:cTn id="56" dur="1000"/>
                                        <p:tgtEl>
                                          <p:spTgt spid="25603">
                                            <p:txEl>
                                              <p:pRg st="7" end="7"/>
                                            </p:txEl>
                                          </p:spTgt>
                                        </p:tgtEl>
                                      </p:cBhvr>
                                    </p:animEffect>
                                    <p:anim calcmode="lin" valueType="num">
                                      <p:cBhvr>
                                        <p:cTn id="57" dur="10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560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25603">
                                            <p:txEl>
                                              <p:pRg st="9" end="9"/>
                                            </p:txEl>
                                          </p:spTgt>
                                        </p:tgtEl>
                                        <p:attrNameLst>
                                          <p:attrName>style.visibility</p:attrName>
                                        </p:attrNameLst>
                                      </p:cBhvr>
                                      <p:to>
                                        <p:strVal val="visible"/>
                                      </p:to>
                                    </p:set>
                                    <p:animEffect transition="in" filter="fade">
                                      <p:cBhvr>
                                        <p:cTn id="63" dur="1000"/>
                                        <p:tgtEl>
                                          <p:spTgt spid="25603">
                                            <p:txEl>
                                              <p:pRg st="9" end="9"/>
                                            </p:txEl>
                                          </p:spTgt>
                                        </p:tgtEl>
                                      </p:cBhvr>
                                    </p:animEffect>
                                    <p:anim calcmode="lin" valueType="num">
                                      <p:cBhvr>
                                        <p:cTn id="64" dur="1000" fill="hold"/>
                                        <p:tgtEl>
                                          <p:spTgt spid="2560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2560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0"/>
            <a:ext cx="8229600" cy="1143000"/>
          </a:xfrm>
        </p:spPr>
        <p:txBody>
          <a:bodyPr/>
          <a:lstStyle/>
          <a:p>
            <a:pPr eaLnBrk="1" hangingPunct="1"/>
            <a:r>
              <a:rPr lang="en-US" sz="3200" b="1" dirty="0"/>
              <a:t>Function and Location of Ancient Cities</a:t>
            </a:r>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pPr marL="0" indent="0">
              <a:defRPr/>
            </a:pPr>
            <a:r>
              <a:rPr lang="en-US" sz="2600" dirty="0"/>
              <a:t>A group of </a:t>
            </a:r>
            <a:r>
              <a:rPr lang="en-US" sz="2600" b="1" dirty="0"/>
              <a:t>urban elite </a:t>
            </a:r>
            <a:r>
              <a:rPr lang="en-US" sz="2600" dirty="0"/>
              <a:t>(decision makers and organizers) controlled the resources and, sometimes, the lives of others.</a:t>
            </a:r>
          </a:p>
          <a:p>
            <a:pPr>
              <a:defRPr/>
            </a:pPr>
            <a:r>
              <a:rPr lang="en-US" sz="2600" dirty="0"/>
              <a:t>The urban elite:</a:t>
            </a:r>
          </a:p>
          <a:p>
            <a:pPr lvl="1" algn="just">
              <a:defRPr/>
            </a:pPr>
            <a:r>
              <a:rPr lang="en-US" sz="2600" dirty="0"/>
              <a:t>saw that the gods looked favorably upon the people and food production</a:t>
            </a:r>
          </a:p>
          <a:p>
            <a:pPr lvl="1" algn="just">
              <a:defRPr/>
            </a:pPr>
            <a:r>
              <a:rPr lang="en-US" sz="2600" dirty="0"/>
              <a:t>developed a system of writing</a:t>
            </a:r>
          </a:p>
          <a:p>
            <a:pPr lvl="1" algn="just">
              <a:defRPr/>
            </a:pPr>
            <a:r>
              <a:rPr lang="en-US" sz="2600" dirty="0"/>
              <a:t>helped organize resources</a:t>
            </a:r>
          </a:p>
          <a:p>
            <a:pPr>
              <a:defRPr/>
            </a:pPr>
            <a:r>
              <a:rPr lang="en-US" sz="2600" dirty="0"/>
              <a:t>The urban elite:</a:t>
            </a:r>
          </a:p>
          <a:p>
            <a:pPr lvl="1">
              <a:defRPr/>
            </a:pPr>
            <a:r>
              <a:rPr lang="en-US" sz="2600" dirty="0"/>
              <a:t>codified laws</a:t>
            </a:r>
          </a:p>
          <a:p>
            <a:pPr lvl="1">
              <a:defRPr/>
            </a:pPr>
            <a:r>
              <a:rPr lang="en-US" sz="2600" dirty="0"/>
              <a:t>organized the construction of public buildings such as:</a:t>
            </a:r>
          </a:p>
          <a:p>
            <a:pPr lvl="2">
              <a:defRPr/>
            </a:pPr>
            <a:r>
              <a:rPr lang="en-US" sz="2600" dirty="0"/>
              <a:t>temples</a:t>
            </a:r>
          </a:p>
          <a:p>
            <a:pPr lvl="2">
              <a:defRPr/>
            </a:pPr>
            <a:r>
              <a:rPr lang="en-US" sz="2600" dirty="0"/>
              <a:t>government centers</a:t>
            </a:r>
          </a:p>
          <a:p>
            <a:pPr lvl="2">
              <a:defRPr/>
            </a:pPr>
            <a:r>
              <a:rPr lang="en-US" sz="2600" dirty="0"/>
              <a:t>granaries for storing food</a:t>
            </a:r>
          </a:p>
          <a:p>
            <a:pPr lvl="1" algn="just">
              <a:buNone/>
              <a:defRPr/>
            </a:pPr>
            <a:endParaRPr lang="en-US" sz="2400" dirty="0"/>
          </a:p>
          <a:p>
            <a:pPr marL="0" indent="0">
              <a:defRPr/>
            </a:pPr>
            <a:endParaRPr lang="en-US" sz="2800" dirty="0"/>
          </a:p>
          <a:p>
            <a:pPr marL="0" indent="0" eaLnBrk="1" hangingPunct="1">
              <a:buFontTx/>
              <a:buNone/>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3200" b="1" dirty="0"/>
              <a:t>Function and Location of Ancient Cities</a:t>
            </a:r>
          </a:p>
        </p:txBody>
      </p:sp>
      <p:sp>
        <p:nvSpPr>
          <p:cNvPr id="27651" name="Rectangle 3"/>
          <p:cNvSpPr>
            <a:spLocks noGrp="1" noChangeArrowheads="1"/>
          </p:cNvSpPr>
          <p:nvPr>
            <p:ph type="body" idx="1"/>
          </p:nvPr>
        </p:nvSpPr>
        <p:spPr/>
        <p:txBody>
          <a:bodyPr/>
          <a:lstStyle/>
          <a:p>
            <a:pPr algn="just" eaLnBrk="1" hangingPunct="1">
              <a:lnSpc>
                <a:spcPct val="90000"/>
              </a:lnSpc>
              <a:defRPr/>
            </a:pPr>
            <a:r>
              <a:rPr lang="en-US" b="1" dirty="0"/>
              <a:t>Function of ancient cities</a:t>
            </a:r>
            <a:r>
              <a:rPr lang="en-US" dirty="0"/>
              <a:t>:</a:t>
            </a:r>
          </a:p>
          <a:p>
            <a:pPr lvl="1" algn="just" eaLnBrk="1" hangingPunct="1">
              <a:lnSpc>
                <a:spcPct val="90000"/>
              </a:lnSpc>
              <a:defRPr/>
            </a:pPr>
            <a:r>
              <a:rPr lang="en-US" dirty="0"/>
              <a:t>Centers of power—headquarters for government officials</a:t>
            </a:r>
          </a:p>
          <a:p>
            <a:pPr lvl="1" algn="just">
              <a:lnSpc>
                <a:spcPct val="90000"/>
              </a:lnSpc>
              <a:defRPr/>
            </a:pPr>
            <a:r>
              <a:rPr lang="en-US" dirty="0"/>
              <a:t>Religious centers—priests, temples, and shrines</a:t>
            </a:r>
          </a:p>
          <a:p>
            <a:pPr lvl="1" algn="just">
              <a:lnSpc>
                <a:spcPct val="90000"/>
              </a:lnSpc>
              <a:defRPr/>
            </a:pPr>
            <a:r>
              <a:rPr lang="en-US" dirty="0"/>
              <a:t>Economic centers—markets, traders, wealthy merchants</a:t>
            </a:r>
          </a:p>
          <a:p>
            <a:pPr lvl="1" algn="just">
              <a:lnSpc>
                <a:spcPct val="90000"/>
              </a:lnSpc>
              <a:defRPr/>
            </a:pPr>
            <a:r>
              <a:rPr lang="en-US" dirty="0"/>
              <a:t>Educational centers—teachers and philosophers for the urban elite (the leaders of the city)</a:t>
            </a:r>
          </a:p>
          <a:p>
            <a:pPr lvl="1" algn="just">
              <a:lnSpc>
                <a:spcPct val="90000"/>
              </a:lnSpc>
              <a:defRPr/>
            </a:pPr>
            <a:endParaRPr lang="en-US" dirty="0">
              <a:solidFill>
                <a:schemeClr val="accent1"/>
              </a:solidFill>
            </a:endParaRPr>
          </a:p>
          <a:p>
            <a:pPr lvl="1" algn="just">
              <a:lnSpc>
                <a:spcPct val="90000"/>
              </a:lnSpc>
              <a:defRPr/>
            </a:pPr>
            <a:endParaRPr lang="en-US" dirty="0">
              <a:solidFill>
                <a:schemeClr val="accent1"/>
              </a:solidFill>
            </a:endParaRPr>
          </a:p>
          <a:p>
            <a:pPr lvl="1" algn="just" eaLnBrk="1" hangingPunct="1">
              <a:lnSpc>
                <a:spcPct val="90000"/>
              </a:lnSpc>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27651">
                                            <p:txEl>
                                              <p:pRg st="1" end="1"/>
                                            </p:txEl>
                                          </p:spTgt>
                                        </p:tgtEl>
                                        <p:attrNameLst>
                                          <p:attrName>style.visibility</p:attrName>
                                        </p:attrNameLst>
                                      </p:cBhvr>
                                      <p:to>
                                        <p:strVal val="visible"/>
                                      </p:to>
                                    </p:set>
                                    <p:anim calcmode="lin" valueType="num">
                                      <p:cBhvr>
                                        <p:cTn id="14" dur="1000" fill="hold"/>
                                        <p:tgtEl>
                                          <p:spTgt spid="27651">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27651">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27651">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276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7651">
                                            <p:txEl>
                                              <p:pRg st="2" end="2"/>
                                            </p:txEl>
                                          </p:spTgt>
                                        </p:tgtEl>
                                        <p:attrNameLst>
                                          <p:attrName>style.visibility</p:attrName>
                                        </p:attrNameLst>
                                      </p:cBhvr>
                                      <p:to>
                                        <p:strVal val="visible"/>
                                      </p:to>
                                    </p:set>
                                    <p:anim calcmode="lin" valueType="num">
                                      <p:cBhvr>
                                        <p:cTn id="22" dur="1000" fill="hold"/>
                                        <p:tgtEl>
                                          <p:spTgt spid="27651">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27651">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27651">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2765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7651">
                                            <p:txEl>
                                              <p:pRg st="3" end="3"/>
                                            </p:txEl>
                                          </p:spTgt>
                                        </p:tgtEl>
                                        <p:attrNameLst>
                                          <p:attrName>style.visibility</p:attrName>
                                        </p:attrNameLst>
                                      </p:cBhvr>
                                      <p:to>
                                        <p:strVal val="visible"/>
                                      </p:to>
                                    </p:set>
                                    <p:anim calcmode="lin" valueType="num">
                                      <p:cBhvr>
                                        <p:cTn id="30" dur="1000" fill="hold"/>
                                        <p:tgtEl>
                                          <p:spTgt spid="27651">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27651">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27651">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27651">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7651">
                                            <p:txEl>
                                              <p:pRg st="4" end="4"/>
                                            </p:txEl>
                                          </p:spTgt>
                                        </p:tgtEl>
                                        <p:attrNameLst>
                                          <p:attrName>style.visibility</p:attrName>
                                        </p:attrNameLst>
                                      </p:cBhvr>
                                      <p:to>
                                        <p:strVal val="visible"/>
                                      </p:to>
                                    </p:set>
                                    <p:anim calcmode="lin" valueType="num">
                                      <p:cBhvr>
                                        <p:cTn id="38" dur="1000" fill="hold"/>
                                        <p:tgtEl>
                                          <p:spTgt spid="27651">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27651">
                                            <p:txEl>
                                              <p:pRg st="4" end="4"/>
                                            </p:txEl>
                                          </p:spTgt>
                                        </p:tgtEl>
                                        <p:attrNameLst>
                                          <p:attrName>ppt_h</p:attrName>
                                        </p:attrNameLst>
                                      </p:cBhvr>
                                      <p:tavLst>
                                        <p:tav tm="0">
                                          <p:val>
                                            <p:fltVal val="0"/>
                                          </p:val>
                                        </p:tav>
                                        <p:tav tm="100000">
                                          <p:val>
                                            <p:strVal val="#ppt_h"/>
                                          </p:val>
                                        </p:tav>
                                      </p:tavLst>
                                    </p:anim>
                                    <p:anim calcmode="lin" valueType="num">
                                      <p:cBhvr>
                                        <p:cTn id="40" dur="1000" fill="hold"/>
                                        <p:tgtEl>
                                          <p:spTgt spid="27651">
                                            <p:txEl>
                                              <p:pRg st="4" end="4"/>
                                            </p:txEl>
                                          </p:spTgt>
                                        </p:tgtEl>
                                        <p:attrNameLst>
                                          <p:attrName>style.rotation</p:attrName>
                                        </p:attrNameLst>
                                      </p:cBhvr>
                                      <p:tavLst>
                                        <p:tav tm="0">
                                          <p:val>
                                            <p:fltVal val="90"/>
                                          </p:val>
                                        </p:tav>
                                        <p:tav tm="100000">
                                          <p:val>
                                            <p:fltVal val="0"/>
                                          </p:val>
                                        </p:tav>
                                      </p:tavLst>
                                    </p:anim>
                                    <p:animEffect transition="in" filter="fade">
                                      <p:cBhvr>
                                        <p:cTn id="41" dur="1000"/>
                                        <p:tgtEl>
                                          <p:spTgt spid="276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533400"/>
            <a:ext cx="6135688" cy="1828800"/>
          </a:xfrm>
        </p:spPr>
        <p:txBody>
          <a:bodyPr>
            <a:normAutofit lnSpcReduction="10000"/>
          </a:bodyPr>
          <a:lstStyle/>
          <a:p>
            <a:pPr algn="ctr">
              <a:defRPr/>
            </a:pPr>
            <a:r>
              <a:rPr lang="en-US" sz="3600" b="1" dirty="0">
                <a:solidFill>
                  <a:schemeClr val="tx1"/>
                </a:solidFill>
              </a:rPr>
              <a:t>Early Urbanization </a:t>
            </a:r>
          </a:p>
          <a:p>
            <a:pPr algn="ctr">
              <a:defRPr/>
            </a:pPr>
            <a:r>
              <a:rPr lang="en-US" sz="3600" b="1" dirty="0">
                <a:solidFill>
                  <a:schemeClr val="tx1"/>
                </a:solidFill>
              </a:rPr>
              <a:t>Around the Mediterranean –</a:t>
            </a:r>
          </a:p>
          <a:p>
            <a:pPr algn="ctr">
              <a:defRPr/>
            </a:pPr>
            <a:r>
              <a:rPr lang="en-US" sz="3600" b="1" dirty="0">
                <a:solidFill>
                  <a:schemeClr val="tx1"/>
                </a:solidFill>
              </a:rPr>
              <a:t>The Classical Period</a:t>
            </a:r>
          </a:p>
        </p:txBody>
      </p:sp>
      <p:pic>
        <p:nvPicPr>
          <p:cNvPr id="2052" name="Picture 4" descr="C:\Users\Owner\AppData\Local\Microsoft\Windows\Temporary Internet Files\Content.IE5\MSJ24HHB\MP900382713[1].jpg"/>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33600" y="2601686"/>
            <a:ext cx="5105400" cy="36467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31" presetClass="exit" presetSubtype="0" fill="hold" nodeType="withEffect">
                                  <p:stCondLst>
                                    <p:cond delay="0"/>
                                  </p:stCondLst>
                                  <p:childTnLst>
                                    <p:anim calcmode="lin" valueType="num">
                                      <p:cBhvr>
                                        <p:cTn id="21" dur="2000"/>
                                        <p:tgtEl>
                                          <p:spTgt spid="2052"/>
                                        </p:tgtEl>
                                        <p:attrNameLst>
                                          <p:attrName>ppt_w</p:attrName>
                                        </p:attrNameLst>
                                      </p:cBhvr>
                                      <p:tavLst>
                                        <p:tav tm="0">
                                          <p:val>
                                            <p:strVal val="ppt_w"/>
                                          </p:val>
                                        </p:tav>
                                        <p:tav tm="100000">
                                          <p:val>
                                            <p:fltVal val="0"/>
                                          </p:val>
                                        </p:tav>
                                      </p:tavLst>
                                    </p:anim>
                                    <p:anim calcmode="lin" valueType="num">
                                      <p:cBhvr>
                                        <p:cTn id="22" dur="2000"/>
                                        <p:tgtEl>
                                          <p:spTgt spid="2052"/>
                                        </p:tgtEl>
                                        <p:attrNameLst>
                                          <p:attrName>ppt_h</p:attrName>
                                        </p:attrNameLst>
                                      </p:cBhvr>
                                      <p:tavLst>
                                        <p:tav tm="0">
                                          <p:val>
                                            <p:strVal val="ppt_h"/>
                                          </p:val>
                                        </p:tav>
                                        <p:tav tm="100000">
                                          <p:val>
                                            <p:fltVal val="0"/>
                                          </p:val>
                                        </p:tav>
                                      </p:tavLst>
                                    </p:anim>
                                    <p:anim calcmode="lin" valueType="num">
                                      <p:cBhvr>
                                        <p:cTn id="23" dur="2000"/>
                                        <p:tgtEl>
                                          <p:spTgt spid="2052"/>
                                        </p:tgtEl>
                                        <p:attrNameLst>
                                          <p:attrName>style.rotation</p:attrName>
                                        </p:attrNameLst>
                                      </p:cBhvr>
                                      <p:tavLst>
                                        <p:tav tm="0">
                                          <p:val>
                                            <p:fltVal val="0"/>
                                          </p:val>
                                        </p:tav>
                                        <p:tav tm="100000">
                                          <p:val>
                                            <p:fltVal val="90"/>
                                          </p:val>
                                        </p:tav>
                                      </p:tavLst>
                                    </p:anim>
                                    <p:animEffect transition="out" filter="fade">
                                      <p:cBhvr>
                                        <p:cTn id="24" dur="2000"/>
                                        <p:tgtEl>
                                          <p:spTgt spid="2052"/>
                                        </p:tgtEl>
                                      </p:cBhvr>
                                    </p:animEffect>
                                    <p:set>
                                      <p:cBhvr>
                                        <p:cTn id="25" dur="1" fill="hold">
                                          <p:stCondLst>
                                            <p:cond delay="19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b="1" dirty="0"/>
              <a:t>Classical Period</a:t>
            </a:r>
          </a:p>
        </p:txBody>
      </p:sp>
      <p:sp>
        <p:nvSpPr>
          <p:cNvPr id="3" name="Content Placeholder 2"/>
          <p:cNvSpPr>
            <a:spLocks noGrp="1"/>
          </p:cNvSpPr>
          <p:nvPr>
            <p:ph idx="1"/>
          </p:nvPr>
        </p:nvSpPr>
        <p:spPr>
          <a:xfrm>
            <a:off x="609600" y="1524000"/>
            <a:ext cx="7772400" cy="4724400"/>
          </a:xfrm>
        </p:spPr>
        <p:txBody>
          <a:bodyPr>
            <a:normAutofit fontScale="92500" lnSpcReduction="20000"/>
          </a:bodyPr>
          <a:lstStyle/>
          <a:p>
            <a:pPr algn="just">
              <a:defRPr/>
            </a:pPr>
            <a:r>
              <a:rPr lang="en-US" sz="3000" dirty="0"/>
              <a:t>Settlements were </a:t>
            </a:r>
            <a:r>
              <a:rPr lang="en-US" sz="3000" b="1" dirty="0"/>
              <a:t>originally</a:t>
            </a:r>
            <a:r>
              <a:rPr lang="en-US" sz="3000" dirty="0"/>
              <a:t> established in the area around the eastern </a:t>
            </a:r>
            <a:r>
              <a:rPr lang="en-US" sz="3000" b="1" dirty="0"/>
              <a:t>Mediterranean Sea </a:t>
            </a:r>
            <a:r>
              <a:rPr lang="en-US" sz="3000" dirty="0"/>
              <a:t>about 2500 years ago by forerunners of the </a:t>
            </a:r>
            <a:r>
              <a:rPr lang="en-US" sz="3000" b="1" dirty="0"/>
              <a:t>ancient Greek s.</a:t>
            </a:r>
          </a:p>
          <a:p>
            <a:pPr algn="just">
              <a:defRPr/>
            </a:pPr>
            <a:r>
              <a:rPr lang="en-US" sz="3000" dirty="0"/>
              <a:t>City-states were organized into self-governing communities that included the nearby countryside.</a:t>
            </a:r>
          </a:p>
          <a:p>
            <a:pPr algn="just">
              <a:defRPr/>
            </a:pPr>
            <a:r>
              <a:rPr lang="en-US" sz="3000" dirty="0"/>
              <a:t>The city-states provided the following for the surrounding hinterland:</a:t>
            </a:r>
          </a:p>
          <a:p>
            <a:pPr lvl="1" algn="just">
              <a:defRPr/>
            </a:pPr>
            <a:r>
              <a:rPr lang="en-US" sz="3000" dirty="0"/>
              <a:t>government</a:t>
            </a:r>
          </a:p>
          <a:p>
            <a:pPr lvl="1" algn="just">
              <a:defRPr/>
            </a:pPr>
            <a:r>
              <a:rPr lang="en-US" sz="3000" dirty="0"/>
              <a:t>military protection</a:t>
            </a:r>
          </a:p>
          <a:p>
            <a:pPr lvl="1" algn="just">
              <a:defRPr/>
            </a:pPr>
            <a:r>
              <a:rPr lang="en-US" sz="3000" dirty="0"/>
              <a:t>other public services</a:t>
            </a:r>
          </a:p>
          <a:p>
            <a:pPr algn="just">
              <a:defRPr/>
            </a:pPr>
            <a:endParaRPr lang="en-US" sz="2800" dirty="0"/>
          </a:p>
          <a:p>
            <a:pPr algn="just">
              <a:defRPr/>
            </a:pPr>
            <a:endParaRPr lang="en-US" sz="2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The Greeks</a:t>
            </a:r>
          </a:p>
        </p:txBody>
      </p:sp>
      <p:sp>
        <p:nvSpPr>
          <p:cNvPr id="3" name="Content Placeholder 2"/>
          <p:cNvSpPr>
            <a:spLocks noGrp="1"/>
          </p:cNvSpPr>
          <p:nvPr>
            <p:ph idx="1"/>
          </p:nvPr>
        </p:nvSpPr>
        <p:spPr/>
        <p:txBody>
          <a:bodyPr/>
          <a:lstStyle/>
          <a:p>
            <a:pPr>
              <a:defRPr/>
            </a:pPr>
            <a:r>
              <a:rPr lang="en-US" sz="3600" b="1" dirty="0"/>
              <a:t>Athens </a:t>
            </a:r>
            <a:r>
              <a:rPr lang="en-US" dirty="0"/>
              <a:t>was one of the first cities to reach a population of 100,000 during the 5</a:t>
            </a:r>
            <a:r>
              <a:rPr lang="en-US" baseline="30000" dirty="0"/>
              <a:t>th</a:t>
            </a:r>
            <a:r>
              <a:rPr lang="en-US" dirty="0"/>
              <a:t> and 4</a:t>
            </a:r>
            <a:r>
              <a:rPr lang="en-US" baseline="30000" dirty="0"/>
              <a:t>th</a:t>
            </a:r>
            <a:r>
              <a:rPr lang="en-US" dirty="0"/>
              <a:t> centuries B.C.E.</a:t>
            </a:r>
          </a:p>
        </p:txBody>
      </p:sp>
      <p:pic>
        <p:nvPicPr>
          <p:cNvPr id="3074" name="Picture 2" descr="C:\Users\Owner\AppData\Local\Microsoft\Windows\Temporary Internet Files\Content.IE5\816OX8L9\MP900427880[1].jpg"/>
          <p:cNvPicPr>
            <a:picLocks noChangeAspect="1" noChangeArrowheads="1"/>
          </p:cNvPicPr>
          <p:nvPr/>
        </p:nvPicPr>
        <p:blipFill>
          <a:blip r:embed="rId2" cstate="print">
            <a:grayscl/>
          </a:blip>
          <a:srcRect/>
          <a:stretch>
            <a:fillRect/>
          </a:stretch>
        </p:blipFill>
        <p:spPr bwMode="auto">
          <a:xfrm>
            <a:off x="2362200" y="3429000"/>
            <a:ext cx="4567238" cy="300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30263" y="274638"/>
            <a:ext cx="7513637" cy="525462"/>
          </a:xfrm>
        </p:spPr>
        <p:txBody>
          <a:bodyPr>
            <a:normAutofit fontScale="90000"/>
          </a:bodyPr>
          <a:lstStyle/>
          <a:p>
            <a:pPr eaLnBrk="1" hangingPunct="1">
              <a:defRPr/>
            </a:pPr>
            <a:r>
              <a:rPr lang="en-US" dirty="0"/>
              <a:t>Athens, Greece</a:t>
            </a:r>
          </a:p>
        </p:txBody>
      </p:sp>
      <p:pic>
        <p:nvPicPr>
          <p:cNvPr id="18435" name="Picture 3"/>
          <p:cNvPicPr>
            <a:picLocks noGrp="1" noChangeAspect="1" noChangeArrowheads="1"/>
          </p:cNvPicPr>
          <p:nvPr>
            <p:ph idx="1"/>
          </p:nvPr>
        </p:nvPicPr>
        <p:blipFill>
          <a:blip r:embed="rId3" cstate="print"/>
          <a:srcRect/>
          <a:stretch>
            <a:fillRect/>
          </a:stretch>
        </p:blipFill>
        <p:spPr>
          <a:xfrm>
            <a:off x="2209800" y="990600"/>
            <a:ext cx="4733925" cy="4953000"/>
          </a:xfrm>
        </p:spPr>
      </p:pic>
      <p:sp>
        <p:nvSpPr>
          <p:cNvPr id="18436" name="Text Box 4"/>
          <p:cNvSpPr txBox="1">
            <a:spLocks noChangeArrowheads="1"/>
          </p:cNvSpPr>
          <p:nvPr/>
        </p:nvSpPr>
        <p:spPr bwMode="auto">
          <a:xfrm>
            <a:off x="822325" y="6156325"/>
            <a:ext cx="76850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143000" indent="-1143000">
              <a:defRPr>
                <a:solidFill>
                  <a:schemeClr val="tx1"/>
                </a:solidFill>
                <a:latin typeface="Arial" charset="0"/>
                <a:ea typeface="ＭＳ Ｐゴシック" charset="0"/>
              </a:defRPr>
            </a:lvl1pPr>
            <a:lvl2pPr marL="1373188">
              <a:defRPr>
                <a:solidFill>
                  <a:schemeClr val="tx1"/>
                </a:solidFill>
                <a:latin typeface="Arial" charset="0"/>
                <a:ea typeface="ＭＳ Ｐゴシック" charset="0"/>
              </a:defRPr>
            </a:lvl2pPr>
            <a:lvl3pPr marL="1487488">
              <a:defRPr>
                <a:solidFill>
                  <a:schemeClr val="tx1"/>
                </a:solidFill>
                <a:latin typeface="Arial" charset="0"/>
                <a:ea typeface="ＭＳ Ｐゴシック" charset="0"/>
              </a:defRPr>
            </a:lvl3pPr>
            <a:lvl4pPr marL="1601788">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a:t>Fig. 12-11: The hilltop site of the Acropolis, dating to about 500 B.C., still dominates the skyline of modern Athens. </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a:t>The Romans</a:t>
            </a:r>
          </a:p>
        </p:txBody>
      </p:sp>
      <p:sp>
        <p:nvSpPr>
          <p:cNvPr id="3" name="Content Placeholder 2"/>
          <p:cNvSpPr>
            <a:spLocks noGrp="1"/>
          </p:cNvSpPr>
          <p:nvPr>
            <p:ph idx="1"/>
          </p:nvPr>
        </p:nvSpPr>
        <p:spPr/>
        <p:txBody>
          <a:bodyPr>
            <a:normAutofit fontScale="70000" lnSpcReduction="20000"/>
          </a:bodyPr>
          <a:lstStyle/>
          <a:p>
            <a:pPr>
              <a:defRPr/>
            </a:pPr>
            <a:r>
              <a:rPr lang="en-US" sz="3100" dirty="0"/>
              <a:t>When the Romans succeeded the Greeks as rulers of the region, their urban empire incorporated:</a:t>
            </a:r>
          </a:p>
          <a:p>
            <a:pPr lvl="1">
              <a:defRPr/>
            </a:pPr>
            <a:r>
              <a:rPr lang="en-US" sz="3100" dirty="0"/>
              <a:t>a large part of Europe’s interior</a:t>
            </a:r>
          </a:p>
          <a:p>
            <a:pPr lvl="1">
              <a:defRPr/>
            </a:pPr>
            <a:r>
              <a:rPr lang="en-US" sz="3100" dirty="0"/>
              <a:t>North Africa</a:t>
            </a:r>
          </a:p>
          <a:p>
            <a:pPr marL="342900" lvl="1" indent="-342900">
              <a:buFont typeface="Arial" pitchFamily="34" charset="0"/>
              <a:buChar char="•"/>
              <a:defRPr/>
            </a:pPr>
            <a:r>
              <a:rPr lang="en-US" sz="3100" dirty="0"/>
              <a:t>Settlements were established as centers of administrative, military, and other public services, as well as trading and other retail services former Mesopotamian lands</a:t>
            </a:r>
          </a:p>
          <a:p>
            <a:pPr>
              <a:defRPr/>
            </a:pPr>
            <a:r>
              <a:rPr lang="en-US" sz="3100" dirty="0"/>
              <a:t>Many cities were part of the hinterlands.</a:t>
            </a:r>
          </a:p>
          <a:p>
            <a:pPr>
              <a:defRPr/>
            </a:pPr>
            <a:r>
              <a:rPr lang="en-US" sz="3100" dirty="0"/>
              <a:t>Rome reached a population of 250,000 inhabitants in the second century B.C.E.</a:t>
            </a:r>
          </a:p>
          <a:p>
            <a:pPr>
              <a:defRPr/>
            </a:pPr>
            <a:r>
              <a:rPr lang="en-US" sz="3100" dirty="0"/>
              <a:t>The cities of the Roman Empire were connected by land and  sea routes.</a:t>
            </a:r>
          </a:p>
          <a:p>
            <a:pPr>
              <a:defRPr/>
            </a:pPr>
            <a:r>
              <a:rPr lang="en-US" sz="3100" dirty="0"/>
              <a:t>Roman roads were so expertly built that many are still intact today.</a:t>
            </a:r>
          </a:p>
          <a:p>
            <a:pPr algn="just">
              <a:defRPr/>
            </a:pPr>
            <a:endParaRPr lang="en-US" dirty="0"/>
          </a:p>
          <a:p>
            <a:pPr algn="just">
              <a:defRPr/>
            </a:pPr>
            <a:endParaRPr lang="en-US" dirty="0"/>
          </a:p>
          <a:p>
            <a:pPr algn="just">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a:bodyPr>
          <a:lstStyle/>
          <a:p>
            <a:r>
              <a:rPr lang="en-US" dirty="0"/>
              <a:t>Earliest Civilizations in China</a:t>
            </a:r>
          </a:p>
        </p:txBody>
      </p:sp>
      <p:sp>
        <p:nvSpPr>
          <p:cNvPr id="3" name="Content Placeholder 2"/>
          <p:cNvSpPr>
            <a:spLocks noGrp="1"/>
          </p:cNvSpPr>
          <p:nvPr>
            <p:ph idx="1"/>
          </p:nvPr>
        </p:nvSpPr>
        <p:spPr>
          <a:xfrm>
            <a:off x="457200" y="1219200"/>
            <a:ext cx="8229600" cy="5638800"/>
          </a:xfrm>
        </p:spPr>
        <p:txBody>
          <a:bodyPr>
            <a:normAutofit fontScale="32500" lnSpcReduction="20000"/>
          </a:bodyPr>
          <a:lstStyle/>
          <a:p>
            <a:pPr marL="0" indent="0">
              <a:defRPr/>
            </a:pPr>
            <a:r>
              <a:rPr lang="en-US" sz="7000" dirty="0"/>
              <a:t>The earliest civilizations in </a:t>
            </a:r>
            <a:r>
              <a:rPr lang="en-US" sz="7000" b="1" dirty="0"/>
              <a:t>East Asia </a:t>
            </a:r>
            <a:r>
              <a:rPr lang="en-US" sz="7000" dirty="0"/>
              <a:t>grew around the Huang River and its tributaries.</a:t>
            </a:r>
          </a:p>
          <a:p>
            <a:pPr>
              <a:defRPr/>
            </a:pPr>
            <a:r>
              <a:rPr lang="en-US" sz="7000" dirty="0"/>
              <a:t>The great Silk Road stretched from China to the Mediterranean Sea.</a:t>
            </a:r>
          </a:p>
          <a:p>
            <a:pPr>
              <a:defRPr/>
            </a:pPr>
            <a:r>
              <a:rPr lang="en-US" sz="7000" dirty="0"/>
              <a:t>This trade route brought much wealth and diversity to Chinese cities.</a:t>
            </a:r>
          </a:p>
          <a:p>
            <a:pPr>
              <a:defRPr/>
            </a:pPr>
            <a:r>
              <a:rPr lang="en-US" sz="7000" b="1" dirty="0"/>
              <a:t>These cities became centers for:</a:t>
            </a:r>
          </a:p>
          <a:p>
            <a:pPr lvl="1">
              <a:defRPr/>
            </a:pPr>
            <a:r>
              <a:rPr lang="en-US" sz="7000" dirty="0"/>
              <a:t>government</a:t>
            </a:r>
          </a:p>
          <a:p>
            <a:pPr lvl="1">
              <a:defRPr/>
            </a:pPr>
            <a:r>
              <a:rPr lang="en-US" sz="7000" dirty="0"/>
              <a:t>culture</a:t>
            </a:r>
          </a:p>
          <a:p>
            <a:pPr lvl="1">
              <a:defRPr/>
            </a:pPr>
            <a:r>
              <a:rPr lang="en-US" sz="7000" dirty="0"/>
              <a:t>education</a:t>
            </a:r>
          </a:p>
          <a:p>
            <a:pPr lvl="1">
              <a:defRPr/>
            </a:pPr>
            <a:r>
              <a:rPr lang="en-US" sz="7000" dirty="0"/>
              <a:t>the economy</a:t>
            </a:r>
          </a:p>
          <a:p>
            <a:pPr>
              <a:defRPr/>
            </a:pPr>
            <a:endParaRPr lang="en-US" sz="7000" dirty="0"/>
          </a:p>
          <a:p>
            <a:pPr>
              <a:defRPr/>
            </a:pPr>
            <a:r>
              <a:rPr lang="en-US" sz="7000" dirty="0"/>
              <a:t>By the 11</a:t>
            </a:r>
            <a:r>
              <a:rPr lang="en-US" sz="7000" baseline="30000" dirty="0"/>
              <a:t>th</a:t>
            </a:r>
            <a:r>
              <a:rPr lang="en-US" sz="7000" dirty="0"/>
              <a:t> century, the greatest of the trading cities of the south  was Hangzhou.</a:t>
            </a:r>
          </a:p>
          <a:p>
            <a:pPr lvl="1">
              <a:defRPr/>
            </a:pPr>
            <a:r>
              <a:rPr lang="en-US" sz="7000" dirty="0"/>
              <a:t>It was home to merchants, craftsmen, and government officials.</a:t>
            </a:r>
          </a:p>
          <a:p>
            <a:pPr lvl="1">
              <a:defRPr/>
            </a:pPr>
            <a:r>
              <a:rPr lang="en-US" sz="7000" dirty="0"/>
              <a:t>Its primary exports included silk, copper coins, and ceramics.</a:t>
            </a:r>
          </a:p>
          <a:p>
            <a:pPr marL="0" indent="0">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1000"/>
                                        <p:tgtEl>
                                          <p:spTgt spid="3">
                                            <p:txEl>
                                              <p:pRg st="11" end="11"/>
                                            </p:txEl>
                                          </p:spTgt>
                                        </p:tgtEl>
                                      </p:cBhvr>
                                    </p:animEffect>
                                    <p:anim calcmode="lin" valueType="num">
                                      <p:cBhvr>
                                        <p:cTn id="7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0"/>
            <a:ext cx="8229600" cy="925513"/>
          </a:xfrm>
        </p:spPr>
        <p:txBody>
          <a:bodyPr/>
          <a:lstStyle/>
          <a:p>
            <a:pPr eaLnBrk="1" hangingPunct="1">
              <a:defRPr/>
            </a:pPr>
            <a:r>
              <a:rPr lang="en-US" dirty="0"/>
              <a:t>Employment Change in U.S.</a:t>
            </a:r>
          </a:p>
        </p:txBody>
      </p:sp>
      <p:sp>
        <p:nvSpPr>
          <p:cNvPr id="28675" name="Rectangle 3"/>
          <p:cNvSpPr>
            <a:spLocks noGrp="1" noChangeArrowheads="1"/>
          </p:cNvSpPr>
          <p:nvPr>
            <p:ph type="body" sz="half" idx="1"/>
          </p:nvPr>
        </p:nvSpPr>
        <p:spPr>
          <a:xfrm>
            <a:off x="304800" y="914400"/>
            <a:ext cx="3657600" cy="4953000"/>
          </a:xfrm>
        </p:spPr>
        <p:txBody>
          <a:bodyPr>
            <a:normAutofit/>
          </a:bodyPr>
          <a:lstStyle/>
          <a:p>
            <a:pPr eaLnBrk="1" hangingPunct="1">
              <a:lnSpc>
                <a:spcPct val="80000"/>
              </a:lnSpc>
              <a:defRPr/>
            </a:pPr>
            <a:r>
              <a:rPr lang="en-US" sz="4000" dirty="0"/>
              <a:t>Between 1972 and 2010 all of the growth in employment in the United States has been in services.</a:t>
            </a:r>
          </a:p>
        </p:txBody>
      </p:sp>
      <p:sp>
        <p:nvSpPr>
          <p:cNvPr id="28677" name="Text Box 5"/>
          <p:cNvSpPr txBox="1">
            <a:spLocks noChangeArrowheads="1"/>
          </p:cNvSpPr>
          <p:nvPr/>
        </p:nvSpPr>
        <p:spPr bwMode="auto">
          <a:xfrm>
            <a:off x="685800" y="6096000"/>
            <a:ext cx="79581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27113" indent="-10271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1600" dirty="0"/>
              <a:t>Fig 12-6: Growth in employment in the U.S. since 1972 has been entirely in the tertiary sector, with the greatest increase in professional services. </a:t>
            </a:r>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4229100" y="778300"/>
            <a:ext cx="4191000" cy="5397180"/>
          </a:xfrm>
          <a:prstGeom prst="rect">
            <a:avLst/>
          </a:prstGeom>
          <a:noFill/>
          <a:ln w="9525">
            <a:noFill/>
            <a:miter lim="800000"/>
            <a:headEnd/>
            <a:tailEnd/>
          </a:ln>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0" y="1219200"/>
            <a:ext cx="5181600" cy="1371600"/>
          </a:xfrm>
        </p:spPr>
        <p:txBody>
          <a:bodyPr/>
          <a:lstStyle/>
          <a:p>
            <a:pPr algn="ctr">
              <a:defRPr/>
            </a:pPr>
            <a:r>
              <a:rPr lang="en-US" sz="3600" b="1" dirty="0">
                <a:solidFill>
                  <a:schemeClr val="accent1">
                    <a:lumMod val="75000"/>
                  </a:schemeClr>
                </a:solidFill>
              </a:rPr>
              <a:t>Urban Growth in </a:t>
            </a:r>
          </a:p>
          <a:p>
            <a:pPr algn="ctr">
              <a:defRPr/>
            </a:pPr>
            <a:r>
              <a:rPr lang="en-US" sz="3600" b="1" dirty="0">
                <a:solidFill>
                  <a:schemeClr val="accent1">
                    <a:lumMod val="75000"/>
                  </a:schemeClr>
                </a:solidFill>
              </a:rPr>
              <a:t>China</a:t>
            </a:r>
          </a:p>
        </p:txBody>
      </p:sp>
      <p:pic>
        <p:nvPicPr>
          <p:cNvPr id="5122" name="Picture 2" descr="C:\Users\Owner\AppData\Local\Microsoft\Windows\Temporary Internet Files\Content.IE5\MSJ24HHB\MP90044229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2743200"/>
            <a:ext cx="4104438" cy="28835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31" presetClass="exit" presetSubtype="0" fill="hold" nodeType="withEffect">
                                  <p:stCondLst>
                                    <p:cond delay="0"/>
                                  </p:stCondLst>
                                  <p:childTnLst>
                                    <p:anim calcmode="lin" valueType="num">
                                      <p:cBhvr>
                                        <p:cTn id="16" dur="2000"/>
                                        <p:tgtEl>
                                          <p:spTgt spid="5122"/>
                                        </p:tgtEl>
                                        <p:attrNameLst>
                                          <p:attrName>ppt_w</p:attrName>
                                        </p:attrNameLst>
                                      </p:cBhvr>
                                      <p:tavLst>
                                        <p:tav tm="0">
                                          <p:val>
                                            <p:strVal val="ppt_w"/>
                                          </p:val>
                                        </p:tav>
                                        <p:tav tm="100000">
                                          <p:val>
                                            <p:fltVal val="0"/>
                                          </p:val>
                                        </p:tav>
                                      </p:tavLst>
                                    </p:anim>
                                    <p:anim calcmode="lin" valueType="num">
                                      <p:cBhvr>
                                        <p:cTn id="17" dur="2000"/>
                                        <p:tgtEl>
                                          <p:spTgt spid="5122"/>
                                        </p:tgtEl>
                                        <p:attrNameLst>
                                          <p:attrName>ppt_h</p:attrName>
                                        </p:attrNameLst>
                                      </p:cBhvr>
                                      <p:tavLst>
                                        <p:tav tm="0">
                                          <p:val>
                                            <p:strVal val="ppt_h"/>
                                          </p:val>
                                        </p:tav>
                                        <p:tav tm="100000">
                                          <p:val>
                                            <p:fltVal val="0"/>
                                          </p:val>
                                        </p:tav>
                                      </p:tavLst>
                                    </p:anim>
                                    <p:anim calcmode="lin" valueType="num">
                                      <p:cBhvr>
                                        <p:cTn id="18" dur="2000"/>
                                        <p:tgtEl>
                                          <p:spTgt spid="5122"/>
                                        </p:tgtEl>
                                        <p:attrNameLst>
                                          <p:attrName>style.rotation</p:attrName>
                                        </p:attrNameLst>
                                      </p:cBhvr>
                                      <p:tavLst>
                                        <p:tav tm="0">
                                          <p:val>
                                            <p:fltVal val="0"/>
                                          </p:val>
                                        </p:tav>
                                        <p:tav tm="100000">
                                          <p:val>
                                            <p:fltVal val="90"/>
                                          </p:val>
                                        </p:tav>
                                      </p:tavLst>
                                    </p:anim>
                                    <p:animEffect transition="out" filter="fade">
                                      <p:cBhvr>
                                        <p:cTn id="19" dur="2000"/>
                                        <p:tgtEl>
                                          <p:spTgt spid="5122"/>
                                        </p:tgtEl>
                                      </p:cBhvr>
                                    </p:animEffect>
                                    <p:set>
                                      <p:cBhvr>
                                        <p:cTn id="20" dur="1" fill="hold">
                                          <p:stCondLst>
                                            <p:cond delay="19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5638" y="381000"/>
            <a:ext cx="5791200" cy="523875"/>
          </a:xfrm>
          <a:prstGeom prst="rect">
            <a:avLst/>
          </a:prstGeom>
          <a:noFill/>
        </p:spPr>
        <p:txBody>
          <a:bodyPr>
            <a:spAutoFit/>
          </a:bodyPr>
          <a:lstStyle/>
          <a:p>
            <a:pPr algn="ctr" fontAlgn="auto">
              <a:spcBef>
                <a:spcPts val="0"/>
              </a:spcBef>
              <a:spcAft>
                <a:spcPts val="0"/>
              </a:spcAft>
              <a:defRPr/>
            </a:pPr>
            <a:r>
              <a:rPr lang="en-US" sz="2800" b="1" dirty="0">
                <a:solidFill>
                  <a:schemeClr val="bg1">
                    <a:lumMod val="10000"/>
                  </a:schemeClr>
                </a:solidFill>
                <a:latin typeface="+mn-lt"/>
                <a:cs typeface="+mn-cs"/>
              </a:rPr>
              <a:t>EARLY URBAN CHINA</a:t>
            </a:r>
          </a:p>
        </p:txBody>
      </p:sp>
      <p:pic>
        <p:nvPicPr>
          <p:cNvPr id="41988" name="Picture 3"/>
          <p:cNvPicPr>
            <a:picLocks noChangeAspect="1"/>
          </p:cNvPicPr>
          <p:nvPr/>
        </p:nvPicPr>
        <p:blipFill>
          <a:blip r:embed="rId2" cstate="print"/>
          <a:srcRect/>
          <a:stretch>
            <a:fillRect/>
          </a:stretch>
        </p:blipFill>
        <p:spPr bwMode="auto">
          <a:xfrm>
            <a:off x="477838" y="1447800"/>
            <a:ext cx="7829550" cy="3810000"/>
          </a:xfrm>
          <a:prstGeom prst="rect">
            <a:avLst/>
          </a:prstGeom>
          <a:noFill/>
          <a:ln w="57150">
            <a:solidFill>
              <a:srgbClr val="92D050"/>
            </a:solidFill>
            <a:miter lim="800000"/>
            <a:headEnd/>
            <a:tailEnd/>
          </a:ln>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a:t>Medieval Cities – Age of Feudalism</a:t>
            </a:r>
          </a:p>
        </p:txBody>
      </p:sp>
      <p:sp>
        <p:nvSpPr>
          <p:cNvPr id="3" name="Content Placeholder 2"/>
          <p:cNvSpPr>
            <a:spLocks noGrp="1"/>
          </p:cNvSpPr>
          <p:nvPr>
            <p:ph idx="1"/>
          </p:nvPr>
        </p:nvSpPr>
        <p:spPr/>
        <p:txBody>
          <a:bodyPr>
            <a:normAutofit fontScale="92500" lnSpcReduction="10000"/>
          </a:bodyPr>
          <a:lstStyle/>
          <a:p>
            <a:pPr algn="just">
              <a:defRPr/>
            </a:pPr>
            <a:endParaRPr lang="en-US" sz="800" dirty="0">
              <a:solidFill>
                <a:schemeClr val="accent1"/>
              </a:solidFill>
            </a:endParaRPr>
          </a:p>
          <a:p>
            <a:pPr algn="just">
              <a:defRPr/>
            </a:pPr>
            <a:endParaRPr lang="en-US" sz="800" dirty="0">
              <a:solidFill>
                <a:schemeClr val="accent1"/>
              </a:solidFill>
            </a:endParaRPr>
          </a:p>
          <a:p>
            <a:pPr algn="just">
              <a:defRPr/>
            </a:pPr>
            <a:r>
              <a:rPr lang="en-US" dirty="0"/>
              <a:t>After the fall of the Roman Empire, urban life began to revive during the 11</a:t>
            </a:r>
            <a:r>
              <a:rPr lang="en-US" baseline="30000" dirty="0"/>
              <a:t>th</a:t>
            </a:r>
            <a:r>
              <a:rPr lang="en-US" dirty="0"/>
              <a:t> century.</a:t>
            </a:r>
          </a:p>
          <a:p>
            <a:pPr algn="just">
              <a:defRPr/>
            </a:pPr>
            <a:r>
              <a:rPr lang="en-US" dirty="0"/>
              <a:t>Urban life was stimulated by trade between the Italian cities of Genoa and Venice and the Middle East (a result of the Crusades).</a:t>
            </a:r>
          </a:p>
          <a:p>
            <a:pPr algn="just">
              <a:defRPr/>
            </a:pPr>
            <a:r>
              <a:rPr lang="en-US" dirty="0"/>
              <a:t>Characteristics of medieval cities:</a:t>
            </a:r>
          </a:p>
          <a:p>
            <a:pPr lvl="1" algn="just">
              <a:defRPr/>
            </a:pPr>
            <a:r>
              <a:rPr lang="en-US" dirty="0"/>
              <a:t>narrow and winding streets</a:t>
            </a:r>
          </a:p>
          <a:p>
            <a:pPr lvl="1" algn="just">
              <a:defRPr/>
            </a:pPr>
            <a:r>
              <a:rPr lang="en-US" dirty="0"/>
              <a:t>occupational groups (e.g. bakers, carpenters) clustered in distinct sections of the city</a:t>
            </a:r>
          </a:p>
          <a:p>
            <a:pPr algn="just">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p:cTn id="30"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p:cTn id="38"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en-US" b="1" dirty="0"/>
              <a:t>Preindustrial cities –Renaissance Era</a:t>
            </a:r>
          </a:p>
        </p:txBody>
      </p:sp>
      <p:sp>
        <p:nvSpPr>
          <p:cNvPr id="48131" name="Rectangle 3"/>
          <p:cNvSpPr>
            <a:spLocks noGrp="1" noChangeArrowheads="1"/>
          </p:cNvSpPr>
          <p:nvPr>
            <p:ph type="body" idx="1"/>
          </p:nvPr>
        </p:nvSpPr>
        <p:spPr>
          <a:xfrm>
            <a:off x="228600" y="1447800"/>
            <a:ext cx="8763000" cy="4114800"/>
          </a:xfrm>
        </p:spPr>
        <p:txBody>
          <a:bodyPr>
            <a:normAutofit/>
          </a:bodyPr>
          <a:lstStyle/>
          <a:p>
            <a:pPr>
              <a:defRPr/>
            </a:pPr>
            <a:r>
              <a:rPr lang="en-US" b="1" dirty="0"/>
              <a:t>Mercantile city</a:t>
            </a:r>
            <a:r>
              <a:rPr lang="en-US" dirty="0"/>
              <a:t> (developed in the pre-industrial age)</a:t>
            </a:r>
          </a:p>
          <a:p>
            <a:pPr lvl="1">
              <a:defRPr/>
            </a:pPr>
            <a:r>
              <a:rPr lang="en-US" sz="3000" dirty="0"/>
              <a:t>Trade was central to the design of the city.</a:t>
            </a:r>
          </a:p>
          <a:p>
            <a:pPr lvl="1">
              <a:defRPr/>
            </a:pPr>
            <a:r>
              <a:rPr lang="en-US" sz="3000" dirty="0"/>
              <a:t>The central square was lined with shops that specialized in products brought in by the trade routes.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1000"/>
                                        <p:tgtEl>
                                          <p:spTgt spid="48131">
                                            <p:txEl>
                                              <p:pRg st="0" end="0"/>
                                            </p:txEl>
                                          </p:spTgt>
                                        </p:tgtEl>
                                      </p:cBhvr>
                                    </p:animEffect>
                                    <p:anim calcmode="lin" valueType="num">
                                      <p:cBhvr>
                                        <p:cTn id="8" dur="10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1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48131">
                                            <p:txEl>
                                              <p:pRg st="1" end="1"/>
                                            </p:txEl>
                                          </p:spTgt>
                                        </p:tgtEl>
                                        <p:attrNameLst>
                                          <p:attrName>style.visibility</p:attrName>
                                        </p:attrNameLst>
                                      </p:cBhvr>
                                      <p:to>
                                        <p:strVal val="visible"/>
                                      </p:to>
                                    </p:set>
                                    <p:anim calcmode="lin" valueType="num">
                                      <p:cBhvr>
                                        <p:cTn id="14" dur="1000" fill="hold"/>
                                        <p:tgtEl>
                                          <p:spTgt spid="48131">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48131">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48131">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4813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48131">
                                            <p:txEl>
                                              <p:pRg st="2" end="2"/>
                                            </p:txEl>
                                          </p:spTgt>
                                        </p:tgtEl>
                                        <p:attrNameLst>
                                          <p:attrName>style.visibility</p:attrName>
                                        </p:attrNameLst>
                                      </p:cBhvr>
                                      <p:to>
                                        <p:strVal val="visible"/>
                                      </p:to>
                                    </p:set>
                                    <p:anim calcmode="lin" valueType="num">
                                      <p:cBhvr>
                                        <p:cTn id="22" dur="1000" fill="hold"/>
                                        <p:tgtEl>
                                          <p:spTgt spid="48131">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48131">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48131">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48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52400"/>
            <a:ext cx="7772400" cy="685800"/>
          </a:xfrm>
        </p:spPr>
        <p:txBody>
          <a:bodyPr>
            <a:normAutofit fontScale="90000"/>
          </a:bodyPr>
          <a:lstStyle/>
          <a:p>
            <a:pPr eaLnBrk="1" hangingPunct="1">
              <a:defRPr/>
            </a:pPr>
            <a:r>
              <a:rPr lang="en-US" dirty="0" err="1"/>
              <a:t>Brugge</a:t>
            </a:r>
            <a:r>
              <a:rPr lang="en-US" dirty="0"/>
              <a:t>, Belgium</a:t>
            </a:r>
          </a:p>
        </p:txBody>
      </p:sp>
      <p:pic>
        <p:nvPicPr>
          <p:cNvPr id="22531" name="Picture 3"/>
          <p:cNvPicPr>
            <a:picLocks noGrp="1" noChangeAspect="1" noChangeArrowheads="1"/>
          </p:cNvPicPr>
          <p:nvPr>
            <p:ph idx="1"/>
          </p:nvPr>
        </p:nvPicPr>
        <p:blipFill>
          <a:blip r:embed="rId3" cstate="print"/>
          <a:srcRect/>
          <a:stretch>
            <a:fillRect/>
          </a:stretch>
        </p:blipFill>
        <p:spPr>
          <a:xfrm>
            <a:off x="2743200" y="990600"/>
            <a:ext cx="3632200" cy="4800600"/>
          </a:xfrm>
        </p:spPr>
      </p:pic>
      <p:sp>
        <p:nvSpPr>
          <p:cNvPr id="22532" name="Text Box 4"/>
          <p:cNvSpPr txBox="1">
            <a:spLocks noChangeArrowheads="1"/>
          </p:cNvSpPr>
          <p:nvPr/>
        </p:nvSpPr>
        <p:spPr bwMode="auto">
          <a:xfrm>
            <a:off x="533400" y="5943600"/>
            <a:ext cx="8001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143000" indent="-1143000">
              <a:defRPr>
                <a:solidFill>
                  <a:schemeClr val="tx1"/>
                </a:solidFill>
                <a:latin typeface="Arial" charset="0"/>
                <a:ea typeface="ＭＳ Ｐゴシック" charset="0"/>
              </a:defRPr>
            </a:lvl1pPr>
            <a:lvl2pPr marL="1257300">
              <a:defRPr>
                <a:solidFill>
                  <a:schemeClr val="tx1"/>
                </a:solidFill>
                <a:latin typeface="Arial" charset="0"/>
                <a:ea typeface="ＭＳ Ｐゴシック" charset="0"/>
              </a:defRPr>
            </a:lvl2pPr>
            <a:lvl3pPr marL="1371600">
              <a:defRPr>
                <a:solidFill>
                  <a:schemeClr val="tx1"/>
                </a:solidFill>
                <a:latin typeface="Arial" charset="0"/>
                <a:ea typeface="ＭＳ Ｐゴシック" charset="0"/>
              </a:defRPr>
            </a:lvl3pPr>
            <a:lvl4pPr marL="148590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a:t>Fig. 12-12: Brugge (or Bruges) was a major port and wool manufacturing center from the 12th century. It is marked by squares surrounded by public buildings.</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04875" y="274638"/>
            <a:ext cx="7515225" cy="525462"/>
          </a:xfrm>
        </p:spPr>
        <p:txBody>
          <a:bodyPr>
            <a:normAutofit fontScale="90000"/>
          </a:bodyPr>
          <a:lstStyle/>
          <a:p>
            <a:pPr eaLnBrk="1" hangingPunct="1">
              <a:defRPr/>
            </a:pPr>
            <a:r>
              <a:rPr lang="en-US"/>
              <a:t>Paris</a:t>
            </a:r>
          </a:p>
        </p:txBody>
      </p:sp>
      <p:pic>
        <p:nvPicPr>
          <p:cNvPr id="24579" name="Picture 3"/>
          <p:cNvPicPr>
            <a:picLocks noGrp="1" noChangeAspect="1" noChangeArrowheads="1"/>
          </p:cNvPicPr>
          <p:nvPr>
            <p:ph idx="1"/>
          </p:nvPr>
        </p:nvPicPr>
        <p:blipFill>
          <a:blip r:embed="rId3" cstate="print"/>
          <a:srcRect/>
          <a:stretch>
            <a:fillRect/>
          </a:stretch>
        </p:blipFill>
        <p:spPr>
          <a:xfrm>
            <a:off x="1752600" y="1066800"/>
            <a:ext cx="5597525" cy="4953000"/>
          </a:xfrm>
        </p:spPr>
      </p:pic>
      <p:sp>
        <p:nvSpPr>
          <p:cNvPr id="24580" name="Text Box 4"/>
          <p:cNvSpPr txBox="1">
            <a:spLocks noChangeArrowheads="1"/>
          </p:cNvSpPr>
          <p:nvPr/>
        </p:nvSpPr>
        <p:spPr bwMode="auto">
          <a:xfrm>
            <a:off x="441325" y="6156325"/>
            <a:ext cx="83216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143000" indent="-1143000">
              <a:defRPr>
                <a:solidFill>
                  <a:schemeClr val="tx1"/>
                </a:solidFill>
                <a:latin typeface="Arial" charset="0"/>
                <a:ea typeface="ＭＳ Ｐゴシック" charset="0"/>
              </a:defRPr>
            </a:lvl1pPr>
            <a:lvl2pPr marL="1314450">
              <a:defRPr>
                <a:solidFill>
                  <a:schemeClr val="tx1"/>
                </a:solidFill>
                <a:latin typeface="Arial" charset="0"/>
                <a:ea typeface="ＭＳ Ｐゴシック" charset="0"/>
              </a:defRPr>
            </a:lvl2pPr>
            <a:lvl3pPr marL="1428750">
              <a:defRPr>
                <a:solidFill>
                  <a:schemeClr val="tx1"/>
                </a:solidFill>
                <a:latin typeface="Arial" charset="0"/>
                <a:ea typeface="ＭＳ Ｐゴシック" charset="0"/>
              </a:defRPr>
            </a:lvl3pPr>
            <a:lvl4pPr marL="154305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a:t>Fig. 12-13: Paris was originally surrounded by walls which were expanded to include new neighborhoods as the city grew. </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normAutofit/>
          </a:bodyPr>
          <a:lstStyle/>
          <a:p>
            <a:r>
              <a:rPr lang="en-US" dirty="0"/>
              <a:t>The Industrial Revolution</a:t>
            </a:r>
          </a:p>
        </p:txBody>
      </p:sp>
      <p:sp>
        <p:nvSpPr>
          <p:cNvPr id="49155" name="Rectangle 3"/>
          <p:cNvSpPr>
            <a:spLocks noGrp="1" noChangeArrowheads="1"/>
          </p:cNvSpPr>
          <p:nvPr>
            <p:ph type="body" idx="1"/>
          </p:nvPr>
        </p:nvSpPr>
        <p:spPr>
          <a:xfrm>
            <a:off x="457200" y="1143000"/>
            <a:ext cx="8229600" cy="5562600"/>
          </a:xfrm>
        </p:spPr>
        <p:txBody>
          <a:bodyPr>
            <a:normAutofit fontScale="70000" lnSpcReduction="20000"/>
          </a:bodyPr>
          <a:lstStyle/>
          <a:p>
            <a:pPr algn="just">
              <a:defRPr/>
            </a:pPr>
            <a:r>
              <a:rPr lang="en-US" sz="3600" b="1" dirty="0"/>
              <a:t>Manufacturing city</a:t>
            </a:r>
            <a:r>
              <a:rPr lang="en-US" sz="3600" dirty="0"/>
              <a:t> </a:t>
            </a:r>
          </a:p>
          <a:p>
            <a:pPr lvl="1" algn="just">
              <a:defRPr/>
            </a:pPr>
            <a:r>
              <a:rPr lang="en-US" dirty="0"/>
              <a:t>Factories attracted workers from rural areas.</a:t>
            </a:r>
          </a:p>
          <a:p>
            <a:pPr lvl="1" algn="just">
              <a:defRPr/>
            </a:pPr>
            <a:r>
              <a:rPr lang="en-US" dirty="0"/>
              <a:t>Small, narrow streets gave way to wide boulevards to accommodate the flow of commercial traffic.</a:t>
            </a:r>
          </a:p>
          <a:p>
            <a:pPr lvl="1" algn="just">
              <a:defRPr/>
            </a:pPr>
            <a:r>
              <a:rPr lang="en-US" dirty="0"/>
              <a:t>City planning and zoning was introduced (where to locate businesses, houses, etc.).</a:t>
            </a:r>
          </a:p>
          <a:p>
            <a:pPr lvl="1">
              <a:defRPr/>
            </a:pPr>
            <a:r>
              <a:rPr lang="en-US" dirty="0"/>
              <a:t>Cities grew along railroad lines that connected the cities to markets. </a:t>
            </a:r>
          </a:p>
          <a:p>
            <a:pPr lvl="1">
              <a:defRPr/>
            </a:pPr>
            <a:r>
              <a:rPr lang="en-US" dirty="0"/>
              <a:t>Cities suffered from problems such as:</a:t>
            </a:r>
          </a:p>
          <a:p>
            <a:pPr lvl="2">
              <a:defRPr/>
            </a:pPr>
            <a:r>
              <a:rPr lang="en-US" sz="2800" dirty="0"/>
              <a:t>overcrowding</a:t>
            </a:r>
          </a:p>
          <a:p>
            <a:pPr lvl="2">
              <a:defRPr/>
            </a:pPr>
            <a:r>
              <a:rPr lang="en-US" sz="2800" dirty="0"/>
              <a:t>sanitation</a:t>
            </a:r>
          </a:p>
          <a:p>
            <a:pPr lvl="2">
              <a:defRPr/>
            </a:pPr>
            <a:r>
              <a:rPr lang="en-US" sz="2800" dirty="0"/>
              <a:t>pollution</a:t>
            </a:r>
          </a:p>
          <a:p>
            <a:pPr lvl="2">
              <a:defRPr/>
            </a:pPr>
            <a:r>
              <a:rPr lang="en-US" sz="2800" dirty="0"/>
              <a:t>disarray</a:t>
            </a:r>
          </a:p>
          <a:p>
            <a:pPr lvl="1" algn="just">
              <a:defRPr/>
            </a:pPr>
            <a:r>
              <a:rPr lang="en-US" dirty="0"/>
              <a:t>As cities grew, problems multiplied, although conditions improved as a result of:</a:t>
            </a:r>
          </a:p>
          <a:p>
            <a:pPr lvl="2">
              <a:defRPr/>
            </a:pPr>
            <a:r>
              <a:rPr lang="en-US" sz="2800" dirty="0"/>
              <a:t>government intervention</a:t>
            </a:r>
          </a:p>
          <a:p>
            <a:pPr lvl="2">
              <a:defRPr/>
            </a:pPr>
            <a:r>
              <a:rPr lang="en-US" sz="2800" dirty="0"/>
              <a:t>legislation</a:t>
            </a:r>
          </a:p>
          <a:p>
            <a:pPr lvl="2">
              <a:defRPr/>
            </a:pPr>
            <a:r>
              <a:rPr lang="en-US" sz="2800" dirty="0"/>
              <a:t>introduction of city planning and zoning</a:t>
            </a:r>
          </a:p>
          <a:p>
            <a:pPr lvl="1" algn="just">
              <a:defRPr/>
            </a:pPr>
            <a:endParaRPr lang="en-US" dirty="0"/>
          </a:p>
          <a:p>
            <a:pPr lvl="1" algn="just">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fade">
                                      <p:cBhvr>
                                        <p:cTn id="7" dur="1000"/>
                                        <p:tgtEl>
                                          <p:spTgt spid="49155">
                                            <p:txEl>
                                              <p:pRg st="0" end="0"/>
                                            </p:txEl>
                                          </p:spTgt>
                                        </p:tgtEl>
                                      </p:cBhvr>
                                    </p:animEffect>
                                    <p:anim calcmode="lin" valueType="num">
                                      <p:cBhvr>
                                        <p:cTn id="8" dur="10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91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49155">
                                            <p:txEl>
                                              <p:pRg st="1" end="1"/>
                                            </p:txEl>
                                          </p:spTgt>
                                        </p:tgtEl>
                                        <p:attrNameLst>
                                          <p:attrName>style.visibility</p:attrName>
                                        </p:attrNameLst>
                                      </p:cBhvr>
                                      <p:to>
                                        <p:strVal val="visible"/>
                                      </p:to>
                                    </p:set>
                                    <p:anim calcmode="lin" valueType="num">
                                      <p:cBhvr>
                                        <p:cTn id="14" dur="1000" fill="hold"/>
                                        <p:tgtEl>
                                          <p:spTgt spid="49155">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49155">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49155">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4915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49155">
                                            <p:txEl>
                                              <p:pRg st="2" end="2"/>
                                            </p:txEl>
                                          </p:spTgt>
                                        </p:tgtEl>
                                        <p:attrNameLst>
                                          <p:attrName>style.visibility</p:attrName>
                                        </p:attrNameLst>
                                      </p:cBhvr>
                                      <p:to>
                                        <p:strVal val="visible"/>
                                      </p:to>
                                    </p:set>
                                    <p:anim calcmode="lin" valueType="num">
                                      <p:cBhvr>
                                        <p:cTn id="22" dur="1000" fill="hold"/>
                                        <p:tgtEl>
                                          <p:spTgt spid="49155">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49155">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49155">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49155">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1" presetClass="entr" presetSubtype="0" fill="hold" nodeType="clickEffect">
                                  <p:stCondLst>
                                    <p:cond delay="0"/>
                                  </p:stCondLst>
                                  <p:childTnLst>
                                    <p:set>
                                      <p:cBhvr>
                                        <p:cTn id="29" dur="1" fill="hold">
                                          <p:stCondLst>
                                            <p:cond delay="0"/>
                                          </p:stCondLst>
                                        </p:cTn>
                                        <p:tgtEl>
                                          <p:spTgt spid="49155">
                                            <p:txEl>
                                              <p:pRg st="3" end="3"/>
                                            </p:txEl>
                                          </p:spTgt>
                                        </p:tgtEl>
                                        <p:attrNameLst>
                                          <p:attrName>style.visibility</p:attrName>
                                        </p:attrNameLst>
                                      </p:cBhvr>
                                      <p:to>
                                        <p:strVal val="visible"/>
                                      </p:to>
                                    </p:set>
                                    <p:anim calcmode="lin" valueType="num">
                                      <p:cBhvr>
                                        <p:cTn id="30" dur="1000" fill="hold"/>
                                        <p:tgtEl>
                                          <p:spTgt spid="49155">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49155">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49155">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4915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49155">
                                            <p:txEl>
                                              <p:pRg st="4" end="4"/>
                                            </p:txEl>
                                          </p:spTgt>
                                        </p:tgtEl>
                                        <p:attrNameLst>
                                          <p:attrName>style.visibility</p:attrName>
                                        </p:attrNameLst>
                                      </p:cBhvr>
                                      <p:to>
                                        <p:strVal val="visible"/>
                                      </p:to>
                                    </p:set>
                                    <p:anim calcmode="lin" valueType="num">
                                      <p:cBhvr>
                                        <p:cTn id="38" dur="1000" fill="hold"/>
                                        <p:tgtEl>
                                          <p:spTgt spid="49155">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49155">
                                            <p:txEl>
                                              <p:pRg st="4" end="4"/>
                                            </p:txEl>
                                          </p:spTgt>
                                        </p:tgtEl>
                                        <p:attrNameLst>
                                          <p:attrName>ppt_h</p:attrName>
                                        </p:attrNameLst>
                                      </p:cBhvr>
                                      <p:tavLst>
                                        <p:tav tm="0">
                                          <p:val>
                                            <p:fltVal val="0"/>
                                          </p:val>
                                        </p:tav>
                                        <p:tav tm="100000">
                                          <p:val>
                                            <p:strVal val="#ppt_h"/>
                                          </p:val>
                                        </p:tav>
                                      </p:tavLst>
                                    </p:anim>
                                    <p:anim calcmode="lin" valueType="num">
                                      <p:cBhvr>
                                        <p:cTn id="40" dur="1000" fill="hold"/>
                                        <p:tgtEl>
                                          <p:spTgt spid="49155">
                                            <p:txEl>
                                              <p:pRg st="4" end="4"/>
                                            </p:txEl>
                                          </p:spTgt>
                                        </p:tgtEl>
                                        <p:attrNameLst>
                                          <p:attrName>style.rotation</p:attrName>
                                        </p:attrNameLst>
                                      </p:cBhvr>
                                      <p:tavLst>
                                        <p:tav tm="0">
                                          <p:val>
                                            <p:fltVal val="90"/>
                                          </p:val>
                                        </p:tav>
                                        <p:tav tm="100000">
                                          <p:val>
                                            <p:fltVal val="0"/>
                                          </p:val>
                                        </p:tav>
                                      </p:tavLst>
                                    </p:anim>
                                    <p:animEffect transition="in" filter="fade">
                                      <p:cBhvr>
                                        <p:cTn id="41" dur="1000"/>
                                        <p:tgtEl>
                                          <p:spTgt spid="4915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49155">
                                            <p:txEl>
                                              <p:pRg st="5" end="5"/>
                                            </p:txEl>
                                          </p:spTgt>
                                        </p:tgtEl>
                                        <p:attrNameLst>
                                          <p:attrName>style.visibility</p:attrName>
                                        </p:attrNameLst>
                                      </p:cBhvr>
                                      <p:to>
                                        <p:strVal val="visible"/>
                                      </p:to>
                                    </p:set>
                                    <p:anim calcmode="lin" valueType="num">
                                      <p:cBhvr>
                                        <p:cTn id="46" dur="1000" fill="hold"/>
                                        <p:tgtEl>
                                          <p:spTgt spid="49155">
                                            <p:txEl>
                                              <p:pRg st="5" end="5"/>
                                            </p:txEl>
                                          </p:spTgt>
                                        </p:tgtEl>
                                        <p:attrNameLst>
                                          <p:attrName>ppt_w</p:attrName>
                                        </p:attrNameLst>
                                      </p:cBhvr>
                                      <p:tavLst>
                                        <p:tav tm="0">
                                          <p:val>
                                            <p:fltVal val="0"/>
                                          </p:val>
                                        </p:tav>
                                        <p:tav tm="100000">
                                          <p:val>
                                            <p:strVal val="#ppt_w"/>
                                          </p:val>
                                        </p:tav>
                                      </p:tavLst>
                                    </p:anim>
                                    <p:anim calcmode="lin" valueType="num">
                                      <p:cBhvr>
                                        <p:cTn id="47" dur="1000" fill="hold"/>
                                        <p:tgtEl>
                                          <p:spTgt spid="49155">
                                            <p:txEl>
                                              <p:pRg st="5" end="5"/>
                                            </p:txEl>
                                          </p:spTgt>
                                        </p:tgtEl>
                                        <p:attrNameLst>
                                          <p:attrName>ppt_h</p:attrName>
                                        </p:attrNameLst>
                                      </p:cBhvr>
                                      <p:tavLst>
                                        <p:tav tm="0">
                                          <p:val>
                                            <p:fltVal val="0"/>
                                          </p:val>
                                        </p:tav>
                                        <p:tav tm="100000">
                                          <p:val>
                                            <p:strVal val="#ppt_h"/>
                                          </p:val>
                                        </p:tav>
                                      </p:tavLst>
                                    </p:anim>
                                    <p:anim calcmode="lin" valueType="num">
                                      <p:cBhvr>
                                        <p:cTn id="48" dur="1000" fill="hold"/>
                                        <p:tgtEl>
                                          <p:spTgt spid="49155">
                                            <p:txEl>
                                              <p:pRg st="5" end="5"/>
                                            </p:txEl>
                                          </p:spTgt>
                                        </p:tgtEl>
                                        <p:attrNameLst>
                                          <p:attrName>style.rotation</p:attrName>
                                        </p:attrNameLst>
                                      </p:cBhvr>
                                      <p:tavLst>
                                        <p:tav tm="0">
                                          <p:val>
                                            <p:fltVal val="90"/>
                                          </p:val>
                                        </p:tav>
                                        <p:tav tm="100000">
                                          <p:val>
                                            <p:fltVal val="0"/>
                                          </p:val>
                                        </p:tav>
                                      </p:tavLst>
                                    </p:anim>
                                    <p:animEffect transition="in" filter="fade">
                                      <p:cBhvr>
                                        <p:cTn id="49" dur="1000"/>
                                        <p:tgtEl>
                                          <p:spTgt spid="4915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49155">
                                            <p:txEl>
                                              <p:pRg st="6" end="6"/>
                                            </p:txEl>
                                          </p:spTgt>
                                        </p:tgtEl>
                                        <p:attrNameLst>
                                          <p:attrName>style.visibility</p:attrName>
                                        </p:attrNameLst>
                                      </p:cBhvr>
                                      <p:to>
                                        <p:strVal val="visible"/>
                                      </p:to>
                                    </p:set>
                                    <p:anim calcmode="lin" valueType="num">
                                      <p:cBhvr>
                                        <p:cTn id="54" dur="1000" fill="hold"/>
                                        <p:tgtEl>
                                          <p:spTgt spid="49155">
                                            <p:txEl>
                                              <p:pRg st="6" end="6"/>
                                            </p:txEl>
                                          </p:spTgt>
                                        </p:tgtEl>
                                        <p:attrNameLst>
                                          <p:attrName>ppt_w</p:attrName>
                                        </p:attrNameLst>
                                      </p:cBhvr>
                                      <p:tavLst>
                                        <p:tav tm="0">
                                          <p:val>
                                            <p:fltVal val="0"/>
                                          </p:val>
                                        </p:tav>
                                        <p:tav tm="100000">
                                          <p:val>
                                            <p:strVal val="#ppt_w"/>
                                          </p:val>
                                        </p:tav>
                                      </p:tavLst>
                                    </p:anim>
                                    <p:anim calcmode="lin" valueType="num">
                                      <p:cBhvr>
                                        <p:cTn id="55" dur="1000" fill="hold"/>
                                        <p:tgtEl>
                                          <p:spTgt spid="49155">
                                            <p:txEl>
                                              <p:pRg st="6" end="6"/>
                                            </p:txEl>
                                          </p:spTgt>
                                        </p:tgtEl>
                                        <p:attrNameLst>
                                          <p:attrName>ppt_h</p:attrName>
                                        </p:attrNameLst>
                                      </p:cBhvr>
                                      <p:tavLst>
                                        <p:tav tm="0">
                                          <p:val>
                                            <p:fltVal val="0"/>
                                          </p:val>
                                        </p:tav>
                                        <p:tav tm="100000">
                                          <p:val>
                                            <p:strVal val="#ppt_h"/>
                                          </p:val>
                                        </p:tav>
                                      </p:tavLst>
                                    </p:anim>
                                    <p:anim calcmode="lin" valueType="num">
                                      <p:cBhvr>
                                        <p:cTn id="56" dur="1000" fill="hold"/>
                                        <p:tgtEl>
                                          <p:spTgt spid="49155">
                                            <p:txEl>
                                              <p:pRg st="6" end="6"/>
                                            </p:txEl>
                                          </p:spTgt>
                                        </p:tgtEl>
                                        <p:attrNameLst>
                                          <p:attrName>style.rotation</p:attrName>
                                        </p:attrNameLst>
                                      </p:cBhvr>
                                      <p:tavLst>
                                        <p:tav tm="0">
                                          <p:val>
                                            <p:fltVal val="90"/>
                                          </p:val>
                                        </p:tav>
                                        <p:tav tm="100000">
                                          <p:val>
                                            <p:fltVal val="0"/>
                                          </p:val>
                                        </p:tav>
                                      </p:tavLst>
                                    </p:anim>
                                    <p:animEffect transition="in" filter="fade">
                                      <p:cBhvr>
                                        <p:cTn id="57" dur="1000"/>
                                        <p:tgtEl>
                                          <p:spTgt spid="49155">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49155">
                                            <p:txEl>
                                              <p:pRg st="7" end="7"/>
                                            </p:txEl>
                                          </p:spTgt>
                                        </p:tgtEl>
                                        <p:attrNameLst>
                                          <p:attrName>style.visibility</p:attrName>
                                        </p:attrNameLst>
                                      </p:cBhvr>
                                      <p:to>
                                        <p:strVal val="visible"/>
                                      </p:to>
                                    </p:set>
                                    <p:anim calcmode="lin" valueType="num">
                                      <p:cBhvr>
                                        <p:cTn id="62" dur="1000" fill="hold"/>
                                        <p:tgtEl>
                                          <p:spTgt spid="49155">
                                            <p:txEl>
                                              <p:pRg st="7" end="7"/>
                                            </p:txEl>
                                          </p:spTgt>
                                        </p:tgtEl>
                                        <p:attrNameLst>
                                          <p:attrName>ppt_w</p:attrName>
                                        </p:attrNameLst>
                                      </p:cBhvr>
                                      <p:tavLst>
                                        <p:tav tm="0">
                                          <p:val>
                                            <p:fltVal val="0"/>
                                          </p:val>
                                        </p:tav>
                                        <p:tav tm="100000">
                                          <p:val>
                                            <p:strVal val="#ppt_w"/>
                                          </p:val>
                                        </p:tav>
                                      </p:tavLst>
                                    </p:anim>
                                    <p:anim calcmode="lin" valueType="num">
                                      <p:cBhvr>
                                        <p:cTn id="63" dur="1000" fill="hold"/>
                                        <p:tgtEl>
                                          <p:spTgt spid="49155">
                                            <p:txEl>
                                              <p:pRg st="7" end="7"/>
                                            </p:txEl>
                                          </p:spTgt>
                                        </p:tgtEl>
                                        <p:attrNameLst>
                                          <p:attrName>ppt_h</p:attrName>
                                        </p:attrNameLst>
                                      </p:cBhvr>
                                      <p:tavLst>
                                        <p:tav tm="0">
                                          <p:val>
                                            <p:fltVal val="0"/>
                                          </p:val>
                                        </p:tav>
                                        <p:tav tm="100000">
                                          <p:val>
                                            <p:strVal val="#ppt_h"/>
                                          </p:val>
                                        </p:tav>
                                      </p:tavLst>
                                    </p:anim>
                                    <p:anim calcmode="lin" valueType="num">
                                      <p:cBhvr>
                                        <p:cTn id="64" dur="1000" fill="hold"/>
                                        <p:tgtEl>
                                          <p:spTgt spid="49155">
                                            <p:txEl>
                                              <p:pRg st="7" end="7"/>
                                            </p:txEl>
                                          </p:spTgt>
                                        </p:tgtEl>
                                        <p:attrNameLst>
                                          <p:attrName>style.rotation</p:attrName>
                                        </p:attrNameLst>
                                      </p:cBhvr>
                                      <p:tavLst>
                                        <p:tav tm="0">
                                          <p:val>
                                            <p:fltVal val="90"/>
                                          </p:val>
                                        </p:tav>
                                        <p:tav tm="100000">
                                          <p:val>
                                            <p:fltVal val="0"/>
                                          </p:val>
                                        </p:tav>
                                      </p:tavLst>
                                    </p:anim>
                                    <p:animEffect transition="in" filter="fade">
                                      <p:cBhvr>
                                        <p:cTn id="65" dur="1000"/>
                                        <p:tgtEl>
                                          <p:spTgt spid="49155">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9155">
                                            <p:txEl>
                                              <p:pRg st="8" end="8"/>
                                            </p:txEl>
                                          </p:spTgt>
                                        </p:tgtEl>
                                        <p:attrNameLst>
                                          <p:attrName>style.visibility</p:attrName>
                                        </p:attrNameLst>
                                      </p:cBhvr>
                                      <p:to>
                                        <p:strVal val="visible"/>
                                      </p:to>
                                    </p:set>
                                    <p:anim calcmode="lin" valueType="num">
                                      <p:cBhvr>
                                        <p:cTn id="70" dur="1000" fill="hold"/>
                                        <p:tgtEl>
                                          <p:spTgt spid="49155">
                                            <p:txEl>
                                              <p:pRg st="8" end="8"/>
                                            </p:txEl>
                                          </p:spTgt>
                                        </p:tgtEl>
                                        <p:attrNameLst>
                                          <p:attrName>ppt_w</p:attrName>
                                        </p:attrNameLst>
                                      </p:cBhvr>
                                      <p:tavLst>
                                        <p:tav tm="0">
                                          <p:val>
                                            <p:fltVal val="0"/>
                                          </p:val>
                                        </p:tav>
                                        <p:tav tm="100000">
                                          <p:val>
                                            <p:strVal val="#ppt_w"/>
                                          </p:val>
                                        </p:tav>
                                      </p:tavLst>
                                    </p:anim>
                                    <p:anim calcmode="lin" valueType="num">
                                      <p:cBhvr>
                                        <p:cTn id="71" dur="1000" fill="hold"/>
                                        <p:tgtEl>
                                          <p:spTgt spid="49155">
                                            <p:txEl>
                                              <p:pRg st="8" end="8"/>
                                            </p:txEl>
                                          </p:spTgt>
                                        </p:tgtEl>
                                        <p:attrNameLst>
                                          <p:attrName>ppt_h</p:attrName>
                                        </p:attrNameLst>
                                      </p:cBhvr>
                                      <p:tavLst>
                                        <p:tav tm="0">
                                          <p:val>
                                            <p:fltVal val="0"/>
                                          </p:val>
                                        </p:tav>
                                        <p:tav tm="100000">
                                          <p:val>
                                            <p:strVal val="#ppt_h"/>
                                          </p:val>
                                        </p:tav>
                                      </p:tavLst>
                                    </p:anim>
                                    <p:anim calcmode="lin" valueType="num">
                                      <p:cBhvr>
                                        <p:cTn id="72" dur="1000" fill="hold"/>
                                        <p:tgtEl>
                                          <p:spTgt spid="49155">
                                            <p:txEl>
                                              <p:pRg st="8" end="8"/>
                                            </p:txEl>
                                          </p:spTgt>
                                        </p:tgtEl>
                                        <p:attrNameLst>
                                          <p:attrName>style.rotation</p:attrName>
                                        </p:attrNameLst>
                                      </p:cBhvr>
                                      <p:tavLst>
                                        <p:tav tm="0">
                                          <p:val>
                                            <p:fltVal val="90"/>
                                          </p:val>
                                        </p:tav>
                                        <p:tav tm="100000">
                                          <p:val>
                                            <p:fltVal val="0"/>
                                          </p:val>
                                        </p:tav>
                                      </p:tavLst>
                                    </p:anim>
                                    <p:animEffect transition="in" filter="fade">
                                      <p:cBhvr>
                                        <p:cTn id="73" dur="1000"/>
                                        <p:tgtEl>
                                          <p:spTgt spid="49155">
                                            <p:txEl>
                                              <p:pRg st="8" end="8"/>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49155">
                                            <p:txEl>
                                              <p:pRg st="9" end="9"/>
                                            </p:txEl>
                                          </p:spTgt>
                                        </p:tgtEl>
                                        <p:attrNameLst>
                                          <p:attrName>style.visibility</p:attrName>
                                        </p:attrNameLst>
                                      </p:cBhvr>
                                      <p:to>
                                        <p:strVal val="visible"/>
                                      </p:to>
                                    </p:set>
                                    <p:anim calcmode="lin" valueType="num">
                                      <p:cBhvr>
                                        <p:cTn id="78" dur="1000" fill="hold"/>
                                        <p:tgtEl>
                                          <p:spTgt spid="49155">
                                            <p:txEl>
                                              <p:pRg st="9" end="9"/>
                                            </p:txEl>
                                          </p:spTgt>
                                        </p:tgtEl>
                                        <p:attrNameLst>
                                          <p:attrName>ppt_w</p:attrName>
                                        </p:attrNameLst>
                                      </p:cBhvr>
                                      <p:tavLst>
                                        <p:tav tm="0">
                                          <p:val>
                                            <p:fltVal val="0"/>
                                          </p:val>
                                        </p:tav>
                                        <p:tav tm="100000">
                                          <p:val>
                                            <p:strVal val="#ppt_w"/>
                                          </p:val>
                                        </p:tav>
                                      </p:tavLst>
                                    </p:anim>
                                    <p:anim calcmode="lin" valueType="num">
                                      <p:cBhvr>
                                        <p:cTn id="79" dur="1000" fill="hold"/>
                                        <p:tgtEl>
                                          <p:spTgt spid="49155">
                                            <p:txEl>
                                              <p:pRg st="9" end="9"/>
                                            </p:txEl>
                                          </p:spTgt>
                                        </p:tgtEl>
                                        <p:attrNameLst>
                                          <p:attrName>ppt_h</p:attrName>
                                        </p:attrNameLst>
                                      </p:cBhvr>
                                      <p:tavLst>
                                        <p:tav tm="0">
                                          <p:val>
                                            <p:fltVal val="0"/>
                                          </p:val>
                                        </p:tav>
                                        <p:tav tm="100000">
                                          <p:val>
                                            <p:strVal val="#ppt_h"/>
                                          </p:val>
                                        </p:tav>
                                      </p:tavLst>
                                    </p:anim>
                                    <p:anim calcmode="lin" valueType="num">
                                      <p:cBhvr>
                                        <p:cTn id="80" dur="1000" fill="hold"/>
                                        <p:tgtEl>
                                          <p:spTgt spid="49155">
                                            <p:txEl>
                                              <p:pRg st="9" end="9"/>
                                            </p:txEl>
                                          </p:spTgt>
                                        </p:tgtEl>
                                        <p:attrNameLst>
                                          <p:attrName>style.rotation</p:attrName>
                                        </p:attrNameLst>
                                      </p:cBhvr>
                                      <p:tavLst>
                                        <p:tav tm="0">
                                          <p:val>
                                            <p:fltVal val="90"/>
                                          </p:val>
                                        </p:tav>
                                        <p:tav tm="100000">
                                          <p:val>
                                            <p:fltVal val="0"/>
                                          </p:val>
                                        </p:tav>
                                      </p:tavLst>
                                    </p:anim>
                                    <p:animEffect transition="in" filter="fade">
                                      <p:cBhvr>
                                        <p:cTn id="81" dur="1000"/>
                                        <p:tgtEl>
                                          <p:spTgt spid="49155">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49155">
                                            <p:txEl>
                                              <p:pRg st="10" end="10"/>
                                            </p:txEl>
                                          </p:spTgt>
                                        </p:tgtEl>
                                        <p:attrNameLst>
                                          <p:attrName>style.visibility</p:attrName>
                                        </p:attrNameLst>
                                      </p:cBhvr>
                                      <p:to>
                                        <p:strVal val="visible"/>
                                      </p:to>
                                    </p:set>
                                    <p:anim calcmode="lin" valueType="num">
                                      <p:cBhvr>
                                        <p:cTn id="86" dur="1000" fill="hold"/>
                                        <p:tgtEl>
                                          <p:spTgt spid="49155">
                                            <p:txEl>
                                              <p:pRg st="10" end="10"/>
                                            </p:txEl>
                                          </p:spTgt>
                                        </p:tgtEl>
                                        <p:attrNameLst>
                                          <p:attrName>ppt_w</p:attrName>
                                        </p:attrNameLst>
                                      </p:cBhvr>
                                      <p:tavLst>
                                        <p:tav tm="0">
                                          <p:val>
                                            <p:fltVal val="0"/>
                                          </p:val>
                                        </p:tav>
                                        <p:tav tm="100000">
                                          <p:val>
                                            <p:strVal val="#ppt_w"/>
                                          </p:val>
                                        </p:tav>
                                      </p:tavLst>
                                    </p:anim>
                                    <p:anim calcmode="lin" valueType="num">
                                      <p:cBhvr>
                                        <p:cTn id="87" dur="1000" fill="hold"/>
                                        <p:tgtEl>
                                          <p:spTgt spid="49155">
                                            <p:txEl>
                                              <p:pRg st="10" end="10"/>
                                            </p:txEl>
                                          </p:spTgt>
                                        </p:tgtEl>
                                        <p:attrNameLst>
                                          <p:attrName>ppt_h</p:attrName>
                                        </p:attrNameLst>
                                      </p:cBhvr>
                                      <p:tavLst>
                                        <p:tav tm="0">
                                          <p:val>
                                            <p:fltVal val="0"/>
                                          </p:val>
                                        </p:tav>
                                        <p:tav tm="100000">
                                          <p:val>
                                            <p:strVal val="#ppt_h"/>
                                          </p:val>
                                        </p:tav>
                                      </p:tavLst>
                                    </p:anim>
                                    <p:anim calcmode="lin" valueType="num">
                                      <p:cBhvr>
                                        <p:cTn id="88" dur="1000" fill="hold"/>
                                        <p:tgtEl>
                                          <p:spTgt spid="49155">
                                            <p:txEl>
                                              <p:pRg st="10" end="10"/>
                                            </p:txEl>
                                          </p:spTgt>
                                        </p:tgtEl>
                                        <p:attrNameLst>
                                          <p:attrName>style.rotation</p:attrName>
                                        </p:attrNameLst>
                                      </p:cBhvr>
                                      <p:tavLst>
                                        <p:tav tm="0">
                                          <p:val>
                                            <p:fltVal val="90"/>
                                          </p:val>
                                        </p:tav>
                                        <p:tav tm="100000">
                                          <p:val>
                                            <p:fltVal val="0"/>
                                          </p:val>
                                        </p:tav>
                                      </p:tavLst>
                                    </p:anim>
                                    <p:animEffect transition="in" filter="fade">
                                      <p:cBhvr>
                                        <p:cTn id="89" dur="1000"/>
                                        <p:tgtEl>
                                          <p:spTgt spid="49155">
                                            <p:txEl>
                                              <p:pRg st="10" end="1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49155">
                                            <p:txEl>
                                              <p:pRg st="11" end="11"/>
                                            </p:txEl>
                                          </p:spTgt>
                                        </p:tgtEl>
                                        <p:attrNameLst>
                                          <p:attrName>style.visibility</p:attrName>
                                        </p:attrNameLst>
                                      </p:cBhvr>
                                      <p:to>
                                        <p:strVal val="visible"/>
                                      </p:to>
                                    </p:set>
                                    <p:anim calcmode="lin" valueType="num">
                                      <p:cBhvr>
                                        <p:cTn id="94" dur="1000" fill="hold"/>
                                        <p:tgtEl>
                                          <p:spTgt spid="49155">
                                            <p:txEl>
                                              <p:pRg st="11" end="11"/>
                                            </p:txEl>
                                          </p:spTgt>
                                        </p:tgtEl>
                                        <p:attrNameLst>
                                          <p:attrName>ppt_w</p:attrName>
                                        </p:attrNameLst>
                                      </p:cBhvr>
                                      <p:tavLst>
                                        <p:tav tm="0">
                                          <p:val>
                                            <p:fltVal val="0"/>
                                          </p:val>
                                        </p:tav>
                                        <p:tav tm="100000">
                                          <p:val>
                                            <p:strVal val="#ppt_w"/>
                                          </p:val>
                                        </p:tav>
                                      </p:tavLst>
                                    </p:anim>
                                    <p:anim calcmode="lin" valueType="num">
                                      <p:cBhvr>
                                        <p:cTn id="95" dur="1000" fill="hold"/>
                                        <p:tgtEl>
                                          <p:spTgt spid="49155">
                                            <p:txEl>
                                              <p:pRg st="11" end="11"/>
                                            </p:txEl>
                                          </p:spTgt>
                                        </p:tgtEl>
                                        <p:attrNameLst>
                                          <p:attrName>ppt_h</p:attrName>
                                        </p:attrNameLst>
                                      </p:cBhvr>
                                      <p:tavLst>
                                        <p:tav tm="0">
                                          <p:val>
                                            <p:fltVal val="0"/>
                                          </p:val>
                                        </p:tav>
                                        <p:tav tm="100000">
                                          <p:val>
                                            <p:strVal val="#ppt_h"/>
                                          </p:val>
                                        </p:tav>
                                      </p:tavLst>
                                    </p:anim>
                                    <p:anim calcmode="lin" valueType="num">
                                      <p:cBhvr>
                                        <p:cTn id="96" dur="1000" fill="hold"/>
                                        <p:tgtEl>
                                          <p:spTgt spid="49155">
                                            <p:txEl>
                                              <p:pRg st="11" end="11"/>
                                            </p:txEl>
                                          </p:spTgt>
                                        </p:tgtEl>
                                        <p:attrNameLst>
                                          <p:attrName>style.rotation</p:attrName>
                                        </p:attrNameLst>
                                      </p:cBhvr>
                                      <p:tavLst>
                                        <p:tav tm="0">
                                          <p:val>
                                            <p:fltVal val="90"/>
                                          </p:val>
                                        </p:tav>
                                        <p:tav tm="100000">
                                          <p:val>
                                            <p:fltVal val="0"/>
                                          </p:val>
                                        </p:tav>
                                      </p:tavLst>
                                    </p:anim>
                                    <p:animEffect transition="in" filter="fade">
                                      <p:cBhvr>
                                        <p:cTn id="97" dur="1000"/>
                                        <p:tgtEl>
                                          <p:spTgt spid="49155">
                                            <p:txEl>
                                              <p:pRg st="11" end="1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nodeType="clickEffect">
                                  <p:stCondLst>
                                    <p:cond delay="0"/>
                                  </p:stCondLst>
                                  <p:childTnLst>
                                    <p:set>
                                      <p:cBhvr>
                                        <p:cTn id="101" dur="1" fill="hold">
                                          <p:stCondLst>
                                            <p:cond delay="0"/>
                                          </p:stCondLst>
                                        </p:cTn>
                                        <p:tgtEl>
                                          <p:spTgt spid="49155">
                                            <p:txEl>
                                              <p:pRg st="12" end="12"/>
                                            </p:txEl>
                                          </p:spTgt>
                                        </p:tgtEl>
                                        <p:attrNameLst>
                                          <p:attrName>style.visibility</p:attrName>
                                        </p:attrNameLst>
                                      </p:cBhvr>
                                      <p:to>
                                        <p:strVal val="visible"/>
                                      </p:to>
                                    </p:set>
                                    <p:anim calcmode="lin" valueType="num">
                                      <p:cBhvr>
                                        <p:cTn id="102" dur="1000" fill="hold"/>
                                        <p:tgtEl>
                                          <p:spTgt spid="49155">
                                            <p:txEl>
                                              <p:pRg st="12" end="12"/>
                                            </p:txEl>
                                          </p:spTgt>
                                        </p:tgtEl>
                                        <p:attrNameLst>
                                          <p:attrName>ppt_w</p:attrName>
                                        </p:attrNameLst>
                                      </p:cBhvr>
                                      <p:tavLst>
                                        <p:tav tm="0">
                                          <p:val>
                                            <p:fltVal val="0"/>
                                          </p:val>
                                        </p:tav>
                                        <p:tav tm="100000">
                                          <p:val>
                                            <p:strVal val="#ppt_w"/>
                                          </p:val>
                                        </p:tav>
                                      </p:tavLst>
                                    </p:anim>
                                    <p:anim calcmode="lin" valueType="num">
                                      <p:cBhvr>
                                        <p:cTn id="103" dur="1000" fill="hold"/>
                                        <p:tgtEl>
                                          <p:spTgt spid="49155">
                                            <p:txEl>
                                              <p:pRg st="12" end="12"/>
                                            </p:txEl>
                                          </p:spTgt>
                                        </p:tgtEl>
                                        <p:attrNameLst>
                                          <p:attrName>ppt_h</p:attrName>
                                        </p:attrNameLst>
                                      </p:cBhvr>
                                      <p:tavLst>
                                        <p:tav tm="0">
                                          <p:val>
                                            <p:fltVal val="0"/>
                                          </p:val>
                                        </p:tav>
                                        <p:tav tm="100000">
                                          <p:val>
                                            <p:strVal val="#ppt_h"/>
                                          </p:val>
                                        </p:tav>
                                      </p:tavLst>
                                    </p:anim>
                                    <p:anim calcmode="lin" valueType="num">
                                      <p:cBhvr>
                                        <p:cTn id="104" dur="1000" fill="hold"/>
                                        <p:tgtEl>
                                          <p:spTgt spid="49155">
                                            <p:txEl>
                                              <p:pRg st="12" end="12"/>
                                            </p:txEl>
                                          </p:spTgt>
                                        </p:tgtEl>
                                        <p:attrNameLst>
                                          <p:attrName>style.rotation</p:attrName>
                                        </p:attrNameLst>
                                      </p:cBhvr>
                                      <p:tavLst>
                                        <p:tav tm="0">
                                          <p:val>
                                            <p:fltVal val="90"/>
                                          </p:val>
                                        </p:tav>
                                        <p:tav tm="100000">
                                          <p:val>
                                            <p:fltVal val="0"/>
                                          </p:val>
                                        </p:tav>
                                      </p:tavLst>
                                    </p:anim>
                                    <p:animEffect transition="in" filter="fade">
                                      <p:cBhvr>
                                        <p:cTn id="105" dur="1000"/>
                                        <p:tgtEl>
                                          <p:spTgt spid="49155">
                                            <p:txEl>
                                              <p:pRg st="12" end="12"/>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31" presetClass="entr" presetSubtype="0" fill="hold" nodeType="clickEffect">
                                  <p:stCondLst>
                                    <p:cond delay="0"/>
                                  </p:stCondLst>
                                  <p:childTnLst>
                                    <p:set>
                                      <p:cBhvr>
                                        <p:cTn id="109" dur="1" fill="hold">
                                          <p:stCondLst>
                                            <p:cond delay="0"/>
                                          </p:stCondLst>
                                        </p:cTn>
                                        <p:tgtEl>
                                          <p:spTgt spid="49155">
                                            <p:txEl>
                                              <p:pRg st="13" end="13"/>
                                            </p:txEl>
                                          </p:spTgt>
                                        </p:tgtEl>
                                        <p:attrNameLst>
                                          <p:attrName>style.visibility</p:attrName>
                                        </p:attrNameLst>
                                      </p:cBhvr>
                                      <p:to>
                                        <p:strVal val="visible"/>
                                      </p:to>
                                    </p:set>
                                    <p:anim calcmode="lin" valueType="num">
                                      <p:cBhvr>
                                        <p:cTn id="110" dur="1000" fill="hold"/>
                                        <p:tgtEl>
                                          <p:spTgt spid="49155">
                                            <p:txEl>
                                              <p:pRg st="13" end="13"/>
                                            </p:txEl>
                                          </p:spTgt>
                                        </p:tgtEl>
                                        <p:attrNameLst>
                                          <p:attrName>ppt_w</p:attrName>
                                        </p:attrNameLst>
                                      </p:cBhvr>
                                      <p:tavLst>
                                        <p:tav tm="0">
                                          <p:val>
                                            <p:fltVal val="0"/>
                                          </p:val>
                                        </p:tav>
                                        <p:tav tm="100000">
                                          <p:val>
                                            <p:strVal val="#ppt_w"/>
                                          </p:val>
                                        </p:tav>
                                      </p:tavLst>
                                    </p:anim>
                                    <p:anim calcmode="lin" valueType="num">
                                      <p:cBhvr>
                                        <p:cTn id="111" dur="1000" fill="hold"/>
                                        <p:tgtEl>
                                          <p:spTgt spid="49155">
                                            <p:txEl>
                                              <p:pRg st="13" end="13"/>
                                            </p:txEl>
                                          </p:spTgt>
                                        </p:tgtEl>
                                        <p:attrNameLst>
                                          <p:attrName>ppt_h</p:attrName>
                                        </p:attrNameLst>
                                      </p:cBhvr>
                                      <p:tavLst>
                                        <p:tav tm="0">
                                          <p:val>
                                            <p:fltVal val="0"/>
                                          </p:val>
                                        </p:tav>
                                        <p:tav tm="100000">
                                          <p:val>
                                            <p:strVal val="#ppt_h"/>
                                          </p:val>
                                        </p:tav>
                                      </p:tavLst>
                                    </p:anim>
                                    <p:anim calcmode="lin" valueType="num">
                                      <p:cBhvr>
                                        <p:cTn id="112" dur="1000" fill="hold"/>
                                        <p:tgtEl>
                                          <p:spTgt spid="49155">
                                            <p:txEl>
                                              <p:pRg st="13" end="13"/>
                                            </p:txEl>
                                          </p:spTgt>
                                        </p:tgtEl>
                                        <p:attrNameLst>
                                          <p:attrName>style.rotation</p:attrName>
                                        </p:attrNameLst>
                                      </p:cBhvr>
                                      <p:tavLst>
                                        <p:tav tm="0">
                                          <p:val>
                                            <p:fltVal val="90"/>
                                          </p:val>
                                        </p:tav>
                                        <p:tav tm="100000">
                                          <p:val>
                                            <p:fltVal val="0"/>
                                          </p:val>
                                        </p:tav>
                                      </p:tavLst>
                                    </p:anim>
                                    <p:animEffect transition="in" filter="fade">
                                      <p:cBhvr>
                                        <p:cTn id="113" dur="1000"/>
                                        <p:tgtEl>
                                          <p:spTgt spid="4915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57400" y="1295400"/>
            <a:ext cx="5638800" cy="1905000"/>
          </a:xfrm>
        </p:spPr>
        <p:txBody>
          <a:bodyPr>
            <a:normAutofit lnSpcReduction="10000"/>
          </a:bodyPr>
          <a:lstStyle/>
          <a:p>
            <a:pPr algn="ctr">
              <a:defRPr/>
            </a:pPr>
            <a:r>
              <a:rPr lang="en-US" sz="3600" b="1" dirty="0">
                <a:solidFill>
                  <a:schemeClr val="accent1">
                    <a:lumMod val="75000"/>
                  </a:schemeClr>
                </a:solidFill>
              </a:rPr>
              <a:t>Rural-Urban Migration</a:t>
            </a:r>
          </a:p>
          <a:p>
            <a:pPr algn="ctr">
              <a:defRPr/>
            </a:pPr>
            <a:r>
              <a:rPr lang="en-US" sz="3600" b="1" dirty="0">
                <a:solidFill>
                  <a:schemeClr val="accent1">
                    <a:lumMod val="75000"/>
                  </a:schemeClr>
                </a:solidFill>
              </a:rPr>
              <a:t>and </a:t>
            </a:r>
          </a:p>
          <a:p>
            <a:pPr algn="ctr">
              <a:defRPr/>
            </a:pPr>
            <a:r>
              <a:rPr lang="en-US" sz="3600" b="1" dirty="0">
                <a:solidFill>
                  <a:schemeClr val="accent1">
                    <a:lumMod val="75000"/>
                  </a:schemeClr>
                </a:solidFill>
              </a:rPr>
              <a:t>Urban Growth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noAutofit/>
          </a:bodyPr>
          <a:lstStyle/>
          <a:p>
            <a:r>
              <a:rPr lang="en-US" dirty="0"/>
              <a:t>Connection between Industry and Urbanization</a:t>
            </a:r>
          </a:p>
        </p:txBody>
      </p:sp>
      <p:sp>
        <p:nvSpPr>
          <p:cNvPr id="3" name="Content Placeholder 2"/>
          <p:cNvSpPr>
            <a:spLocks noGrp="1"/>
          </p:cNvSpPr>
          <p:nvPr>
            <p:ph idx="1"/>
          </p:nvPr>
        </p:nvSpPr>
        <p:spPr>
          <a:xfrm>
            <a:off x="457200" y="1752600"/>
            <a:ext cx="8229600" cy="4648200"/>
          </a:xfrm>
        </p:spPr>
        <p:txBody>
          <a:bodyPr>
            <a:normAutofit fontScale="85000" lnSpcReduction="10000"/>
          </a:bodyPr>
          <a:lstStyle/>
          <a:p>
            <a:pPr marL="0" indent="0">
              <a:defRPr/>
            </a:pPr>
            <a:r>
              <a:rPr lang="en-US" sz="4000" dirty="0"/>
              <a:t>Industrial development led to urban growth during the 1800s in Europe and North America. </a:t>
            </a:r>
          </a:p>
          <a:p>
            <a:pPr marL="0" indent="0">
              <a:defRPr/>
            </a:pPr>
            <a:r>
              <a:rPr lang="en-US" sz="4000" dirty="0"/>
              <a:t>Today about ¾ of people in developed countries live in urban areas.</a:t>
            </a:r>
          </a:p>
          <a:p>
            <a:pPr algn="just">
              <a:defRPr/>
            </a:pPr>
            <a:r>
              <a:rPr lang="en-US" dirty="0"/>
              <a:t>More recently, migration from rural to urban areas has rapidly increased in the less developed countries of:</a:t>
            </a:r>
          </a:p>
          <a:p>
            <a:pPr lvl="1">
              <a:defRPr/>
            </a:pPr>
            <a:r>
              <a:rPr lang="en-US" dirty="0"/>
              <a:t>Africa</a:t>
            </a:r>
          </a:p>
          <a:p>
            <a:pPr lvl="1">
              <a:defRPr/>
            </a:pPr>
            <a:r>
              <a:rPr lang="en-US" dirty="0"/>
              <a:t>Asia</a:t>
            </a:r>
          </a:p>
          <a:p>
            <a:pPr lvl="1">
              <a:defRPr/>
            </a:pPr>
            <a:r>
              <a:rPr lang="en-US" dirty="0"/>
              <a:t>Latin America</a:t>
            </a:r>
          </a:p>
          <a:p>
            <a:pPr marL="0" indent="0">
              <a:defRPr/>
            </a:pPr>
            <a:endParaRPr lang="en-US" sz="4000" dirty="0"/>
          </a:p>
          <a:p>
            <a:pPr marL="0" indent="0" algn="ctr">
              <a:defRPr/>
            </a:pPr>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dirty="0"/>
              <a:t>Urban Growth</a:t>
            </a:r>
          </a:p>
        </p:txBody>
      </p:sp>
      <p:sp>
        <p:nvSpPr>
          <p:cNvPr id="3" name="Content Placeholder 2"/>
          <p:cNvSpPr>
            <a:spLocks noGrp="1"/>
          </p:cNvSpPr>
          <p:nvPr>
            <p:ph idx="1"/>
          </p:nvPr>
        </p:nvSpPr>
        <p:spPr/>
        <p:txBody>
          <a:bodyPr>
            <a:normAutofit/>
          </a:bodyPr>
          <a:lstStyle/>
          <a:p>
            <a:pPr algn="just">
              <a:defRPr/>
            </a:pPr>
            <a:r>
              <a:rPr lang="en-US" dirty="0"/>
              <a:t>As countries begin to industrialize, opportunities shift from rural to urban areas.</a:t>
            </a:r>
          </a:p>
          <a:p>
            <a:pPr algn="just">
              <a:defRPr/>
            </a:pPr>
            <a:r>
              <a:rPr lang="en-US" dirty="0"/>
              <a:t>The pull to the city stimulates migration.</a:t>
            </a:r>
          </a:p>
          <a:p>
            <a:pPr>
              <a:defRPr/>
            </a:pPr>
            <a:r>
              <a:rPr lang="en-US" dirty="0"/>
              <a:t>Nearly all countries have two things in common:</a:t>
            </a:r>
          </a:p>
          <a:p>
            <a:pPr lvl="1" algn="just">
              <a:defRPr/>
            </a:pPr>
            <a:r>
              <a:rPr lang="en-US" sz="3200" dirty="0"/>
              <a:t>The proportion of people living in cities is rising.</a:t>
            </a:r>
          </a:p>
          <a:p>
            <a:pPr lvl="1" algn="just">
              <a:defRPr/>
            </a:pPr>
            <a:r>
              <a:rPr lang="en-US" sz="3200" dirty="0"/>
              <a:t>The cities themselves are large and growing.</a:t>
            </a:r>
          </a:p>
          <a:p>
            <a:pPr algn="just">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normAutofit fontScale="90000"/>
          </a:bodyPr>
          <a:lstStyle/>
          <a:p>
            <a:pPr eaLnBrk="1" hangingPunct="1">
              <a:defRPr/>
            </a:pPr>
            <a:r>
              <a:rPr lang="en-US" sz="4000" b="1" dirty="0">
                <a:effectLst>
                  <a:outerShdw blurRad="38100" dist="38100" dir="2700000" algn="tl">
                    <a:srgbClr val="FFFFFF"/>
                  </a:outerShdw>
                </a:effectLst>
              </a:rPr>
              <a:t>Basic Questions on Central Place Theory</a:t>
            </a:r>
          </a:p>
        </p:txBody>
      </p:sp>
      <p:sp>
        <p:nvSpPr>
          <p:cNvPr id="330755" name="Rectangle 3"/>
          <p:cNvSpPr>
            <a:spLocks noGrp="1" noChangeArrowheads="1"/>
          </p:cNvSpPr>
          <p:nvPr>
            <p:ph type="body" idx="1"/>
          </p:nvPr>
        </p:nvSpPr>
        <p:spPr>
          <a:xfrm>
            <a:off x="0" y="1676400"/>
            <a:ext cx="3352800" cy="4876800"/>
          </a:xfrm>
        </p:spPr>
        <p:txBody>
          <a:bodyPr>
            <a:normAutofit fontScale="70000" lnSpcReduction="20000"/>
          </a:bodyPr>
          <a:lstStyle/>
          <a:p>
            <a:pPr eaLnBrk="1" hangingPunct="1">
              <a:defRPr/>
            </a:pPr>
            <a:r>
              <a:rPr lang="en-US" b="1" dirty="0"/>
              <a:t>Why are almost all medical specialists found in large cities?</a:t>
            </a:r>
          </a:p>
          <a:p>
            <a:pPr eaLnBrk="1" hangingPunct="1">
              <a:defRPr/>
            </a:pPr>
            <a:endParaRPr lang="en-US" b="1" dirty="0"/>
          </a:p>
          <a:p>
            <a:pPr eaLnBrk="1" hangingPunct="1">
              <a:defRPr/>
            </a:pPr>
            <a:r>
              <a:rPr lang="en-US" b="1" dirty="0"/>
              <a:t>Why are almost all professional sports teams located in large cities?</a:t>
            </a:r>
          </a:p>
          <a:p>
            <a:pPr eaLnBrk="1" hangingPunct="1">
              <a:defRPr/>
            </a:pPr>
            <a:endParaRPr lang="en-US" b="1" dirty="0"/>
          </a:p>
          <a:p>
            <a:pPr eaLnBrk="1" hangingPunct="1">
              <a:defRPr/>
            </a:pPr>
            <a:r>
              <a:rPr lang="en-US" b="1" dirty="0"/>
              <a:t>Why can there be three Dunkin Donuts within a 3 mile radius or 3 TD Banks within three miles of Commack High School?</a:t>
            </a:r>
          </a:p>
        </p:txBody>
      </p:sp>
      <p:pic>
        <p:nvPicPr>
          <p:cNvPr id="3074" name="Picture 2"/>
          <p:cNvPicPr>
            <a:picLocks noChangeAspect="1" noChangeArrowheads="1"/>
          </p:cNvPicPr>
          <p:nvPr/>
        </p:nvPicPr>
        <p:blipFill>
          <a:blip r:embed="rId2" cstate="print"/>
          <a:srcRect/>
          <a:stretch>
            <a:fillRect/>
          </a:stretch>
        </p:blipFill>
        <p:spPr bwMode="auto">
          <a:xfrm>
            <a:off x="3200400" y="1523999"/>
            <a:ext cx="5943601" cy="4592783"/>
          </a:xfrm>
          <a:prstGeom prst="rect">
            <a:avLst/>
          </a:prstGeom>
          <a:noFill/>
          <a:ln w="9525">
            <a:noFill/>
            <a:miter lim="800000"/>
            <a:headEnd/>
            <a:tailEnd/>
          </a:ln>
        </p:spPr>
      </p:pic>
    </p:spTree>
    <p:extLst>
      <p:ext uri="{BB962C8B-B14F-4D97-AF65-F5344CB8AC3E}">
        <p14:creationId xmlns:p14="http://schemas.microsoft.com/office/powerpoint/2010/main" val="847908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4" descr="walter%20christal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752600"/>
            <a:ext cx="20272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Text Box 5"/>
          <p:cNvSpPr txBox="1">
            <a:spLocks noChangeArrowheads="1"/>
          </p:cNvSpPr>
          <p:nvPr/>
        </p:nvSpPr>
        <p:spPr bwMode="auto">
          <a:xfrm>
            <a:off x="2667000" y="1752600"/>
            <a:ext cx="64770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800" b="1" u="sng" dirty="0"/>
              <a:t>Walter </a:t>
            </a:r>
            <a:r>
              <a:rPr lang="en-US" altLang="en-US" sz="2800" b="1" u="sng" dirty="0" err="1"/>
              <a:t>Christaller</a:t>
            </a:r>
            <a:endParaRPr lang="en-US" altLang="en-US" sz="2800" b="1" u="sng" dirty="0"/>
          </a:p>
          <a:p>
            <a:pPr eaLnBrk="1" hangingPunct="1">
              <a:spcBef>
                <a:spcPct val="50000"/>
              </a:spcBef>
            </a:pPr>
            <a:r>
              <a:rPr lang="en-US" altLang="en-US" sz="2800" i="1" dirty="0"/>
              <a:t>Die </a:t>
            </a:r>
            <a:r>
              <a:rPr lang="en-US" altLang="en-US" sz="2800" i="1" dirty="0" err="1"/>
              <a:t>Zentralen</a:t>
            </a:r>
            <a:r>
              <a:rPr lang="en-US" altLang="en-US" sz="2800" i="1" dirty="0"/>
              <a:t> </a:t>
            </a:r>
            <a:r>
              <a:rPr lang="en-US" altLang="en-US" sz="2800" i="1" dirty="0" err="1"/>
              <a:t>Orte</a:t>
            </a:r>
            <a:r>
              <a:rPr lang="en-US" altLang="en-US" sz="2800" i="1" dirty="0"/>
              <a:t> in </a:t>
            </a:r>
            <a:r>
              <a:rPr lang="en-US" altLang="en-US" sz="2800" i="1" dirty="0" err="1"/>
              <a:t>Suddeutschland</a:t>
            </a:r>
            <a:endParaRPr lang="en-US" altLang="en-US" sz="2800" i="1" dirty="0"/>
          </a:p>
          <a:p>
            <a:pPr eaLnBrk="1" hangingPunct="1">
              <a:spcBef>
                <a:spcPct val="50000"/>
              </a:spcBef>
            </a:pPr>
            <a:r>
              <a:rPr lang="en-US" altLang="en-US" sz="2800" i="1" dirty="0"/>
              <a:t>Central Places in Southern Germany</a:t>
            </a:r>
          </a:p>
          <a:p>
            <a:pPr eaLnBrk="1" hangingPunct="1">
              <a:spcBef>
                <a:spcPct val="50000"/>
              </a:spcBef>
            </a:pPr>
            <a:r>
              <a:rPr lang="en-US" altLang="en-US" sz="2800" dirty="0"/>
              <a:t>Originally published in 1933, translated into English in 1966</a:t>
            </a:r>
          </a:p>
        </p:txBody>
      </p:sp>
    </p:spTree>
    <p:extLst>
      <p:ext uri="{BB962C8B-B14F-4D97-AF65-F5344CB8AC3E}">
        <p14:creationId xmlns:p14="http://schemas.microsoft.com/office/powerpoint/2010/main" val="3881637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altLang="en-US" sz="3200" b="1" dirty="0"/>
              <a:t>FIVE ASSUMPTIONS OF THE CENTRAL PLACE THEORY</a:t>
            </a:r>
          </a:p>
        </p:txBody>
      </p:sp>
      <p:sp>
        <p:nvSpPr>
          <p:cNvPr id="9219" name="Rectangle 3"/>
          <p:cNvSpPr>
            <a:spLocks noGrp="1" noChangeArrowheads="1"/>
          </p:cNvSpPr>
          <p:nvPr>
            <p:ph type="body" idx="1"/>
          </p:nvPr>
        </p:nvSpPr>
        <p:spPr/>
        <p:txBody>
          <a:bodyPr/>
          <a:lstStyle/>
          <a:p>
            <a:pPr eaLnBrk="1" hangingPunct="1">
              <a:lnSpc>
                <a:spcPct val="90000"/>
              </a:lnSpc>
              <a:defRPr/>
            </a:pPr>
            <a:r>
              <a:rPr lang="en-US" altLang="en-US" sz="2800" dirty="0"/>
              <a:t>The surface of the ideal region would be flat and have no physical barriers</a:t>
            </a:r>
          </a:p>
          <a:p>
            <a:pPr eaLnBrk="1" hangingPunct="1">
              <a:lnSpc>
                <a:spcPct val="90000"/>
              </a:lnSpc>
              <a:defRPr/>
            </a:pPr>
            <a:r>
              <a:rPr lang="en-US" altLang="en-US" sz="2800" dirty="0"/>
              <a:t>Soil fertility would be universal</a:t>
            </a:r>
          </a:p>
          <a:p>
            <a:pPr eaLnBrk="1" hangingPunct="1">
              <a:lnSpc>
                <a:spcPct val="90000"/>
              </a:lnSpc>
              <a:defRPr/>
            </a:pPr>
            <a:r>
              <a:rPr lang="en-US" altLang="en-US" sz="2800" dirty="0"/>
              <a:t>Population, purchasing power evenly distributed</a:t>
            </a:r>
          </a:p>
          <a:p>
            <a:pPr eaLnBrk="1" hangingPunct="1">
              <a:lnSpc>
                <a:spcPct val="90000"/>
              </a:lnSpc>
              <a:defRPr/>
            </a:pPr>
            <a:r>
              <a:rPr lang="en-US" altLang="en-US" sz="2800" dirty="0"/>
              <a:t>Uniform transport network that permitted direct travel from each settlement to the other</a:t>
            </a:r>
          </a:p>
          <a:p>
            <a:pPr eaLnBrk="1" hangingPunct="1">
              <a:lnSpc>
                <a:spcPct val="90000"/>
              </a:lnSpc>
              <a:defRPr/>
            </a:pPr>
            <a:r>
              <a:rPr lang="en-US" altLang="en-US" sz="2800" dirty="0"/>
              <a:t>Constant maximum distance or range for the sale of any good or service produced in a town prevailed in all directions from the town center</a:t>
            </a:r>
          </a:p>
        </p:txBody>
      </p:sp>
    </p:spTree>
    <p:extLst>
      <p:ext uri="{BB962C8B-B14F-4D97-AF65-F5344CB8AC3E}">
        <p14:creationId xmlns:p14="http://schemas.microsoft.com/office/powerpoint/2010/main" val="2851766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0" y="0"/>
            <a:ext cx="9144000" cy="762000"/>
          </a:xfrm>
        </p:spPr>
        <p:txBody>
          <a:bodyPr/>
          <a:lstStyle/>
          <a:p>
            <a:pPr eaLnBrk="1" hangingPunct="1">
              <a:defRPr/>
            </a:pPr>
            <a:r>
              <a:rPr lang="en-US" sz="4000" b="1" dirty="0">
                <a:solidFill>
                  <a:schemeClr val="bg1"/>
                </a:solidFill>
                <a:effectLst>
                  <a:outerShdw blurRad="38100" dist="38100" dir="2700000" algn="tl">
                    <a:srgbClr val="808080"/>
                  </a:outerShdw>
                </a:effectLst>
                <a:hlinkClick r:id="rId2"/>
              </a:rPr>
              <a:t>Central Place Theory: </a:t>
            </a:r>
            <a:r>
              <a:rPr lang="en-US" sz="4000" b="1" dirty="0" err="1">
                <a:solidFill>
                  <a:schemeClr val="bg1"/>
                </a:solidFill>
                <a:effectLst>
                  <a:outerShdw blurRad="38100" dist="38100" dir="2700000" algn="tl">
                    <a:srgbClr val="808080"/>
                  </a:outerShdw>
                </a:effectLst>
                <a:hlinkClick r:id="rId2"/>
              </a:rPr>
              <a:t>Christaller</a:t>
            </a:r>
            <a:r>
              <a:rPr lang="en-US" sz="4000" b="1" dirty="0">
                <a:solidFill>
                  <a:schemeClr val="bg1"/>
                </a:solidFill>
                <a:effectLst>
                  <a:outerShdw blurRad="38100" dist="38100" dir="2700000" algn="tl">
                    <a:srgbClr val="808080"/>
                  </a:outerShdw>
                </a:effectLst>
                <a:hlinkClick r:id="rId2"/>
              </a:rPr>
              <a:t> </a:t>
            </a:r>
            <a:endParaRPr lang="en-US" sz="4000" b="1" dirty="0">
              <a:solidFill>
                <a:schemeClr val="bg1"/>
              </a:solidFill>
              <a:effectLst>
                <a:outerShdw blurRad="38100" dist="38100" dir="2700000" algn="tl">
                  <a:srgbClr val="808080"/>
                </a:outerShdw>
              </a:effectLst>
            </a:endParaRPr>
          </a:p>
        </p:txBody>
      </p:sp>
      <p:sp>
        <p:nvSpPr>
          <p:cNvPr id="329731" name="Rectangle 3"/>
          <p:cNvSpPr>
            <a:spLocks noGrp="1" noChangeArrowheads="1"/>
          </p:cNvSpPr>
          <p:nvPr>
            <p:ph type="body" idx="1"/>
          </p:nvPr>
        </p:nvSpPr>
        <p:spPr>
          <a:xfrm>
            <a:off x="0" y="838200"/>
            <a:ext cx="9144000" cy="6019800"/>
          </a:xfrm>
        </p:spPr>
        <p:txBody>
          <a:bodyPr/>
          <a:lstStyle/>
          <a:p>
            <a:pPr eaLnBrk="1" hangingPunct="1">
              <a:defRPr/>
            </a:pPr>
            <a:r>
              <a:rPr lang="en-US" sz="2800" b="1" dirty="0"/>
              <a:t>Terminology</a:t>
            </a:r>
          </a:p>
          <a:p>
            <a:pPr lvl="1" eaLnBrk="1" hangingPunct="1">
              <a:defRPr/>
            </a:pPr>
            <a:r>
              <a:rPr lang="en-US" sz="2600" b="1" u="sng" dirty="0"/>
              <a:t>Central Place</a:t>
            </a:r>
            <a:r>
              <a:rPr lang="en-US" sz="2600" b="1" dirty="0"/>
              <a:t> </a:t>
            </a:r>
            <a:r>
              <a:rPr lang="en-US" sz="2400" b="1" dirty="0"/>
              <a:t>– market center where goods/services are exchanged w/ surrounding customers</a:t>
            </a:r>
          </a:p>
          <a:p>
            <a:pPr lvl="2" eaLnBrk="1" hangingPunct="1">
              <a:defRPr/>
            </a:pPr>
            <a:r>
              <a:rPr lang="en-US" sz="2200" b="1" dirty="0"/>
              <a:t>Cities/towns usually serve this function </a:t>
            </a:r>
          </a:p>
          <a:p>
            <a:pPr lvl="2" eaLnBrk="1" hangingPunct="1">
              <a:defRPr/>
            </a:pPr>
            <a:r>
              <a:rPr lang="en-US" sz="2200" b="1" dirty="0"/>
              <a:t>Area serviced = market area/hinterland (nodal region)</a:t>
            </a:r>
          </a:p>
          <a:p>
            <a:pPr lvl="1" eaLnBrk="1" hangingPunct="1">
              <a:defRPr/>
            </a:pPr>
            <a:r>
              <a:rPr lang="en-US" sz="2600" b="1" u="sng" dirty="0"/>
              <a:t>Range</a:t>
            </a:r>
            <a:r>
              <a:rPr lang="en-US" sz="2400" b="1" dirty="0"/>
              <a:t> = distance people willing to travel for something</a:t>
            </a:r>
          </a:p>
          <a:p>
            <a:pPr lvl="2" eaLnBrk="1" hangingPunct="1">
              <a:defRPr/>
            </a:pPr>
            <a:r>
              <a:rPr lang="en-US" sz="2200" b="1" dirty="0"/>
              <a:t>(Groceries v. medical care) </a:t>
            </a:r>
          </a:p>
          <a:p>
            <a:pPr lvl="2" eaLnBrk="1" hangingPunct="1">
              <a:defRPr/>
            </a:pPr>
            <a:r>
              <a:rPr lang="en-US" sz="2200" b="1" dirty="0"/>
              <a:t>(TIME! Not distance)</a:t>
            </a:r>
          </a:p>
          <a:p>
            <a:pPr lvl="1" eaLnBrk="1" hangingPunct="1">
              <a:defRPr/>
            </a:pPr>
            <a:r>
              <a:rPr lang="en-US" sz="2600" b="1" u="sng" dirty="0"/>
              <a:t>Threshold</a:t>
            </a:r>
            <a:r>
              <a:rPr lang="en-US" sz="2400" b="1" dirty="0"/>
              <a:t> = minimum # of people (customers) needed to sustain a business (viable)</a:t>
            </a:r>
          </a:p>
          <a:p>
            <a:pPr lvl="2" eaLnBrk="1" hangingPunct="1">
              <a:defRPr/>
            </a:pPr>
            <a:r>
              <a:rPr lang="en-US" sz="2200" b="1" dirty="0"/>
              <a:t>Kroger needs 30,000</a:t>
            </a:r>
          </a:p>
          <a:p>
            <a:pPr lvl="1" eaLnBrk="1" hangingPunct="1">
              <a:defRPr/>
            </a:pPr>
            <a:r>
              <a:rPr lang="en-US" sz="2600" b="1" u="sng" dirty="0"/>
              <a:t>Breaking Point</a:t>
            </a:r>
            <a:r>
              <a:rPr lang="en-US" sz="2600" b="1" dirty="0"/>
              <a:t> </a:t>
            </a:r>
            <a:r>
              <a:rPr lang="en-US" sz="2400" b="1" dirty="0"/>
              <a:t>= line where customers will choose to go to another business for a service/good</a:t>
            </a:r>
          </a:p>
          <a:p>
            <a:pPr lvl="1" eaLnBrk="1" hangingPunct="1">
              <a:defRPr/>
            </a:pPr>
            <a:r>
              <a:rPr lang="en-US" sz="2400" b="1" u="sng" dirty="0"/>
              <a:t>Low </a:t>
            </a:r>
            <a:r>
              <a:rPr lang="en-US" sz="2400" b="1" u="sng" dirty="0" err="1"/>
              <a:t>vs</a:t>
            </a:r>
            <a:r>
              <a:rPr lang="en-US" sz="2400" b="1" u="sng" dirty="0"/>
              <a:t> High Order Goods </a:t>
            </a:r>
          </a:p>
        </p:txBody>
      </p:sp>
    </p:spTree>
    <p:extLst>
      <p:ext uri="{BB962C8B-B14F-4D97-AF65-F5344CB8AC3E}">
        <p14:creationId xmlns:p14="http://schemas.microsoft.com/office/powerpoint/2010/main" val="154220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9730"/>
                                        </p:tgtEl>
                                        <p:attrNameLst>
                                          <p:attrName>style.visibility</p:attrName>
                                        </p:attrNameLst>
                                      </p:cBhvr>
                                      <p:to>
                                        <p:strVal val="visible"/>
                                      </p:to>
                                    </p:set>
                                    <p:animEffect transition="in" filter="randombar(horizontal)">
                                      <p:cBhvr>
                                        <p:cTn id="7" dur="600">
                                          <p:stCondLst>
                                            <p:cond delay="0"/>
                                          </p:stCondLst>
                                        </p:cTn>
                                        <p:tgtEl>
                                          <p:spTgt spid="329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29731">
                                            <p:txEl>
                                              <p:pRg st="0" end="0"/>
                                            </p:txEl>
                                          </p:spTgt>
                                        </p:tgtEl>
                                        <p:attrNameLst>
                                          <p:attrName>style.visibility</p:attrName>
                                        </p:attrNameLst>
                                      </p:cBhvr>
                                      <p:to>
                                        <p:strVal val="visible"/>
                                      </p:to>
                                    </p:set>
                                    <p:animEffect transition="in" filter="wheel(4)">
                                      <p:cBhvr>
                                        <p:cTn id="12" dur="2000"/>
                                        <p:tgtEl>
                                          <p:spTgt spid="3297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329731">
                                            <p:txEl>
                                              <p:pRg st="1" end="1"/>
                                            </p:txEl>
                                          </p:spTgt>
                                        </p:tgtEl>
                                        <p:attrNameLst>
                                          <p:attrName>style.visibility</p:attrName>
                                        </p:attrNameLst>
                                      </p:cBhvr>
                                      <p:to>
                                        <p:strVal val="visible"/>
                                      </p:to>
                                    </p:set>
                                    <p:animEffect transition="in" filter="wheel(4)">
                                      <p:cBhvr>
                                        <p:cTn id="17" dur="2000"/>
                                        <p:tgtEl>
                                          <p:spTgt spid="329731">
                                            <p:txEl>
                                              <p:pRg st="1" end="1"/>
                                            </p:txEl>
                                          </p:spTgt>
                                        </p:tgtEl>
                                      </p:cBhvr>
                                    </p:animEffect>
                                  </p:childTnLst>
                                </p:cTn>
                              </p:par>
                              <p:par>
                                <p:cTn id="18" presetID="21" presetClass="entr" presetSubtype="4" fill="hold" grpId="0" nodeType="withEffect">
                                  <p:stCondLst>
                                    <p:cond delay="0"/>
                                  </p:stCondLst>
                                  <p:childTnLst>
                                    <p:set>
                                      <p:cBhvr>
                                        <p:cTn id="19" dur="1" fill="hold">
                                          <p:stCondLst>
                                            <p:cond delay="0"/>
                                          </p:stCondLst>
                                        </p:cTn>
                                        <p:tgtEl>
                                          <p:spTgt spid="329731">
                                            <p:txEl>
                                              <p:pRg st="2" end="2"/>
                                            </p:txEl>
                                          </p:spTgt>
                                        </p:tgtEl>
                                        <p:attrNameLst>
                                          <p:attrName>style.visibility</p:attrName>
                                        </p:attrNameLst>
                                      </p:cBhvr>
                                      <p:to>
                                        <p:strVal val="visible"/>
                                      </p:to>
                                    </p:set>
                                    <p:animEffect transition="in" filter="wheel(4)">
                                      <p:cBhvr>
                                        <p:cTn id="20" dur="2000"/>
                                        <p:tgtEl>
                                          <p:spTgt spid="329731">
                                            <p:txEl>
                                              <p:pRg st="2" end="2"/>
                                            </p:txEl>
                                          </p:spTgt>
                                        </p:tgtEl>
                                      </p:cBhvr>
                                    </p:animEffect>
                                  </p:childTnLst>
                                </p:cTn>
                              </p:par>
                              <p:par>
                                <p:cTn id="21" presetID="21" presetClass="entr" presetSubtype="4" fill="hold" grpId="0" nodeType="withEffect">
                                  <p:stCondLst>
                                    <p:cond delay="0"/>
                                  </p:stCondLst>
                                  <p:childTnLst>
                                    <p:set>
                                      <p:cBhvr>
                                        <p:cTn id="22" dur="1" fill="hold">
                                          <p:stCondLst>
                                            <p:cond delay="0"/>
                                          </p:stCondLst>
                                        </p:cTn>
                                        <p:tgtEl>
                                          <p:spTgt spid="329731">
                                            <p:txEl>
                                              <p:pRg st="3" end="3"/>
                                            </p:txEl>
                                          </p:spTgt>
                                        </p:tgtEl>
                                        <p:attrNameLst>
                                          <p:attrName>style.visibility</p:attrName>
                                        </p:attrNameLst>
                                      </p:cBhvr>
                                      <p:to>
                                        <p:strVal val="visible"/>
                                      </p:to>
                                    </p:set>
                                    <p:animEffect transition="in" filter="wheel(4)">
                                      <p:cBhvr>
                                        <p:cTn id="23" dur="2000"/>
                                        <p:tgtEl>
                                          <p:spTgt spid="329731">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329731">
                                            <p:txEl>
                                              <p:pRg st="4" end="4"/>
                                            </p:txEl>
                                          </p:spTgt>
                                        </p:tgtEl>
                                        <p:attrNameLst>
                                          <p:attrName>style.visibility</p:attrName>
                                        </p:attrNameLst>
                                      </p:cBhvr>
                                      <p:to>
                                        <p:strVal val="visible"/>
                                      </p:to>
                                    </p:set>
                                    <p:animEffect transition="in" filter="wheel(4)">
                                      <p:cBhvr>
                                        <p:cTn id="28" dur="2000"/>
                                        <p:tgtEl>
                                          <p:spTgt spid="329731">
                                            <p:txEl>
                                              <p:pRg st="4" end="4"/>
                                            </p:txEl>
                                          </p:spTgt>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329731">
                                            <p:txEl>
                                              <p:pRg st="5" end="5"/>
                                            </p:txEl>
                                          </p:spTgt>
                                        </p:tgtEl>
                                        <p:attrNameLst>
                                          <p:attrName>style.visibility</p:attrName>
                                        </p:attrNameLst>
                                      </p:cBhvr>
                                      <p:to>
                                        <p:strVal val="visible"/>
                                      </p:to>
                                    </p:set>
                                    <p:animEffect transition="in" filter="wheel(4)">
                                      <p:cBhvr>
                                        <p:cTn id="31" dur="2000"/>
                                        <p:tgtEl>
                                          <p:spTgt spid="329731">
                                            <p:txEl>
                                              <p:pRg st="5" end="5"/>
                                            </p:txEl>
                                          </p:spTgt>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329731">
                                            <p:txEl>
                                              <p:pRg st="6" end="6"/>
                                            </p:txEl>
                                          </p:spTgt>
                                        </p:tgtEl>
                                        <p:attrNameLst>
                                          <p:attrName>style.visibility</p:attrName>
                                        </p:attrNameLst>
                                      </p:cBhvr>
                                      <p:to>
                                        <p:strVal val="visible"/>
                                      </p:to>
                                    </p:set>
                                    <p:animEffect transition="in" filter="wheel(4)">
                                      <p:cBhvr>
                                        <p:cTn id="34" dur="2000"/>
                                        <p:tgtEl>
                                          <p:spTgt spid="329731">
                                            <p:txEl>
                                              <p:pRg st="6" end="6"/>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1" presetClass="entr" presetSubtype="4" fill="hold" grpId="0" nodeType="clickEffect">
                                  <p:stCondLst>
                                    <p:cond delay="0"/>
                                  </p:stCondLst>
                                  <p:childTnLst>
                                    <p:set>
                                      <p:cBhvr>
                                        <p:cTn id="38" dur="1" fill="hold">
                                          <p:stCondLst>
                                            <p:cond delay="0"/>
                                          </p:stCondLst>
                                        </p:cTn>
                                        <p:tgtEl>
                                          <p:spTgt spid="329731">
                                            <p:txEl>
                                              <p:pRg st="7" end="7"/>
                                            </p:txEl>
                                          </p:spTgt>
                                        </p:tgtEl>
                                        <p:attrNameLst>
                                          <p:attrName>style.visibility</p:attrName>
                                        </p:attrNameLst>
                                      </p:cBhvr>
                                      <p:to>
                                        <p:strVal val="visible"/>
                                      </p:to>
                                    </p:set>
                                    <p:animEffect transition="in" filter="wheel(4)">
                                      <p:cBhvr>
                                        <p:cTn id="39" dur="2000"/>
                                        <p:tgtEl>
                                          <p:spTgt spid="329731">
                                            <p:txEl>
                                              <p:pRg st="7" end="7"/>
                                            </p:txEl>
                                          </p:spTgt>
                                        </p:tgtEl>
                                      </p:cBhvr>
                                    </p:animEffect>
                                  </p:childTnLst>
                                </p:cTn>
                              </p:par>
                              <p:par>
                                <p:cTn id="40" presetID="21" presetClass="entr" presetSubtype="4" fill="hold" grpId="0" nodeType="withEffect">
                                  <p:stCondLst>
                                    <p:cond delay="0"/>
                                  </p:stCondLst>
                                  <p:childTnLst>
                                    <p:set>
                                      <p:cBhvr>
                                        <p:cTn id="41" dur="1" fill="hold">
                                          <p:stCondLst>
                                            <p:cond delay="0"/>
                                          </p:stCondLst>
                                        </p:cTn>
                                        <p:tgtEl>
                                          <p:spTgt spid="329731">
                                            <p:txEl>
                                              <p:pRg st="8" end="8"/>
                                            </p:txEl>
                                          </p:spTgt>
                                        </p:tgtEl>
                                        <p:attrNameLst>
                                          <p:attrName>style.visibility</p:attrName>
                                        </p:attrNameLst>
                                      </p:cBhvr>
                                      <p:to>
                                        <p:strVal val="visible"/>
                                      </p:to>
                                    </p:set>
                                    <p:animEffect transition="in" filter="wheel(4)">
                                      <p:cBhvr>
                                        <p:cTn id="42" dur="2000"/>
                                        <p:tgtEl>
                                          <p:spTgt spid="329731">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329731">
                                            <p:txEl>
                                              <p:pRg st="9" end="9"/>
                                            </p:txEl>
                                          </p:spTgt>
                                        </p:tgtEl>
                                        <p:attrNameLst>
                                          <p:attrName>style.visibility</p:attrName>
                                        </p:attrNameLst>
                                      </p:cBhvr>
                                      <p:to>
                                        <p:strVal val="visible"/>
                                      </p:to>
                                    </p:set>
                                    <p:animEffect transition="in" filter="wheel(4)">
                                      <p:cBhvr>
                                        <p:cTn id="47" dur="2000"/>
                                        <p:tgtEl>
                                          <p:spTgt spid="329731">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4" fill="hold" grpId="0" nodeType="clickEffect">
                                  <p:stCondLst>
                                    <p:cond delay="0"/>
                                  </p:stCondLst>
                                  <p:childTnLst>
                                    <p:set>
                                      <p:cBhvr>
                                        <p:cTn id="51" dur="1" fill="hold">
                                          <p:stCondLst>
                                            <p:cond delay="0"/>
                                          </p:stCondLst>
                                        </p:cTn>
                                        <p:tgtEl>
                                          <p:spTgt spid="329731">
                                            <p:txEl>
                                              <p:pRg st="10" end="10"/>
                                            </p:txEl>
                                          </p:spTgt>
                                        </p:tgtEl>
                                        <p:attrNameLst>
                                          <p:attrName>style.visibility</p:attrName>
                                        </p:attrNameLst>
                                      </p:cBhvr>
                                      <p:to>
                                        <p:strVal val="visible"/>
                                      </p:to>
                                    </p:set>
                                    <p:animEffect transition="in" filter="wheel(4)">
                                      <p:cBhvr>
                                        <p:cTn id="52" dur="2000"/>
                                        <p:tgtEl>
                                          <p:spTgt spid="32973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0" grpId="0"/>
      <p:bldP spid="329731"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a:xfrm>
            <a:off x="457200" y="0"/>
            <a:ext cx="8229600" cy="715963"/>
          </a:xfrm>
        </p:spPr>
        <p:txBody>
          <a:bodyPr/>
          <a:lstStyle/>
          <a:p>
            <a:pPr eaLnBrk="1" hangingPunct="1">
              <a:defRPr/>
            </a:pPr>
            <a:r>
              <a:rPr lang="en-US" sz="4000" b="1" dirty="0">
                <a:effectLst>
                  <a:outerShdw blurRad="38100" dist="38100" dir="2700000" algn="tl">
                    <a:srgbClr val="000000"/>
                  </a:outerShdw>
                </a:effectLst>
              </a:rPr>
              <a:t>Central Place Theory </a:t>
            </a:r>
          </a:p>
        </p:txBody>
      </p:sp>
      <p:sp>
        <p:nvSpPr>
          <p:cNvPr id="331779" name="Rectangle 3"/>
          <p:cNvSpPr>
            <a:spLocks noGrp="1" noChangeArrowheads="1"/>
          </p:cNvSpPr>
          <p:nvPr>
            <p:ph type="body" idx="1"/>
          </p:nvPr>
        </p:nvSpPr>
        <p:spPr>
          <a:xfrm>
            <a:off x="0" y="990600"/>
            <a:ext cx="9144000" cy="5867400"/>
          </a:xfrm>
        </p:spPr>
        <p:txBody>
          <a:bodyPr/>
          <a:lstStyle/>
          <a:p>
            <a:pPr eaLnBrk="1" hangingPunct="1">
              <a:defRPr/>
            </a:pPr>
            <a:r>
              <a:rPr lang="en-US" b="1" dirty="0"/>
              <a:t>Central Place Theory attempts to explain the  pattern of settlements &amp; Urban Hierarchy = </a:t>
            </a:r>
          </a:p>
          <a:p>
            <a:pPr lvl="1" eaLnBrk="1" hangingPunct="1">
              <a:defRPr/>
            </a:pPr>
            <a:r>
              <a:rPr lang="en-US" b="1" dirty="0"/>
              <a:t>Hamlet</a:t>
            </a:r>
          </a:p>
          <a:p>
            <a:pPr lvl="1" eaLnBrk="1" hangingPunct="1">
              <a:defRPr/>
            </a:pPr>
            <a:r>
              <a:rPr lang="en-US" b="1" dirty="0"/>
              <a:t>Village</a:t>
            </a:r>
          </a:p>
          <a:p>
            <a:pPr lvl="1" eaLnBrk="1" hangingPunct="1">
              <a:defRPr/>
            </a:pPr>
            <a:r>
              <a:rPr lang="en-US" b="1" dirty="0"/>
              <a:t>Town</a:t>
            </a:r>
          </a:p>
          <a:p>
            <a:pPr lvl="1" eaLnBrk="1" hangingPunct="1">
              <a:defRPr/>
            </a:pPr>
            <a:r>
              <a:rPr lang="en-US" b="1" dirty="0"/>
              <a:t>City</a:t>
            </a:r>
          </a:p>
          <a:p>
            <a:pPr lvl="1" eaLnBrk="1" hangingPunct="1">
              <a:defRPr/>
            </a:pPr>
            <a:r>
              <a:rPr lang="en-US" b="1" dirty="0"/>
              <a:t>Mega city</a:t>
            </a:r>
          </a:p>
          <a:p>
            <a:pPr lvl="1" eaLnBrk="1" hangingPunct="1">
              <a:defRPr/>
            </a:pPr>
            <a:r>
              <a:rPr lang="en-US" b="1" dirty="0"/>
              <a:t>World city</a:t>
            </a:r>
          </a:p>
          <a:p>
            <a:pPr eaLnBrk="1" hangingPunct="1">
              <a:defRPr/>
            </a:pPr>
            <a:r>
              <a:rPr lang="en-US" b="1" dirty="0"/>
              <a:t>Cities are economic hubs because diverse services &amp; goods are not available in smaller settlements</a:t>
            </a:r>
          </a:p>
        </p:txBody>
      </p:sp>
    </p:spTree>
    <p:extLst>
      <p:ext uri="{BB962C8B-B14F-4D97-AF65-F5344CB8AC3E}">
        <p14:creationId xmlns:p14="http://schemas.microsoft.com/office/powerpoint/2010/main" val="2394624753"/>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fade">
                                      <p:cBhvr>
                                        <p:cTn id="7" dur="768" decel="100000"/>
                                        <p:tgtEl>
                                          <p:spTgt spid="331778"/>
                                        </p:tgtEl>
                                      </p:cBhvr>
                                    </p:animEffect>
                                    <p:animScale>
                                      <p:cBhvr>
                                        <p:cTn id="8" dur="768" decel="100000"/>
                                        <p:tgtEl>
                                          <p:spTgt spid="331778"/>
                                        </p:tgtEl>
                                      </p:cBhvr>
                                      <p:from x="10000" y="10000"/>
                                      <p:to x="200000" y="450000"/>
                                    </p:animScale>
                                    <p:animScale>
                                      <p:cBhvr>
                                        <p:cTn id="9" dur="1230" accel="100000" fill="hold">
                                          <p:stCondLst>
                                            <p:cond delay="768"/>
                                          </p:stCondLst>
                                        </p:cTn>
                                        <p:tgtEl>
                                          <p:spTgt spid="331778"/>
                                        </p:tgtEl>
                                      </p:cBhvr>
                                      <p:from x="200000" y="450000"/>
                                      <p:to x="100000" y="100000"/>
                                    </p:animScale>
                                    <p:set>
                                      <p:cBhvr>
                                        <p:cTn id="10" dur="768" fill="hold"/>
                                        <p:tgtEl>
                                          <p:spTgt spid="331778"/>
                                        </p:tgtEl>
                                        <p:attrNameLst>
                                          <p:attrName>ppt_x</p:attrName>
                                        </p:attrNameLst>
                                      </p:cBhvr>
                                      <p:to>
                                        <p:strVal val="(0.5)"/>
                                      </p:to>
                                    </p:set>
                                    <p:anim from="(0.5)" to="(#ppt_x)" calcmode="lin" valueType="num">
                                      <p:cBhvr>
                                        <p:cTn id="11" dur="1230" accel="100000" fill="hold">
                                          <p:stCondLst>
                                            <p:cond delay="768"/>
                                          </p:stCondLst>
                                        </p:cTn>
                                        <p:tgtEl>
                                          <p:spTgt spid="331778"/>
                                        </p:tgtEl>
                                        <p:attrNameLst>
                                          <p:attrName>ppt_x</p:attrName>
                                        </p:attrNameLst>
                                      </p:cBhvr>
                                    </p:anim>
                                    <p:set>
                                      <p:cBhvr>
                                        <p:cTn id="12" dur="768" fill="hold"/>
                                        <p:tgtEl>
                                          <p:spTgt spid="331778"/>
                                        </p:tgtEl>
                                        <p:attrNameLst>
                                          <p:attrName>ppt_y</p:attrName>
                                        </p:attrNameLst>
                                      </p:cBhvr>
                                      <p:to>
                                        <p:strVal val="(#ppt_y+0.4)"/>
                                      </p:to>
                                    </p:set>
                                    <p:anim from="(#ppt_y+0.4)" to="(#ppt_y)" calcmode="lin" valueType="num">
                                      <p:cBhvr>
                                        <p:cTn id="13" dur="1230" accel="100000" fill="hold">
                                          <p:stCondLst>
                                            <p:cond delay="768"/>
                                          </p:stCondLst>
                                        </p:cTn>
                                        <p:tgtEl>
                                          <p:spTgt spid="33177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6" presetClass="entr" presetSubtype="0" fill="hold" grpId="0" nodeType="clickEffect">
                                  <p:stCondLst>
                                    <p:cond delay="0"/>
                                  </p:stCondLst>
                                  <p:iterate type="lt">
                                    <p:tmPct val="10000"/>
                                  </p:iterate>
                                  <p:childTnLst>
                                    <p:set>
                                      <p:cBhvr>
                                        <p:cTn id="17" dur="1" fill="hold">
                                          <p:stCondLst>
                                            <p:cond delay="0"/>
                                          </p:stCondLst>
                                        </p:cTn>
                                        <p:tgtEl>
                                          <p:spTgt spid="331779">
                                            <p:txEl>
                                              <p:pRg st="0" end="0"/>
                                            </p:txEl>
                                          </p:spTgt>
                                        </p:tgtEl>
                                        <p:attrNameLst>
                                          <p:attrName>style.visibility</p:attrName>
                                        </p:attrNameLst>
                                      </p:cBhvr>
                                      <p:to>
                                        <p:strVal val="visible"/>
                                      </p:to>
                                    </p:set>
                                    <p:anim by="(-#ppt_w*2)" calcmode="lin" valueType="num">
                                      <p:cBhvr rctx="PPT">
                                        <p:cTn id="18" dur="500" autoRev="1" fill="hold">
                                          <p:stCondLst>
                                            <p:cond delay="0"/>
                                          </p:stCondLst>
                                        </p:cTn>
                                        <p:tgtEl>
                                          <p:spTgt spid="331779">
                                            <p:txEl>
                                              <p:pRg st="0" end="0"/>
                                            </p:txEl>
                                          </p:spTgt>
                                        </p:tgtEl>
                                        <p:attrNameLst>
                                          <p:attrName>ppt_w</p:attrName>
                                        </p:attrNameLst>
                                      </p:cBhvr>
                                    </p:anim>
                                    <p:anim by="(#ppt_w*0.50)" calcmode="lin" valueType="num">
                                      <p:cBhvr>
                                        <p:cTn id="19" dur="500" decel="50000" autoRev="1" fill="hold">
                                          <p:stCondLst>
                                            <p:cond delay="0"/>
                                          </p:stCondLst>
                                        </p:cTn>
                                        <p:tgtEl>
                                          <p:spTgt spid="331779">
                                            <p:txEl>
                                              <p:pRg st="0" end="0"/>
                                            </p:txEl>
                                          </p:spTgt>
                                        </p:tgtEl>
                                        <p:attrNameLst>
                                          <p:attrName>ppt_x</p:attrName>
                                        </p:attrNameLst>
                                      </p:cBhvr>
                                    </p:anim>
                                    <p:anim from="(-#ppt_h/2)" to="(#ppt_y)" calcmode="lin" valueType="num">
                                      <p:cBhvr>
                                        <p:cTn id="20" dur="1000" fill="hold">
                                          <p:stCondLst>
                                            <p:cond delay="0"/>
                                          </p:stCondLst>
                                        </p:cTn>
                                        <p:tgtEl>
                                          <p:spTgt spid="331779">
                                            <p:txEl>
                                              <p:pRg st="0" end="0"/>
                                            </p:txEl>
                                          </p:spTgt>
                                        </p:tgtEl>
                                        <p:attrNameLst>
                                          <p:attrName>ppt_y</p:attrName>
                                        </p:attrNameLst>
                                      </p:cBhvr>
                                    </p:anim>
                                    <p:animRot by="21600000">
                                      <p:cBhvr>
                                        <p:cTn id="21" dur="1000" fill="hold">
                                          <p:stCondLst>
                                            <p:cond delay="0"/>
                                          </p:stCondLst>
                                        </p:cTn>
                                        <p:tgtEl>
                                          <p:spTgt spid="331779">
                                            <p:txEl>
                                              <p:pRg st="0" end="0"/>
                                            </p:txEl>
                                          </p:spTgt>
                                        </p:tgtEl>
                                        <p:attrNameLst>
                                          <p:attrName>r</p:attrName>
                                        </p:attrNameLst>
                                      </p:cBhvr>
                                    </p:animRot>
                                  </p:childTnLst>
                                </p:cTn>
                              </p:par>
                              <p:par>
                                <p:cTn id="22" presetID="56" presetClass="entr" presetSubtype="0" fill="hold" grpId="0" nodeType="withEffect">
                                  <p:stCondLst>
                                    <p:cond delay="0"/>
                                  </p:stCondLst>
                                  <p:iterate type="lt">
                                    <p:tmPct val="10000"/>
                                  </p:iterate>
                                  <p:childTnLst>
                                    <p:set>
                                      <p:cBhvr>
                                        <p:cTn id="23" dur="1" fill="hold">
                                          <p:stCondLst>
                                            <p:cond delay="0"/>
                                          </p:stCondLst>
                                        </p:cTn>
                                        <p:tgtEl>
                                          <p:spTgt spid="331779">
                                            <p:txEl>
                                              <p:pRg st="1" end="1"/>
                                            </p:txEl>
                                          </p:spTgt>
                                        </p:tgtEl>
                                        <p:attrNameLst>
                                          <p:attrName>style.visibility</p:attrName>
                                        </p:attrNameLst>
                                      </p:cBhvr>
                                      <p:to>
                                        <p:strVal val="visible"/>
                                      </p:to>
                                    </p:set>
                                    <p:anim by="(-#ppt_w*2)" calcmode="lin" valueType="num">
                                      <p:cBhvr rctx="PPT">
                                        <p:cTn id="24" dur="500" autoRev="1" fill="hold">
                                          <p:stCondLst>
                                            <p:cond delay="0"/>
                                          </p:stCondLst>
                                        </p:cTn>
                                        <p:tgtEl>
                                          <p:spTgt spid="331779">
                                            <p:txEl>
                                              <p:pRg st="1" end="1"/>
                                            </p:txEl>
                                          </p:spTgt>
                                        </p:tgtEl>
                                        <p:attrNameLst>
                                          <p:attrName>ppt_w</p:attrName>
                                        </p:attrNameLst>
                                      </p:cBhvr>
                                    </p:anim>
                                    <p:anim by="(#ppt_w*0.50)" calcmode="lin" valueType="num">
                                      <p:cBhvr>
                                        <p:cTn id="25" dur="500" decel="50000" autoRev="1" fill="hold">
                                          <p:stCondLst>
                                            <p:cond delay="0"/>
                                          </p:stCondLst>
                                        </p:cTn>
                                        <p:tgtEl>
                                          <p:spTgt spid="331779">
                                            <p:txEl>
                                              <p:pRg st="1" end="1"/>
                                            </p:txEl>
                                          </p:spTgt>
                                        </p:tgtEl>
                                        <p:attrNameLst>
                                          <p:attrName>ppt_x</p:attrName>
                                        </p:attrNameLst>
                                      </p:cBhvr>
                                    </p:anim>
                                    <p:anim from="(-#ppt_h/2)" to="(#ppt_y)" calcmode="lin" valueType="num">
                                      <p:cBhvr>
                                        <p:cTn id="26" dur="1000" fill="hold">
                                          <p:stCondLst>
                                            <p:cond delay="0"/>
                                          </p:stCondLst>
                                        </p:cTn>
                                        <p:tgtEl>
                                          <p:spTgt spid="331779">
                                            <p:txEl>
                                              <p:pRg st="1" end="1"/>
                                            </p:txEl>
                                          </p:spTgt>
                                        </p:tgtEl>
                                        <p:attrNameLst>
                                          <p:attrName>ppt_y</p:attrName>
                                        </p:attrNameLst>
                                      </p:cBhvr>
                                    </p:anim>
                                    <p:animRot by="21600000">
                                      <p:cBhvr>
                                        <p:cTn id="27" dur="1000" fill="hold">
                                          <p:stCondLst>
                                            <p:cond delay="0"/>
                                          </p:stCondLst>
                                        </p:cTn>
                                        <p:tgtEl>
                                          <p:spTgt spid="331779">
                                            <p:txEl>
                                              <p:pRg st="1" end="1"/>
                                            </p:txEl>
                                          </p:spTgt>
                                        </p:tgtEl>
                                        <p:attrNameLst>
                                          <p:attrName>r</p:attrName>
                                        </p:attrNameLst>
                                      </p:cBhvr>
                                    </p:animRot>
                                  </p:childTnLst>
                                </p:cTn>
                              </p:par>
                              <p:par>
                                <p:cTn id="28" presetID="56" presetClass="entr" presetSubtype="0" fill="hold" grpId="0" nodeType="withEffect">
                                  <p:stCondLst>
                                    <p:cond delay="0"/>
                                  </p:stCondLst>
                                  <p:iterate type="lt">
                                    <p:tmPct val="10000"/>
                                  </p:iterate>
                                  <p:childTnLst>
                                    <p:set>
                                      <p:cBhvr>
                                        <p:cTn id="29" dur="1" fill="hold">
                                          <p:stCondLst>
                                            <p:cond delay="0"/>
                                          </p:stCondLst>
                                        </p:cTn>
                                        <p:tgtEl>
                                          <p:spTgt spid="331779">
                                            <p:txEl>
                                              <p:pRg st="2" end="2"/>
                                            </p:txEl>
                                          </p:spTgt>
                                        </p:tgtEl>
                                        <p:attrNameLst>
                                          <p:attrName>style.visibility</p:attrName>
                                        </p:attrNameLst>
                                      </p:cBhvr>
                                      <p:to>
                                        <p:strVal val="visible"/>
                                      </p:to>
                                    </p:set>
                                    <p:anim by="(-#ppt_w*2)" calcmode="lin" valueType="num">
                                      <p:cBhvr rctx="PPT">
                                        <p:cTn id="30" dur="500" autoRev="1" fill="hold">
                                          <p:stCondLst>
                                            <p:cond delay="0"/>
                                          </p:stCondLst>
                                        </p:cTn>
                                        <p:tgtEl>
                                          <p:spTgt spid="331779">
                                            <p:txEl>
                                              <p:pRg st="2" end="2"/>
                                            </p:txEl>
                                          </p:spTgt>
                                        </p:tgtEl>
                                        <p:attrNameLst>
                                          <p:attrName>ppt_w</p:attrName>
                                        </p:attrNameLst>
                                      </p:cBhvr>
                                    </p:anim>
                                    <p:anim by="(#ppt_w*0.50)" calcmode="lin" valueType="num">
                                      <p:cBhvr>
                                        <p:cTn id="31" dur="500" decel="50000" autoRev="1" fill="hold">
                                          <p:stCondLst>
                                            <p:cond delay="0"/>
                                          </p:stCondLst>
                                        </p:cTn>
                                        <p:tgtEl>
                                          <p:spTgt spid="331779">
                                            <p:txEl>
                                              <p:pRg st="2" end="2"/>
                                            </p:txEl>
                                          </p:spTgt>
                                        </p:tgtEl>
                                        <p:attrNameLst>
                                          <p:attrName>ppt_x</p:attrName>
                                        </p:attrNameLst>
                                      </p:cBhvr>
                                    </p:anim>
                                    <p:anim from="(-#ppt_h/2)" to="(#ppt_y)" calcmode="lin" valueType="num">
                                      <p:cBhvr>
                                        <p:cTn id="32" dur="1000" fill="hold">
                                          <p:stCondLst>
                                            <p:cond delay="0"/>
                                          </p:stCondLst>
                                        </p:cTn>
                                        <p:tgtEl>
                                          <p:spTgt spid="331779">
                                            <p:txEl>
                                              <p:pRg st="2" end="2"/>
                                            </p:txEl>
                                          </p:spTgt>
                                        </p:tgtEl>
                                        <p:attrNameLst>
                                          <p:attrName>ppt_y</p:attrName>
                                        </p:attrNameLst>
                                      </p:cBhvr>
                                    </p:anim>
                                    <p:animRot by="21600000">
                                      <p:cBhvr>
                                        <p:cTn id="33" dur="1000" fill="hold">
                                          <p:stCondLst>
                                            <p:cond delay="0"/>
                                          </p:stCondLst>
                                        </p:cTn>
                                        <p:tgtEl>
                                          <p:spTgt spid="331779">
                                            <p:txEl>
                                              <p:pRg st="2" end="2"/>
                                            </p:txEl>
                                          </p:spTgt>
                                        </p:tgtEl>
                                        <p:attrNameLst>
                                          <p:attrName>r</p:attrName>
                                        </p:attrNameLst>
                                      </p:cBhvr>
                                    </p:animRot>
                                  </p:childTnLst>
                                </p:cTn>
                              </p:par>
                              <p:par>
                                <p:cTn id="34" presetID="56" presetClass="entr" presetSubtype="0" fill="hold" grpId="0" nodeType="withEffect">
                                  <p:stCondLst>
                                    <p:cond delay="0"/>
                                  </p:stCondLst>
                                  <p:iterate type="lt">
                                    <p:tmPct val="10000"/>
                                  </p:iterate>
                                  <p:childTnLst>
                                    <p:set>
                                      <p:cBhvr>
                                        <p:cTn id="35" dur="1" fill="hold">
                                          <p:stCondLst>
                                            <p:cond delay="0"/>
                                          </p:stCondLst>
                                        </p:cTn>
                                        <p:tgtEl>
                                          <p:spTgt spid="331779">
                                            <p:txEl>
                                              <p:pRg st="3" end="3"/>
                                            </p:txEl>
                                          </p:spTgt>
                                        </p:tgtEl>
                                        <p:attrNameLst>
                                          <p:attrName>style.visibility</p:attrName>
                                        </p:attrNameLst>
                                      </p:cBhvr>
                                      <p:to>
                                        <p:strVal val="visible"/>
                                      </p:to>
                                    </p:set>
                                    <p:anim by="(-#ppt_w*2)" calcmode="lin" valueType="num">
                                      <p:cBhvr rctx="PPT">
                                        <p:cTn id="36" dur="500" autoRev="1" fill="hold">
                                          <p:stCondLst>
                                            <p:cond delay="0"/>
                                          </p:stCondLst>
                                        </p:cTn>
                                        <p:tgtEl>
                                          <p:spTgt spid="331779">
                                            <p:txEl>
                                              <p:pRg st="3" end="3"/>
                                            </p:txEl>
                                          </p:spTgt>
                                        </p:tgtEl>
                                        <p:attrNameLst>
                                          <p:attrName>ppt_w</p:attrName>
                                        </p:attrNameLst>
                                      </p:cBhvr>
                                    </p:anim>
                                    <p:anim by="(#ppt_w*0.50)" calcmode="lin" valueType="num">
                                      <p:cBhvr>
                                        <p:cTn id="37" dur="500" decel="50000" autoRev="1" fill="hold">
                                          <p:stCondLst>
                                            <p:cond delay="0"/>
                                          </p:stCondLst>
                                        </p:cTn>
                                        <p:tgtEl>
                                          <p:spTgt spid="331779">
                                            <p:txEl>
                                              <p:pRg st="3" end="3"/>
                                            </p:txEl>
                                          </p:spTgt>
                                        </p:tgtEl>
                                        <p:attrNameLst>
                                          <p:attrName>ppt_x</p:attrName>
                                        </p:attrNameLst>
                                      </p:cBhvr>
                                    </p:anim>
                                    <p:anim from="(-#ppt_h/2)" to="(#ppt_y)" calcmode="lin" valueType="num">
                                      <p:cBhvr>
                                        <p:cTn id="38" dur="1000" fill="hold">
                                          <p:stCondLst>
                                            <p:cond delay="0"/>
                                          </p:stCondLst>
                                        </p:cTn>
                                        <p:tgtEl>
                                          <p:spTgt spid="331779">
                                            <p:txEl>
                                              <p:pRg st="3" end="3"/>
                                            </p:txEl>
                                          </p:spTgt>
                                        </p:tgtEl>
                                        <p:attrNameLst>
                                          <p:attrName>ppt_y</p:attrName>
                                        </p:attrNameLst>
                                      </p:cBhvr>
                                    </p:anim>
                                    <p:animRot by="21600000">
                                      <p:cBhvr>
                                        <p:cTn id="39" dur="1000" fill="hold">
                                          <p:stCondLst>
                                            <p:cond delay="0"/>
                                          </p:stCondLst>
                                        </p:cTn>
                                        <p:tgtEl>
                                          <p:spTgt spid="331779">
                                            <p:txEl>
                                              <p:pRg st="3" end="3"/>
                                            </p:txEl>
                                          </p:spTgt>
                                        </p:tgtEl>
                                        <p:attrNameLst>
                                          <p:attrName>r</p:attrName>
                                        </p:attrNameLst>
                                      </p:cBhvr>
                                    </p:animRot>
                                  </p:childTnLst>
                                </p:cTn>
                              </p:par>
                              <p:par>
                                <p:cTn id="40" presetID="56" presetClass="entr" presetSubtype="0" fill="hold" grpId="0" nodeType="withEffect">
                                  <p:stCondLst>
                                    <p:cond delay="0"/>
                                  </p:stCondLst>
                                  <p:iterate type="lt">
                                    <p:tmPct val="10000"/>
                                  </p:iterate>
                                  <p:childTnLst>
                                    <p:set>
                                      <p:cBhvr>
                                        <p:cTn id="41" dur="1" fill="hold">
                                          <p:stCondLst>
                                            <p:cond delay="0"/>
                                          </p:stCondLst>
                                        </p:cTn>
                                        <p:tgtEl>
                                          <p:spTgt spid="331779">
                                            <p:txEl>
                                              <p:pRg st="4" end="4"/>
                                            </p:txEl>
                                          </p:spTgt>
                                        </p:tgtEl>
                                        <p:attrNameLst>
                                          <p:attrName>style.visibility</p:attrName>
                                        </p:attrNameLst>
                                      </p:cBhvr>
                                      <p:to>
                                        <p:strVal val="visible"/>
                                      </p:to>
                                    </p:set>
                                    <p:anim by="(-#ppt_w*2)" calcmode="lin" valueType="num">
                                      <p:cBhvr rctx="PPT">
                                        <p:cTn id="42" dur="500" autoRev="1" fill="hold">
                                          <p:stCondLst>
                                            <p:cond delay="0"/>
                                          </p:stCondLst>
                                        </p:cTn>
                                        <p:tgtEl>
                                          <p:spTgt spid="331779">
                                            <p:txEl>
                                              <p:pRg st="4" end="4"/>
                                            </p:txEl>
                                          </p:spTgt>
                                        </p:tgtEl>
                                        <p:attrNameLst>
                                          <p:attrName>ppt_w</p:attrName>
                                        </p:attrNameLst>
                                      </p:cBhvr>
                                    </p:anim>
                                    <p:anim by="(#ppt_w*0.50)" calcmode="lin" valueType="num">
                                      <p:cBhvr>
                                        <p:cTn id="43" dur="500" decel="50000" autoRev="1" fill="hold">
                                          <p:stCondLst>
                                            <p:cond delay="0"/>
                                          </p:stCondLst>
                                        </p:cTn>
                                        <p:tgtEl>
                                          <p:spTgt spid="331779">
                                            <p:txEl>
                                              <p:pRg st="4" end="4"/>
                                            </p:txEl>
                                          </p:spTgt>
                                        </p:tgtEl>
                                        <p:attrNameLst>
                                          <p:attrName>ppt_x</p:attrName>
                                        </p:attrNameLst>
                                      </p:cBhvr>
                                    </p:anim>
                                    <p:anim from="(-#ppt_h/2)" to="(#ppt_y)" calcmode="lin" valueType="num">
                                      <p:cBhvr>
                                        <p:cTn id="44" dur="1000" fill="hold">
                                          <p:stCondLst>
                                            <p:cond delay="0"/>
                                          </p:stCondLst>
                                        </p:cTn>
                                        <p:tgtEl>
                                          <p:spTgt spid="331779">
                                            <p:txEl>
                                              <p:pRg st="4" end="4"/>
                                            </p:txEl>
                                          </p:spTgt>
                                        </p:tgtEl>
                                        <p:attrNameLst>
                                          <p:attrName>ppt_y</p:attrName>
                                        </p:attrNameLst>
                                      </p:cBhvr>
                                    </p:anim>
                                    <p:animRot by="21600000">
                                      <p:cBhvr>
                                        <p:cTn id="45" dur="1000" fill="hold">
                                          <p:stCondLst>
                                            <p:cond delay="0"/>
                                          </p:stCondLst>
                                        </p:cTn>
                                        <p:tgtEl>
                                          <p:spTgt spid="331779">
                                            <p:txEl>
                                              <p:pRg st="4" end="4"/>
                                            </p:txEl>
                                          </p:spTgt>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331779">
                                            <p:txEl>
                                              <p:pRg st="5" end="5"/>
                                            </p:txEl>
                                          </p:spTgt>
                                        </p:tgtEl>
                                        <p:attrNameLst>
                                          <p:attrName>style.visibility</p:attrName>
                                        </p:attrNameLst>
                                      </p:cBhvr>
                                      <p:to>
                                        <p:strVal val="visible"/>
                                      </p:to>
                                    </p:set>
                                    <p:anim by="(-#ppt_w*2)" calcmode="lin" valueType="num">
                                      <p:cBhvr rctx="PPT">
                                        <p:cTn id="48" dur="500" autoRev="1" fill="hold">
                                          <p:stCondLst>
                                            <p:cond delay="0"/>
                                          </p:stCondLst>
                                        </p:cTn>
                                        <p:tgtEl>
                                          <p:spTgt spid="331779">
                                            <p:txEl>
                                              <p:pRg st="5" end="5"/>
                                            </p:txEl>
                                          </p:spTgt>
                                        </p:tgtEl>
                                        <p:attrNameLst>
                                          <p:attrName>ppt_w</p:attrName>
                                        </p:attrNameLst>
                                      </p:cBhvr>
                                    </p:anim>
                                    <p:anim by="(#ppt_w*0.50)" calcmode="lin" valueType="num">
                                      <p:cBhvr>
                                        <p:cTn id="49" dur="500" decel="50000" autoRev="1" fill="hold">
                                          <p:stCondLst>
                                            <p:cond delay="0"/>
                                          </p:stCondLst>
                                        </p:cTn>
                                        <p:tgtEl>
                                          <p:spTgt spid="331779">
                                            <p:txEl>
                                              <p:pRg st="5" end="5"/>
                                            </p:txEl>
                                          </p:spTgt>
                                        </p:tgtEl>
                                        <p:attrNameLst>
                                          <p:attrName>ppt_x</p:attrName>
                                        </p:attrNameLst>
                                      </p:cBhvr>
                                    </p:anim>
                                    <p:anim from="(-#ppt_h/2)" to="(#ppt_y)" calcmode="lin" valueType="num">
                                      <p:cBhvr>
                                        <p:cTn id="50" dur="1000" fill="hold">
                                          <p:stCondLst>
                                            <p:cond delay="0"/>
                                          </p:stCondLst>
                                        </p:cTn>
                                        <p:tgtEl>
                                          <p:spTgt spid="331779">
                                            <p:txEl>
                                              <p:pRg st="5" end="5"/>
                                            </p:txEl>
                                          </p:spTgt>
                                        </p:tgtEl>
                                        <p:attrNameLst>
                                          <p:attrName>ppt_y</p:attrName>
                                        </p:attrNameLst>
                                      </p:cBhvr>
                                    </p:anim>
                                    <p:animRot by="21600000">
                                      <p:cBhvr>
                                        <p:cTn id="51" dur="1000" fill="hold">
                                          <p:stCondLst>
                                            <p:cond delay="0"/>
                                          </p:stCondLst>
                                        </p:cTn>
                                        <p:tgtEl>
                                          <p:spTgt spid="331779">
                                            <p:txEl>
                                              <p:pRg st="5" end="5"/>
                                            </p:txEl>
                                          </p:spTgt>
                                        </p:tgtEl>
                                        <p:attrNameLst>
                                          <p:attrName>r</p:attrName>
                                        </p:attrNameLst>
                                      </p:cBhvr>
                                    </p:animRot>
                                  </p:childTnLst>
                                </p:cTn>
                              </p:par>
                              <p:par>
                                <p:cTn id="52" presetID="56" presetClass="entr" presetSubtype="0" fill="hold" grpId="0" nodeType="withEffect">
                                  <p:stCondLst>
                                    <p:cond delay="0"/>
                                  </p:stCondLst>
                                  <p:iterate type="lt">
                                    <p:tmPct val="10000"/>
                                  </p:iterate>
                                  <p:childTnLst>
                                    <p:set>
                                      <p:cBhvr>
                                        <p:cTn id="53" dur="1" fill="hold">
                                          <p:stCondLst>
                                            <p:cond delay="0"/>
                                          </p:stCondLst>
                                        </p:cTn>
                                        <p:tgtEl>
                                          <p:spTgt spid="331779">
                                            <p:txEl>
                                              <p:pRg st="6" end="6"/>
                                            </p:txEl>
                                          </p:spTgt>
                                        </p:tgtEl>
                                        <p:attrNameLst>
                                          <p:attrName>style.visibility</p:attrName>
                                        </p:attrNameLst>
                                      </p:cBhvr>
                                      <p:to>
                                        <p:strVal val="visible"/>
                                      </p:to>
                                    </p:set>
                                    <p:anim by="(-#ppt_w*2)" calcmode="lin" valueType="num">
                                      <p:cBhvr rctx="PPT">
                                        <p:cTn id="54" dur="500" autoRev="1" fill="hold">
                                          <p:stCondLst>
                                            <p:cond delay="0"/>
                                          </p:stCondLst>
                                        </p:cTn>
                                        <p:tgtEl>
                                          <p:spTgt spid="331779">
                                            <p:txEl>
                                              <p:pRg st="6" end="6"/>
                                            </p:txEl>
                                          </p:spTgt>
                                        </p:tgtEl>
                                        <p:attrNameLst>
                                          <p:attrName>ppt_w</p:attrName>
                                        </p:attrNameLst>
                                      </p:cBhvr>
                                    </p:anim>
                                    <p:anim by="(#ppt_w*0.50)" calcmode="lin" valueType="num">
                                      <p:cBhvr>
                                        <p:cTn id="55" dur="500" decel="50000" autoRev="1" fill="hold">
                                          <p:stCondLst>
                                            <p:cond delay="0"/>
                                          </p:stCondLst>
                                        </p:cTn>
                                        <p:tgtEl>
                                          <p:spTgt spid="331779">
                                            <p:txEl>
                                              <p:pRg st="6" end="6"/>
                                            </p:txEl>
                                          </p:spTgt>
                                        </p:tgtEl>
                                        <p:attrNameLst>
                                          <p:attrName>ppt_x</p:attrName>
                                        </p:attrNameLst>
                                      </p:cBhvr>
                                    </p:anim>
                                    <p:anim from="(-#ppt_h/2)" to="(#ppt_y)" calcmode="lin" valueType="num">
                                      <p:cBhvr>
                                        <p:cTn id="56" dur="1000" fill="hold">
                                          <p:stCondLst>
                                            <p:cond delay="0"/>
                                          </p:stCondLst>
                                        </p:cTn>
                                        <p:tgtEl>
                                          <p:spTgt spid="331779">
                                            <p:txEl>
                                              <p:pRg st="6" end="6"/>
                                            </p:txEl>
                                          </p:spTgt>
                                        </p:tgtEl>
                                        <p:attrNameLst>
                                          <p:attrName>ppt_y</p:attrName>
                                        </p:attrNameLst>
                                      </p:cBhvr>
                                    </p:anim>
                                    <p:animRot by="21600000">
                                      <p:cBhvr>
                                        <p:cTn id="57" dur="1000" fill="hold">
                                          <p:stCondLst>
                                            <p:cond delay="0"/>
                                          </p:stCondLst>
                                        </p:cTn>
                                        <p:tgtEl>
                                          <p:spTgt spid="331779">
                                            <p:txEl>
                                              <p:pRg st="6" end="6"/>
                                            </p:txEl>
                                          </p:spTgt>
                                        </p:tgtEl>
                                        <p:attrNameLst>
                                          <p:attrName>r</p:attrName>
                                        </p:attrNameLst>
                                      </p:cBhvr>
                                    </p:animRot>
                                  </p:childTnLst>
                                </p:cTn>
                              </p:par>
                            </p:childTnLst>
                          </p:cTn>
                        </p:par>
                      </p:childTnLst>
                    </p:cTn>
                  </p:par>
                  <p:par>
                    <p:cTn id="58" fill="hold" nodeType="clickPar">
                      <p:stCondLst>
                        <p:cond delay="indefinite"/>
                      </p:stCondLst>
                      <p:childTnLst>
                        <p:par>
                          <p:cTn id="59" fill="hold" nodeType="withGroup">
                            <p:stCondLst>
                              <p:cond delay="0"/>
                            </p:stCondLst>
                            <p:childTnLst>
                              <p:par>
                                <p:cTn id="60" presetID="56" presetClass="entr" presetSubtype="0" fill="hold" grpId="0" nodeType="clickEffect">
                                  <p:stCondLst>
                                    <p:cond delay="0"/>
                                  </p:stCondLst>
                                  <p:iterate type="lt">
                                    <p:tmPct val="10000"/>
                                  </p:iterate>
                                  <p:childTnLst>
                                    <p:set>
                                      <p:cBhvr>
                                        <p:cTn id="61" dur="1" fill="hold">
                                          <p:stCondLst>
                                            <p:cond delay="0"/>
                                          </p:stCondLst>
                                        </p:cTn>
                                        <p:tgtEl>
                                          <p:spTgt spid="331779">
                                            <p:txEl>
                                              <p:pRg st="7" end="7"/>
                                            </p:txEl>
                                          </p:spTgt>
                                        </p:tgtEl>
                                        <p:attrNameLst>
                                          <p:attrName>style.visibility</p:attrName>
                                        </p:attrNameLst>
                                      </p:cBhvr>
                                      <p:to>
                                        <p:strVal val="visible"/>
                                      </p:to>
                                    </p:set>
                                    <p:anim by="(-#ppt_w*2)" calcmode="lin" valueType="num">
                                      <p:cBhvr rctx="PPT">
                                        <p:cTn id="62" dur="500" autoRev="1" fill="hold">
                                          <p:stCondLst>
                                            <p:cond delay="0"/>
                                          </p:stCondLst>
                                        </p:cTn>
                                        <p:tgtEl>
                                          <p:spTgt spid="331779">
                                            <p:txEl>
                                              <p:pRg st="7" end="7"/>
                                            </p:txEl>
                                          </p:spTgt>
                                        </p:tgtEl>
                                        <p:attrNameLst>
                                          <p:attrName>ppt_w</p:attrName>
                                        </p:attrNameLst>
                                      </p:cBhvr>
                                    </p:anim>
                                    <p:anim by="(#ppt_w*0.50)" calcmode="lin" valueType="num">
                                      <p:cBhvr>
                                        <p:cTn id="63" dur="500" decel="50000" autoRev="1" fill="hold">
                                          <p:stCondLst>
                                            <p:cond delay="0"/>
                                          </p:stCondLst>
                                        </p:cTn>
                                        <p:tgtEl>
                                          <p:spTgt spid="331779">
                                            <p:txEl>
                                              <p:pRg st="7" end="7"/>
                                            </p:txEl>
                                          </p:spTgt>
                                        </p:tgtEl>
                                        <p:attrNameLst>
                                          <p:attrName>ppt_x</p:attrName>
                                        </p:attrNameLst>
                                      </p:cBhvr>
                                    </p:anim>
                                    <p:anim from="(-#ppt_h/2)" to="(#ppt_y)" calcmode="lin" valueType="num">
                                      <p:cBhvr>
                                        <p:cTn id="64" dur="1000" fill="hold">
                                          <p:stCondLst>
                                            <p:cond delay="0"/>
                                          </p:stCondLst>
                                        </p:cTn>
                                        <p:tgtEl>
                                          <p:spTgt spid="331779">
                                            <p:txEl>
                                              <p:pRg st="7" end="7"/>
                                            </p:txEl>
                                          </p:spTgt>
                                        </p:tgtEl>
                                        <p:attrNameLst>
                                          <p:attrName>ppt_y</p:attrName>
                                        </p:attrNameLst>
                                      </p:cBhvr>
                                    </p:anim>
                                    <p:animRot by="21600000">
                                      <p:cBhvr>
                                        <p:cTn id="65" dur="1000" fill="hold">
                                          <p:stCondLst>
                                            <p:cond delay="0"/>
                                          </p:stCondLst>
                                        </p:cTn>
                                        <p:tgtEl>
                                          <p:spTgt spid="331779">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p:bldP spid="331779"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0" name="Rectangle 3"/>
          <p:cNvSpPr>
            <a:spLocks noGrp="1" noChangeArrowheads="1"/>
          </p:cNvSpPr>
          <p:nvPr>
            <p:ph sz="half" idx="1"/>
          </p:nvPr>
        </p:nvSpPr>
        <p:spPr/>
        <p:txBody>
          <a:bodyPr/>
          <a:lstStyle/>
          <a:p>
            <a:pPr eaLnBrk="1" hangingPunct="1"/>
            <a:endParaRPr lang="en-US" altLang="en-US" b="1"/>
          </a:p>
        </p:txBody>
      </p:sp>
      <p:sp>
        <p:nvSpPr>
          <p:cNvPr id="247811" name="Rectangle 4"/>
          <p:cNvSpPr>
            <a:spLocks noGrp="1" noChangeArrowheads="1"/>
          </p:cNvSpPr>
          <p:nvPr>
            <p:ph sz="half" idx="2"/>
          </p:nvPr>
        </p:nvSpPr>
        <p:spPr>
          <a:xfrm>
            <a:off x="4648200" y="1447800"/>
            <a:ext cx="4495800" cy="5135563"/>
          </a:xfrm>
        </p:spPr>
        <p:txBody>
          <a:bodyPr/>
          <a:lstStyle/>
          <a:p>
            <a:pPr eaLnBrk="1" hangingPunct="1">
              <a:buFontTx/>
              <a:buNone/>
            </a:pPr>
            <a:r>
              <a:rPr lang="en-US" altLang="en-US" sz="2000" b="1" dirty="0">
                <a:solidFill>
                  <a:schemeClr val="bg1"/>
                </a:solidFill>
              </a:rPr>
              <a:t>	</a:t>
            </a:r>
            <a:r>
              <a:rPr lang="en-US" altLang="en-US" sz="3600" b="1" dirty="0"/>
              <a:t>What shape should hamlet’s, village’s, town’s, etc. economic reach or </a:t>
            </a:r>
            <a:r>
              <a:rPr lang="en-US" altLang="en-US" sz="3600" b="1" u="sng" dirty="0"/>
              <a:t>hinterland</a:t>
            </a:r>
            <a:r>
              <a:rPr lang="en-US" altLang="en-US" sz="3600" b="1" dirty="0"/>
              <a:t> be?</a:t>
            </a:r>
          </a:p>
          <a:p>
            <a:pPr eaLnBrk="1" hangingPunct="1">
              <a:buFontTx/>
              <a:buNone/>
            </a:pPr>
            <a:r>
              <a:rPr lang="en-US" altLang="en-US" sz="3600" b="1" dirty="0"/>
              <a:t>	Why?</a:t>
            </a:r>
          </a:p>
        </p:txBody>
      </p:sp>
      <p:pic>
        <p:nvPicPr>
          <p:cNvPr id="333829" name="Picture 5" descr="IMAGE_56"/>
          <p:cNvPicPr>
            <a:picLocks noGrp="1"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4770438" cy="6858000"/>
          </a:xfrm>
        </p:spPr>
      </p:pic>
    </p:spTree>
    <p:extLst>
      <p:ext uri="{BB962C8B-B14F-4D97-AF65-F5344CB8AC3E}">
        <p14:creationId xmlns:p14="http://schemas.microsoft.com/office/powerpoint/2010/main" val="2424167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3829"/>
                                        </p:tgtEl>
                                        <p:attrNameLst>
                                          <p:attrName>style.visibility</p:attrName>
                                        </p:attrNameLst>
                                      </p:cBhvr>
                                      <p:to>
                                        <p:strVal val="visible"/>
                                      </p:to>
                                    </p:set>
                                    <p:animEffect transition="in" filter="blinds(horizontal)">
                                      <p:cBhvr>
                                        <p:cTn id="7" dur="500"/>
                                        <p:tgtEl>
                                          <p:spTgt spid="333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82588"/>
            <a:ext cx="8229600" cy="687387"/>
          </a:xfrm>
        </p:spPr>
        <p:txBody>
          <a:bodyPr>
            <a:normAutofit fontScale="90000"/>
          </a:bodyPr>
          <a:lstStyle/>
          <a:p>
            <a:pPr eaLnBrk="1" hangingPunct="1">
              <a:defRPr/>
            </a:pPr>
            <a:r>
              <a:rPr lang="en-US" dirty="0"/>
              <a:t>Market Areas as Hexagons</a:t>
            </a:r>
          </a:p>
        </p:txBody>
      </p:sp>
      <p:pic>
        <p:nvPicPr>
          <p:cNvPr id="67587" name="Picture 3"/>
          <p:cNvPicPr>
            <a:picLocks noGrp="1" noChangeAspect="1" noChangeArrowheads="1"/>
          </p:cNvPicPr>
          <p:nvPr>
            <p:ph idx="1"/>
          </p:nvPr>
        </p:nvPicPr>
        <p:blipFill>
          <a:blip r:embed="rId3" cstate="print"/>
          <a:srcRect/>
          <a:stretch>
            <a:fillRect/>
          </a:stretch>
        </p:blipFill>
        <p:spPr>
          <a:xfrm>
            <a:off x="457200" y="1754188"/>
            <a:ext cx="8229600" cy="2641600"/>
          </a:xfrm>
        </p:spPr>
      </p:pic>
      <p:sp>
        <p:nvSpPr>
          <p:cNvPr id="67588" name="Text Box 4"/>
          <p:cNvSpPr txBox="1">
            <a:spLocks noChangeArrowheads="1"/>
          </p:cNvSpPr>
          <p:nvPr/>
        </p:nvSpPr>
        <p:spPr bwMode="auto">
          <a:xfrm>
            <a:off x="593725" y="5089525"/>
            <a:ext cx="81184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27113" indent="-10271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1800"/>
              <a:t>Fig. 12-5: Hexagons are often used to delineate market areas because they are a compromise between circles, which have edges equidistant from the center but leave gaps, and squares, which don</a:t>
            </a:r>
            <a:r>
              <a:rPr lang="ja-JP" altLang="en-US" sz="1800"/>
              <a:t>’</a:t>
            </a:r>
            <a:r>
              <a:rPr lang="en-US" altLang="ja-JP" sz="1800"/>
              <a:t>t leave gaps but whose edges are not equidistant from the center.</a:t>
            </a:r>
            <a:endParaRPr lang="en-US" sz="180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eaLnBrk="1" hangingPunct="1"/>
            <a:endParaRPr lang="en-US" altLang="en-US" b="1" dirty="0"/>
          </a:p>
        </p:txBody>
      </p:sp>
      <p:sp>
        <p:nvSpPr>
          <p:cNvPr id="248835" name="Rectangle 3"/>
          <p:cNvSpPr>
            <a:spLocks noGrp="1" noChangeArrowheads="1"/>
          </p:cNvSpPr>
          <p:nvPr>
            <p:ph sz="half" idx="1"/>
          </p:nvPr>
        </p:nvSpPr>
        <p:spPr/>
        <p:txBody>
          <a:bodyPr/>
          <a:lstStyle/>
          <a:p>
            <a:pPr eaLnBrk="1" hangingPunct="1"/>
            <a:endParaRPr lang="en-US" altLang="en-US" b="1"/>
          </a:p>
        </p:txBody>
      </p:sp>
      <p:sp>
        <p:nvSpPr>
          <p:cNvPr id="334852" name="Rectangle 4"/>
          <p:cNvSpPr>
            <a:spLocks noGrp="1" noChangeArrowheads="1"/>
          </p:cNvSpPr>
          <p:nvPr>
            <p:ph sz="half" idx="2"/>
          </p:nvPr>
        </p:nvSpPr>
        <p:spPr>
          <a:xfrm>
            <a:off x="5029200" y="1508918"/>
            <a:ext cx="4038600" cy="4525963"/>
          </a:xfrm>
        </p:spPr>
        <p:txBody>
          <a:bodyPr/>
          <a:lstStyle/>
          <a:p>
            <a:pPr eaLnBrk="1" hangingPunct="1">
              <a:buFontTx/>
              <a:buNone/>
            </a:pPr>
            <a:r>
              <a:rPr lang="en-US" altLang="en-US" b="1" dirty="0"/>
              <a:t>	What does this line represent?</a:t>
            </a:r>
          </a:p>
          <a:p>
            <a:pPr eaLnBrk="1" hangingPunct="1">
              <a:buFontTx/>
              <a:buNone/>
            </a:pPr>
            <a:endParaRPr lang="en-US" altLang="en-US" b="1" dirty="0"/>
          </a:p>
          <a:p>
            <a:pPr eaLnBrk="1" hangingPunct="1">
              <a:buFontTx/>
              <a:buNone/>
            </a:pPr>
            <a:endParaRPr lang="en-US" altLang="en-US" b="1" dirty="0"/>
          </a:p>
          <a:p>
            <a:pPr eaLnBrk="1" hangingPunct="1">
              <a:buFontTx/>
              <a:buNone/>
            </a:pPr>
            <a:endParaRPr lang="en-US" altLang="en-US" b="1" dirty="0"/>
          </a:p>
          <a:p>
            <a:pPr eaLnBrk="1" hangingPunct="1">
              <a:buFontTx/>
              <a:buNone/>
            </a:pPr>
            <a:r>
              <a:rPr lang="en-US" altLang="en-US" b="1" dirty="0"/>
              <a:t>	What does this space represent?</a:t>
            </a:r>
          </a:p>
          <a:p>
            <a:pPr eaLnBrk="1" hangingPunct="1">
              <a:buFontTx/>
              <a:buNone/>
            </a:pPr>
            <a:endParaRPr lang="en-US" altLang="en-US" b="1" dirty="0"/>
          </a:p>
        </p:txBody>
      </p:sp>
      <p:pic>
        <p:nvPicPr>
          <p:cNvPr id="248837" name="Picture 5" descr="IMAGE_56"/>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4770438" cy="6858000"/>
          </a:xfrm>
        </p:spPr>
      </p:pic>
      <p:sp>
        <p:nvSpPr>
          <p:cNvPr id="334854" name="Line 6"/>
          <p:cNvSpPr>
            <a:spLocks noChangeShapeType="1"/>
          </p:cNvSpPr>
          <p:nvPr/>
        </p:nvSpPr>
        <p:spPr bwMode="auto">
          <a:xfrm flipH="1">
            <a:off x="2362200" y="2514600"/>
            <a:ext cx="3429000" cy="2514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4855" name="Line 7"/>
          <p:cNvSpPr>
            <a:spLocks noChangeShapeType="1"/>
          </p:cNvSpPr>
          <p:nvPr/>
        </p:nvSpPr>
        <p:spPr bwMode="auto">
          <a:xfrm flipH="1">
            <a:off x="2362200" y="4953000"/>
            <a:ext cx="2895600" cy="914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27869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4852">
                                            <p:txEl>
                                              <p:pRg st="0" end="0"/>
                                            </p:txEl>
                                          </p:spTgt>
                                        </p:tgtEl>
                                        <p:attrNameLst>
                                          <p:attrName>style.visibility</p:attrName>
                                        </p:attrNameLst>
                                      </p:cBhvr>
                                      <p:to>
                                        <p:strVal val="visible"/>
                                      </p:to>
                                    </p:set>
                                    <p:animEffect transition="in" filter="blinds(horizontal)">
                                      <p:cBhvr>
                                        <p:cTn id="7" dur="500"/>
                                        <p:tgtEl>
                                          <p:spTgt spid="334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4854"/>
                                        </p:tgtEl>
                                        <p:attrNameLst>
                                          <p:attrName>style.visibility</p:attrName>
                                        </p:attrNameLst>
                                      </p:cBhvr>
                                      <p:to>
                                        <p:strVal val="visible"/>
                                      </p:to>
                                    </p:set>
                                    <p:animEffect transition="in" filter="blinds(horizontal)">
                                      <p:cBhvr>
                                        <p:cTn id="12" dur="500"/>
                                        <p:tgtEl>
                                          <p:spTgt spid="3348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34852">
                                            <p:txEl>
                                              <p:pRg st="4" end="4"/>
                                            </p:txEl>
                                          </p:spTgt>
                                        </p:tgtEl>
                                        <p:attrNameLst>
                                          <p:attrName>style.visibility</p:attrName>
                                        </p:attrNameLst>
                                      </p:cBhvr>
                                      <p:to>
                                        <p:strVal val="visible"/>
                                      </p:to>
                                    </p:set>
                                    <p:animEffect transition="in" filter="blinds(horizontal)">
                                      <p:cBhvr>
                                        <p:cTn id="17" dur="500"/>
                                        <p:tgtEl>
                                          <p:spTgt spid="33485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1" presetClass="entr" presetSubtype="0" fill="hold" grpId="0" nodeType="clickEffect">
                                  <p:stCondLst>
                                    <p:cond delay="0"/>
                                  </p:stCondLst>
                                  <p:childTnLst>
                                    <p:set>
                                      <p:cBhvr>
                                        <p:cTn id="21" dur="1" fill="hold">
                                          <p:stCondLst>
                                            <p:cond delay="0"/>
                                          </p:stCondLst>
                                        </p:cTn>
                                        <p:tgtEl>
                                          <p:spTgt spid="334855"/>
                                        </p:tgtEl>
                                        <p:attrNameLst>
                                          <p:attrName>style.visibility</p:attrName>
                                        </p:attrNameLst>
                                      </p:cBhvr>
                                      <p:to>
                                        <p:strVal val="visible"/>
                                      </p:to>
                                    </p:set>
                                    <p:animEffect transition="in" filter="fade">
                                      <p:cBhvr>
                                        <p:cTn id="22" dur="770" decel="100000"/>
                                        <p:tgtEl>
                                          <p:spTgt spid="334855"/>
                                        </p:tgtEl>
                                      </p:cBhvr>
                                    </p:animEffect>
                                    <p:animScale>
                                      <p:cBhvr>
                                        <p:cTn id="23" dur="770" decel="100000"/>
                                        <p:tgtEl>
                                          <p:spTgt spid="334855"/>
                                        </p:tgtEl>
                                      </p:cBhvr>
                                      <p:from x="10000" y="10000"/>
                                      <p:to x="200000" y="450000"/>
                                    </p:animScale>
                                    <p:animScale>
                                      <p:cBhvr>
                                        <p:cTn id="24" dur="1230" accel="100000" fill="hold">
                                          <p:stCondLst>
                                            <p:cond delay="770"/>
                                          </p:stCondLst>
                                        </p:cTn>
                                        <p:tgtEl>
                                          <p:spTgt spid="334855"/>
                                        </p:tgtEl>
                                      </p:cBhvr>
                                      <p:from x="200000" y="450000"/>
                                      <p:to x="100000" y="100000"/>
                                    </p:animScale>
                                    <p:set>
                                      <p:cBhvr>
                                        <p:cTn id="25" dur="770" fill="hold"/>
                                        <p:tgtEl>
                                          <p:spTgt spid="334855"/>
                                        </p:tgtEl>
                                        <p:attrNameLst>
                                          <p:attrName>ppt_x</p:attrName>
                                        </p:attrNameLst>
                                      </p:cBhvr>
                                      <p:to>
                                        <p:strVal val="(0.5)"/>
                                      </p:to>
                                    </p:set>
                                    <p:anim from="(0.5)" to="(#ppt_x)" calcmode="lin" valueType="num">
                                      <p:cBhvr>
                                        <p:cTn id="26" dur="1230" accel="100000" fill="hold">
                                          <p:stCondLst>
                                            <p:cond delay="770"/>
                                          </p:stCondLst>
                                        </p:cTn>
                                        <p:tgtEl>
                                          <p:spTgt spid="334855"/>
                                        </p:tgtEl>
                                        <p:attrNameLst>
                                          <p:attrName>ppt_x</p:attrName>
                                        </p:attrNameLst>
                                      </p:cBhvr>
                                    </p:anim>
                                    <p:set>
                                      <p:cBhvr>
                                        <p:cTn id="27" dur="770" fill="hold"/>
                                        <p:tgtEl>
                                          <p:spTgt spid="334855"/>
                                        </p:tgtEl>
                                        <p:attrNameLst>
                                          <p:attrName>ppt_y</p:attrName>
                                        </p:attrNameLst>
                                      </p:cBhvr>
                                      <p:to>
                                        <p:strVal val="(#ppt_y+0.4)"/>
                                      </p:to>
                                    </p:set>
                                    <p:anim from="(#ppt_y+0.4)" to="(#ppt_y)" calcmode="lin" valueType="num">
                                      <p:cBhvr>
                                        <p:cTn id="28" dur="1230" accel="100000" fill="hold">
                                          <p:stCondLst>
                                            <p:cond delay="770"/>
                                          </p:stCondLst>
                                        </p:cTn>
                                        <p:tgtEl>
                                          <p:spTgt spid="33485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2" grpId="0" build="p"/>
      <p:bldP spid="334854" grpId="0" animBg="1"/>
      <p:bldP spid="3348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a:t>HOW BIG IS WALMART?</a:t>
            </a:r>
          </a:p>
        </p:txBody>
      </p:sp>
      <p:sp>
        <p:nvSpPr>
          <p:cNvPr id="5" name="Content Placeholder 4"/>
          <p:cNvSpPr>
            <a:spLocks noGrp="1"/>
          </p:cNvSpPr>
          <p:nvPr>
            <p:ph idx="1"/>
          </p:nvPr>
        </p:nvSpPr>
        <p:spPr>
          <a:xfrm>
            <a:off x="457200" y="1219200"/>
            <a:ext cx="8229600" cy="5257800"/>
          </a:xfrm>
        </p:spPr>
        <p:txBody>
          <a:bodyPr>
            <a:normAutofit fontScale="40000" lnSpcReduction="20000"/>
          </a:bodyPr>
          <a:lstStyle/>
          <a:p>
            <a:pPr marL="0" indent="0">
              <a:buNone/>
            </a:pPr>
            <a:r>
              <a:rPr lang="en-US" sz="5100" dirty="0"/>
              <a:t>1. Americans spend $36,000,000 at Wal-Mart every hour of every day.</a:t>
            </a:r>
          </a:p>
          <a:p>
            <a:pPr marL="0" indent="0">
              <a:buNone/>
            </a:pPr>
            <a:r>
              <a:rPr lang="en-US" sz="5100" dirty="0"/>
              <a:t>2. This works out to $20,928 profit every minute!</a:t>
            </a:r>
          </a:p>
          <a:p>
            <a:pPr marL="0" indent="0">
              <a:buNone/>
            </a:pPr>
            <a:r>
              <a:rPr lang="en-US" sz="5100" dirty="0"/>
              <a:t>3. Wal-Mart will sell more from January 1 to St. Patrick’s Day (March 17th) than Target  sells all year.</a:t>
            </a:r>
          </a:p>
          <a:p>
            <a:pPr marL="0" indent="0">
              <a:buNone/>
            </a:pPr>
            <a:r>
              <a:rPr lang="en-US" sz="5100" dirty="0"/>
              <a:t>4. Wal-Mart is bigger than Home Depot + Kroger + Target  + Sears + Costco + K-Mart  combined.</a:t>
            </a:r>
          </a:p>
          <a:p>
            <a:pPr marL="0" indent="0">
              <a:buNone/>
            </a:pPr>
            <a:r>
              <a:rPr lang="en-US" sz="5100" dirty="0"/>
              <a:t>5. Wal-Mart employs 1.6 million people and is the largest private employer.</a:t>
            </a:r>
          </a:p>
          <a:p>
            <a:pPr marL="0" indent="0">
              <a:buNone/>
            </a:pPr>
            <a:r>
              <a:rPr lang="en-US" sz="5100" dirty="0"/>
              <a:t>6. Wal-Mart is the largest company in the history of the World.</a:t>
            </a:r>
          </a:p>
          <a:p>
            <a:pPr marL="0" indent="0">
              <a:buNone/>
            </a:pPr>
            <a:r>
              <a:rPr lang="en-US" sz="5100" dirty="0"/>
              <a:t>8. During this same period, 31 Supermarket chains sought bankruptcy.</a:t>
            </a:r>
          </a:p>
          <a:p>
            <a:pPr marL="0" indent="0">
              <a:buNone/>
            </a:pPr>
            <a:r>
              <a:rPr lang="en-US" sz="5100" dirty="0"/>
              <a:t>9. Wal-Mart now sells more food than any other store in the world.</a:t>
            </a:r>
          </a:p>
          <a:p>
            <a:pPr marL="0" indent="0">
              <a:buNone/>
            </a:pPr>
            <a:r>
              <a:rPr lang="en-US" sz="5100" dirty="0"/>
              <a:t>10. Wal-Mart has approximately  3,900 stores in the USA of which 1,906 are Super Centers; this is 1,000 more than it had 5 years ago.</a:t>
            </a:r>
          </a:p>
          <a:p>
            <a:pPr marL="0" indent="0">
              <a:buNone/>
            </a:pPr>
            <a:r>
              <a:rPr lang="en-US" sz="5100" dirty="0"/>
              <a:t>11. Each year, approximately 7.2 billion different purchasing experiences will occur at </a:t>
            </a:r>
            <a:r>
              <a:rPr lang="en-US" sz="5100" dirty="0" err="1"/>
              <a:t>Wal</a:t>
            </a:r>
            <a:r>
              <a:rPr lang="en-US" sz="5100" dirty="0"/>
              <a:t>- Mart  store. (Earth's population  is approximately 6.5 billion.)</a:t>
            </a:r>
          </a:p>
          <a:p>
            <a:pPr marL="0" indent="0">
              <a:buNone/>
            </a:pPr>
            <a:r>
              <a:rPr lang="en-US" sz="5100" dirty="0"/>
              <a:t>12. 90% of all Americans live within 15 miles of a Wal-Mart</a:t>
            </a:r>
          </a:p>
          <a:p>
            <a:endParaRPr lang="en-US" dirty="0"/>
          </a:p>
        </p:txBody>
      </p:sp>
    </p:spTree>
    <p:extLst>
      <p:ext uri="{BB962C8B-B14F-4D97-AF65-F5344CB8AC3E}">
        <p14:creationId xmlns:p14="http://schemas.microsoft.com/office/powerpoint/2010/main" val="3555172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lstStyle/>
          <a:p>
            <a:pPr eaLnBrk="1" hangingPunct="1">
              <a:defRPr/>
            </a:pPr>
            <a:r>
              <a:rPr lang="en-US" b="1" dirty="0"/>
              <a:t>Central Place Theory</a:t>
            </a:r>
          </a:p>
        </p:txBody>
      </p:sp>
      <p:sp>
        <p:nvSpPr>
          <p:cNvPr id="336899" name="Rectangle 3"/>
          <p:cNvSpPr>
            <a:spLocks noGrp="1" noChangeArrowheads="1"/>
          </p:cNvSpPr>
          <p:nvPr>
            <p:ph type="body" idx="1"/>
          </p:nvPr>
        </p:nvSpPr>
        <p:spPr>
          <a:xfrm>
            <a:off x="304800" y="1600200"/>
            <a:ext cx="8382000" cy="5029200"/>
          </a:xfrm>
        </p:spPr>
        <p:txBody>
          <a:bodyPr>
            <a:normAutofit/>
          </a:bodyPr>
          <a:lstStyle/>
          <a:p>
            <a:pPr>
              <a:defRPr/>
            </a:pPr>
            <a:r>
              <a:rPr lang="en-US" b="1" dirty="0"/>
              <a:t>Central Places compete with each other for services &amp; goods </a:t>
            </a:r>
            <a:r>
              <a:rPr lang="en-US" sz="1900" b="1" dirty="0">
                <a:hlinkClick r:id="rId2"/>
              </a:rPr>
              <a:t>http://www.datapointed.net/visualizations/maps/distance-to-nearest-mcdonalds-sept-2010/</a:t>
            </a:r>
            <a:endParaRPr lang="en-US" sz="1900" b="1" dirty="0"/>
          </a:p>
          <a:p>
            <a:pPr marL="0" indent="0">
              <a:buNone/>
              <a:defRPr/>
            </a:pPr>
            <a:r>
              <a:rPr lang="en-US" sz="1900" b="1" dirty="0">
                <a:hlinkClick r:id="rId3"/>
              </a:rPr>
              <a:t>http://flowingdata.com/2010/03/10/what-burger-chain-reigns-supreme/</a:t>
            </a:r>
            <a:endParaRPr lang="en-US" sz="1900" b="1" dirty="0"/>
          </a:p>
          <a:p>
            <a:pPr marL="0" indent="0">
              <a:buNone/>
              <a:defRPr/>
            </a:pPr>
            <a:endParaRPr lang="en-US" b="1" dirty="0"/>
          </a:p>
          <a:p>
            <a:pPr eaLnBrk="1" hangingPunct="1">
              <a:defRPr/>
            </a:pPr>
            <a:r>
              <a:rPr lang="en-US" b="1" dirty="0"/>
              <a:t>Thus, larger the city, greater the distance between it &amp; its rivals</a:t>
            </a:r>
          </a:p>
          <a:p>
            <a:pPr eaLnBrk="1" hangingPunct="1">
              <a:defRPr/>
            </a:pPr>
            <a:endParaRPr lang="en-US" b="1" dirty="0"/>
          </a:p>
        </p:txBody>
      </p:sp>
    </p:spTree>
    <p:extLst>
      <p:ext uri="{BB962C8B-B14F-4D97-AF65-F5344CB8AC3E}">
        <p14:creationId xmlns:p14="http://schemas.microsoft.com/office/powerpoint/2010/main" val="2777518453"/>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336898"/>
                                        </p:tgtEl>
                                        <p:attrNameLst>
                                          <p:attrName>style.visibility</p:attrName>
                                        </p:attrNameLst>
                                      </p:cBhvr>
                                      <p:to>
                                        <p:strVal val="visible"/>
                                      </p:to>
                                    </p:set>
                                    <p:anim calcmode="lin" valueType="num">
                                      <p:cBhvr>
                                        <p:cTn id="7" dur="500" fill="hold"/>
                                        <p:tgtEl>
                                          <p:spTgt spid="33689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3689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3689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36898"/>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autoRev="1" fill="hold" grpId="1" nodeType="clickEffect">
                                  <p:stCondLst>
                                    <p:cond delay="0"/>
                                  </p:stCondLst>
                                  <p:childTnLst>
                                    <p:animScale>
                                      <p:cBhvr>
                                        <p:cTn id="14" dur="449" fill="hold">
                                          <p:stCondLst>
                                            <p:cond delay="0"/>
                                          </p:stCondLst>
                                        </p:cTn>
                                        <p:tgtEl>
                                          <p:spTgt spid="336898"/>
                                        </p:tgtEl>
                                      </p:cBhvr>
                                      <p:to x="150000" y="150000"/>
                                    </p:animScale>
                                  </p:childTnLst>
                                </p:cTn>
                              </p:par>
                              <p:par>
                                <p:cTn id="15" presetID="23" presetClass="entr" presetSubtype="16" fill="hold" grpId="0" nodeType="withEffect">
                                  <p:stCondLst>
                                    <p:cond delay="400"/>
                                  </p:stCondLst>
                                  <p:childTnLst>
                                    <p:set>
                                      <p:cBhvr>
                                        <p:cTn id="16" dur="1" fill="hold">
                                          <p:stCondLst>
                                            <p:cond delay="0"/>
                                          </p:stCondLst>
                                        </p:cTn>
                                        <p:tgtEl>
                                          <p:spTgt spid="336899">
                                            <p:txEl>
                                              <p:pRg st="0" end="0"/>
                                            </p:txEl>
                                          </p:spTgt>
                                        </p:tgtEl>
                                        <p:attrNameLst>
                                          <p:attrName>style.visibility</p:attrName>
                                        </p:attrNameLst>
                                      </p:cBhvr>
                                      <p:to>
                                        <p:strVal val="visible"/>
                                      </p:to>
                                    </p:set>
                                    <p:anim calcmode="lin" valueType="num">
                                      <p:cBhvr>
                                        <p:cTn id="17" dur="500" fill="hold"/>
                                        <p:tgtEl>
                                          <p:spTgt spid="33689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368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400"/>
                                  </p:stCondLst>
                                  <p:childTnLst>
                                    <p:set>
                                      <p:cBhvr>
                                        <p:cTn id="22" dur="1" fill="hold">
                                          <p:stCondLst>
                                            <p:cond delay="0"/>
                                          </p:stCondLst>
                                        </p:cTn>
                                        <p:tgtEl>
                                          <p:spTgt spid="336899">
                                            <p:txEl>
                                              <p:pRg st="1" end="1"/>
                                            </p:txEl>
                                          </p:spTgt>
                                        </p:tgtEl>
                                        <p:attrNameLst>
                                          <p:attrName>style.visibility</p:attrName>
                                        </p:attrNameLst>
                                      </p:cBhvr>
                                      <p:to>
                                        <p:strVal val="visible"/>
                                      </p:to>
                                    </p:set>
                                    <p:anim calcmode="lin" valueType="num">
                                      <p:cBhvr>
                                        <p:cTn id="23" dur="500" fill="hold"/>
                                        <p:tgtEl>
                                          <p:spTgt spid="33689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368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336899">
                                            <p:txEl>
                                              <p:pRg st="3" end="3"/>
                                            </p:txEl>
                                          </p:spTgt>
                                        </p:tgtEl>
                                        <p:attrNameLst>
                                          <p:attrName>style.visibility</p:attrName>
                                        </p:attrNameLst>
                                      </p:cBhvr>
                                      <p:to>
                                        <p:strVal val="visible"/>
                                      </p:to>
                                    </p:set>
                                    <p:anim calcmode="lin" valueType="num">
                                      <p:cBhvr>
                                        <p:cTn id="29" dur="500" fill="hold"/>
                                        <p:tgtEl>
                                          <p:spTgt spid="336899">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3689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xit" presetSubtype="32" fill="hold" grpId="2" nodeType="clickEffect">
                                  <p:stCondLst>
                                    <p:cond delay="0"/>
                                  </p:stCondLst>
                                  <p:childTnLst>
                                    <p:anim calcmode="lin" valueType="num">
                                      <p:cBhvr>
                                        <p:cTn id="34" dur="500" fill="hold"/>
                                        <p:tgtEl>
                                          <p:spTgt spid="336898"/>
                                        </p:tgtEl>
                                        <p:attrNameLst>
                                          <p:attrName>ppt_w</p:attrName>
                                        </p:attrNameLst>
                                      </p:cBhvr>
                                      <p:tavLst>
                                        <p:tav tm="0">
                                          <p:val>
                                            <p:strVal val="ppt_w"/>
                                          </p:val>
                                        </p:tav>
                                        <p:tav tm="100000">
                                          <p:val>
                                            <p:fltVal val="0"/>
                                          </p:val>
                                        </p:tav>
                                      </p:tavLst>
                                    </p:anim>
                                    <p:anim calcmode="lin" valueType="num">
                                      <p:cBhvr>
                                        <p:cTn id="35" dur="500" fill="hold"/>
                                        <p:tgtEl>
                                          <p:spTgt spid="336898"/>
                                        </p:tgtEl>
                                        <p:attrNameLst>
                                          <p:attrName>ppt_h</p:attrName>
                                        </p:attrNameLst>
                                      </p:cBhvr>
                                      <p:tavLst>
                                        <p:tav tm="0">
                                          <p:val>
                                            <p:strVal val="ppt_h"/>
                                          </p:val>
                                        </p:tav>
                                        <p:tav tm="100000">
                                          <p:val>
                                            <p:fltVal val="0"/>
                                          </p:val>
                                        </p:tav>
                                      </p:tavLst>
                                    </p:anim>
                                    <p:set>
                                      <p:cBhvr>
                                        <p:cTn id="36" dur="1" fill="hold">
                                          <p:stCondLst>
                                            <p:cond delay="499"/>
                                          </p:stCondLst>
                                        </p:cTn>
                                        <p:tgtEl>
                                          <p:spTgt spid="336898"/>
                                        </p:tgtEl>
                                        <p:attrNameLst>
                                          <p:attrName>style.visibility</p:attrName>
                                        </p:attrNameLst>
                                      </p:cBhvr>
                                      <p:to>
                                        <p:strVal val="hidden"/>
                                      </p:to>
                                    </p:set>
                                  </p:childTnLst>
                                </p:cTn>
                              </p:par>
                              <p:par>
                                <p:cTn id="37" presetID="23" presetClass="exit" presetSubtype="32" fill="hold" grpId="1" nodeType="withEffect">
                                  <p:stCondLst>
                                    <p:cond delay="0"/>
                                  </p:stCondLst>
                                  <p:childTnLst>
                                    <p:anim calcmode="lin" valueType="num">
                                      <p:cBhvr>
                                        <p:cTn id="38" dur="500" fill="hold"/>
                                        <p:tgtEl>
                                          <p:spTgt spid="336899">
                                            <p:txEl>
                                              <p:pRg st="0" end="0"/>
                                            </p:txEl>
                                          </p:spTgt>
                                        </p:tgtEl>
                                        <p:attrNameLst>
                                          <p:attrName>ppt_w</p:attrName>
                                        </p:attrNameLst>
                                      </p:cBhvr>
                                      <p:tavLst>
                                        <p:tav tm="0">
                                          <p:val>
                                            <p:strVal val="ppt_w"/>
                                          </p:val>
                                        </p:tav>
                                        <p:tav tm="100000">
                                          <p:val>
                                            <p:fltVal val="0"/>
                                          </p:val>
                                        </p:tav>
                                      </p:tavLst>
                                    </p:anim>
                                    <p:anim calcmode="lin" valueType="num">
                                      <p:cBhvr>
                                        <p:cTn id="39" dur="500" fill="hold"/>
                                        <p:tgtEl>
                                          <p:spTgt spid="336899">
                                            <p:txEl>
                                              <p:pRg st="0" end="0"/>
                                            </p:txEl>
                                          </p:spTgt>
                                        </p:tgtEl>
                                        <p:attrNameLst>
                                          <p:attrName>ppt_h</p:attrName>
                                        </p:attrNameLst>
                                      </p:cBhvr>
                                      <p:tavLst>
                                        <p:tav tm="0">
                                          <p:val>
                                            <p:strVal val="ppt_h"/>
                                          </p:val>
                                        </p:tav>
                                        <p:tav tm="100000">
                                          <p:val>
                                            <p:fltVal val="0"/>
                                          </p:val>
                                        </p:tav>
                                      </p:tavLst>
                                    </p:anim>
                                    <p:set>
                                      <p:cBhvr>
                                        <p:cTn id="40" dur="1" fill="hold">
                                          <p:stCondLst>
                                            <p:cond delay="499"/>
                                          </p:stCondLst>
                                        </p:cTn>
                                        <p:tgtEl>
                                          <p:spTgt spid="336899">
                                            <p:txEl>
                                              <p:pRg st="0" end="0"/>
                                            </p:txEl>
                                          </p:spTgt>
                                        </p:tgtEl>
                                        <p:attrNameLst>
                                          <p:attrName>style.visibility</p:attrName>
                                        </p:attrNameLst>
                                      </p:cBhvr>
                                      <p:to>
                                        <p:strVal val="hidden"/>
                                      </p:to>
                                    </p:set>
                                  </p:childTnLst>
                                </p:cTn>
                              </p:par>
                              <p:par>
                                <p:cTn id="41" presetID="23" presetClass="exit" presetSubtype="32" fill="hold" grpId="1" nodeType="withEffect">
                                  <p:stCondLst>
                                    <p:cond delay="0"/>
                                  </p:stCondLst>
                                  <p:childTnLst>
                                    <p:anim calcmode="lin" valueType="num">
                                      <p:cBhvr>
                                        <p:cTn id="42" dur="500" fill="hold"/>
                                        <p:tgtEl>
                                          <p:spTgt spid="336899">
                                            <p:txEl>
                                              <p:pRg st="1" end="1"/>
                                            </p:txEl>
                                          </p:spTgt>
                                        </p:tgtEl>
                                        <p:attrNameLst>
                                          <p:attrName>ppt_w</p:attrName>
                                        </p:attrNameLst>
                                      </p:cBhvr>
                                      <p:tavLst>
                                        <p:tav tm="0">
                                          <p:val>
                                            <p:strVal val="ppt_w"/>
                                          </p:val>
                                        </p:tav>
                                        <p:tav tm="100000">
                                          <p:val>
                                            <p:fltVal val="0"/>
                                          </p:val>
                                        </p:tav>
                                      </p:tavLst>
                                    </p:anim>
                                    <p:anim calcmode="lin" valueType="num">
                                      <p:cBhvr>
                                        <p:cTn id="43" dur="500" fill="hold"/>
                                        <p:tgtEl>
                                          <p:spTgt spid="336899">
                                            <p:txEl>
                                              <p:pRg st="1" end="1"/>
                                            </p:txEl>
                                          </p:spTgt>
                                        </p:tgtEl>
                                        <p:attrNameLst>
                                          <p:attrName>ppt_h</p:attrName>
                                        </p:attrNameLst>
                                      </p:cBhvr>
                                      <p:tavLst>
                                        <p:tav tm="0">
                                          <p:val>
                                            <p:strVal val="ppt_h"/>
                                          </p:val>
                                        </p:tav>
                                        <p:tav tm="100000">
                                          <p:val>
                                            <p:fltVal val="0"/>
                                          </p:val>
                                        </p:tav>
                                      </p:tavLst>
                                    </p:anim>
                                    <p:set>
                                      <p:cBhvr>
                                        <p:cTn id="44" dur="1" fill="hold">
                                          <p:stCondLst>
                                            <p:cond delay="499"/>
                                          </p:stCondLst>
                                        </p:cTn>
                                        <p:tgtEl>
                                          <p:spTgt spid="336899">
                                            <p:txEl>
                                              <p:pRg st="1" end="1"/>
                                            </p:txEl>
                                          </p:spTgt>
                                        </p:tgtEl>
                                        <p:attrNameLst>
                                          <p:attrName>style.visibility</p:attrName>
                                        </p:attrNameLst>
                                      </p:cBhvr>
                                      <p:to>
                                        <p:strVal val="hidden"/>
                                      </p:to>
                                    </p:set>
                                  </p:childTnLst>
                                </p:cTn>
                              </p:par>
                              <p:par>
                                <p:cTn id="45" presetID="23" presetClass="exit" presetSubtype="32" fill="hold" grpId="1" nodeType="withEffect">
                                  <p:stCondLst>
                                    <p:cond delay="0"/>
                                  </p:stCondLst>
                                  <p:childTnLst>
                                    <p:anim calcmode="lin" valueType="num">
                                      <p:cBhvr>
                                        <p:cTn id="46" dur="500" fill="hold"/>
                                        <p:tgtEl>
                                          <p:spTgt spid="336899">
                                            <p:txEl>
                                              <p:pRg st="3" end="3"/>
                                            </p:txEl>
                                          </p:spTgt>
                                        </p:tgtEl>
                                        <p:attrNameLst>
                                          <p:attrName>ppt_w</p:attrName>
                                        </p:attrNameLst>
                                      </p:cBhvr>
                                      <p:tavLst>
                                        <p:tav tm="0">
                                          <p:val>
                                            <p:strVal val="ppt_w"/>
                                          </p:val>
                                        </p:tav>
                                        <p:tav tm="100000">
                                          <p:val>
                                            <p:fltVal val="0"/>
                                          </p:val>
                                        </p:tav>
                                      </p:tavLst>
                                    </p:anim>
                                    <p:anim calcmode="lin" valueType="num">
                                      <p:cBhvr>
                                        <p:cTn id="47" dur="500" fill="hold"/>
                                        <p:tgtEl>
                                          <p:spTgt spid="336899">
                                            <p:txEl>
                                              <p:pRg st="3" end="3"/>
                                            </p:txEl>
                                          </p:spTgt>
                                        </p:tgtEl>
                                        <p:attrNameLst>
                                          <p:attrName>ppt_h</p:attrName>
                                        </p:attrNameLst>
                                      </p:cBhvr>
                                      <p:tavLst>
                                        <p:tav tm="0">
                                          <p:val>
                                            <p:strVal val="ppt_h"/>
                                          </p:val>
                                        </p:tav>
                                        <p:tav tm="100000">
                                          <p:val>
                                            <p:fltVal val="0"/>
                                          </p:val>
                                        </p:tav>
                                      </p:tavLst>
                                    </p:anim>
                                    <p:set>
                                      <p:cBhvr>
                                        <p:cTn id="48" dur="1" fill="hold">
                                          <p:stCondLst>
                                            <p:cond delay="499"/>
                                          </p:stCondLst>
                                        </p:cTn>
                                        <p:tgtEl>
                                          <p:spTgt spid="336899">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8" grpId="0"/>
      <p:bldP spid="336898" grpId="1"/>
      <p:bldP spid="336898" grpId="2"/>
      <p:bldP spid="336899" grpId="0" build="p"/>
      <p:bldP spid="336899" grpI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ctrTitle"/>
          </p:nvPr>
        </p:nvSpPr>
        <p:spPr>
          <a:xfrm>
            <a:off x="533400" y="228600"/>
            <a:ext cx="8305800" cy="1470025"/>
          </a:xfrm>
        </p:spPr>
        <p:txBody>
          <a:bodyPr/>
          <a:lstStyle/>
          <a:p>
            <a:pPr algn="l" eaLnBrk="1" hangingPunct="1"/>
            <a:r>
              <a:rPr lang="en-US" altLang="en-US" sz="3200" dirty="0">
                <a:solidFill>
                  <a:srgbClr val="C00000"/>
                </a:solidFill>
              </a:rPr>
              <a:t>Would you travel farther to buy a new car or the week’s groceries?</a:t>
            </a:r>
          </a:p>
        </p:txBody>
      </p:sp>
      <p:sp>
        <p:nvSpPr>
          <p:cNvPr id="136195" name="Rectangle 3"/>
          <p:cNvSpPr>
            <a:spLocks noGrp="1" noChangeArrowheads="1"/>
          </p:cNvSpPr>
          <p:nvPr>
            <p:ph type="subTitle" idx="1"/>
          </p:nvPr>
        </p:nvSpPr>
        <p:spPr>
          <a:xfrm>
            <a:off x="762000" y="1600200"/>
            <a:ext cx="6400800" cy="685800"/>
          </a:xfrm>
        </p:spPr>
        <p:txBody>
          <a:bodyPr/>
          <a:lstStyle/>
          <a:p>
            <a:pPr algn="l" eaLnBrk="1" hangingPunct="1"/>
            <a:r>
              <a:rPr lang="en-US" altLang="en-US" dirty="0"/>
              <a:t>To buy a new car</a:t>
            </a:r>
          </a:p>
        </p:txBody>
      </p:sp>
      <p:sp>
        <p:nvSpPr>
          <p:cNvPr id="136196" name="Rectangle 4"/>
          <p:cNvSpPr>
            <a:spLocks noChangeArrowheads="1"/>
          </p:cNvSpPr>
          <p:nvPr/>
        </p:nvSpPr>
        <p:spPr bwMode="auto">
          <a:xfrm>
            <a:off x="533400" y="4495800"/>
            <a:ext cx="8305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z="3200" dirty="0">
                <a:solidFill>
                  <a:srgbClr val="C00000"/>
                </a:solidFill>
              </a:rPr>
              <a:t>Would you travel farther to go to elementary school or to go to high school?</a:t>
            </a:r>
          </a:p>
        </p:txBody>
      </p:sp>
      <p:sp>
        <p:nvSpPr>
          <p:cNvPr id="136197" name="Rectangle 5"/>
          <p:cNvSpPr>
            <a:spLocks noChangeArrowheads="1"/>
          </p:cNvSpPr>
          <p:nvPr/>
        </p:nvSpPr>
        <p:spPr bwMode="auto">
          <a:xfrm>
            <a:off x="533400" y="2362200"/>
            <a:ext cx="8305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z="3200" dirty="0">
                <a:solidFill>
                  <a:srgbClr val="C00000"/>
                </a:solidFill>
              </a:rPr>
              <a:t>Would you travel farther to see your family physician or a heart specialist?</a:t>
            </a:r>
          </a:p>
        </p:txBody>
      </p:sp>
      <p:sp>
        <p:nvSpPr>
          <p:cNvPr id="136198" name="Rectangle 6"/>
          <p:cNvSpPr>
            <a:spLocks noChangeArrowheads="1"/>
          </p:cNvSpPr>
          <p:nvPr/>
        </p:nvSpPr>
        <p:spPr bwMode="auto">
          <a:xfrm>
            <a:off x="838200" y="3810000"/>
            <a:ext cx="6400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altLang="en-US" sz="3200" dirty="0">
                <a:solidFill>
                  <a:schemeClr val="bg1">
                    <a:lumMod val="50000"/>
                  </a:schemeClr>
                </a:solidFill>
              </a:rPr>
              <a:t>To see a heart specialist</a:t>
            </a:r>
          </a:p>
        </p:txBody>
      </p:sp>
      <p:sp>
        <p:nvSpPr>
          <p:cNvPr id="136199" name="Rectangle 7"/>
          <p:cNvSpPr>
            <a:spLocks noChangeArrowheads="1"/>
          </p:cNvSpPr>
          <p:nvPr/>
        </p:nvSpPr>
        <p:spPr bwMode="auto">
          <a:xfrm>
            <a:off x="838200" y="5867400"/>
            <a:ext cx="6400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altLang="en-US" sz="3200" dirty="0">
                <a:solidFill>
                  <a:schemeClr val="bg1">
                    <a:lumMod val="50000"/>
                  </a:schemeClr>
                </a:solidFill>
              </a:rPr>
              <a:t>To go to high school</a:t>
            </a:r>
          </a:p>
        </p:txBody>
      </p:sp>
    </p:spTree>
    <p:extLst>
      <p:ext uri="{BB962C8B-B14F-4D97-AF65-F5344CB8AC3E}">
        <p14:creationId xmlns:p14="http://schemas.microsoft.com/office/powerpoint/2010/main" val="650394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619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619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6196">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61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a:xfrm>
            <a:off x="152400" y="0"/>
            <a:ext cx="3429000" cy="2743200"/>
          </a:xfrm>
        </p:spPr>
        <p:txBody>
          <a:bodyPr/>
          <a:lstStyle/>
          <a:p>
            <a:pPr eaLnBrk="1" hangingPunct="1"/>
            <a:r>
              <a:rPr lang="en-US" altLang="en-US" sz="4000" dirty="0">
                <a:solidFill>
                  <a:schemeClr val="bg1">
                    <a:lumMod val="50000"/>
                  </a:schemeClr>
                </a:solidFill>
              </a:rPr>
              <a:t>A Hierarchy of Educational Services</a:t>
            </a:r>
          </a:p>
        </p:txBody>
      </p:sp>
      <p:sp>
        <p:nvSpPr>
          <p:cNvPr id="251907" name="Rectangle 3"/>
          <p:cNvSpPr>
            <a:spLocks noGrp="1" noChangeArrowheads="1"/>
          </p:cNvSpPr>
          <p:nvPr>
            <p:ph type="subTitle" idx="1"/>
          </p:nvPr>
        </p:nvSpPr>
        <p:spPr>
          <a:xfrm>
            <a:off x="0" y="4876800"/>
            <a:ext cx="2971800" cy="2133600"/>
          </a:xfrm>
        </p:spPr>
        <p:txBody>
          <a:bodyPr/>
          <a:lstStyle/>
          <a:p>
            <a:pPr eaLnBrk="1" hangingPunct="1"/>
            <a:r>
              <a:rPr lang="en-US" altLang="en-US" sz="4000" dirty="0">
                <a:solidFill>
                  <a:schemeClr val="bg1">
                    <a:lumMod val="50000"/>
                  </a:schemeClr>
                </a:solidFill>
              </a:rPr>
              <a:t>Hamlet:</a:t>
            </a:r>
          </a:p>
          <a:p>
            <a:pPr eaLnBrk="1" hangingPunct="1"/>
            <a:r>
              <a:rPr lang="en-US" altLang="en-US" sz="4000" dirty="0">
                <a:solidFill>
                  <a:schemeClr val="bg1">
                    <a:lumMod val="50000"/>
                  </a:schemeClr>
                </a:solidFill>
              </a:rPr>
              <a:t>No Schools</a:t>
            </a:r>
          </a:p>
        </p:txBody>
      </p:sp>
      <p:sp>
        <p:nvSpPr>
          <p:cNvPr id="251908" name="Rectangle 4"/>
          <p:cNvSpPr>
            <a:spLocks noChangeArrowheads="1"/>
          </p:cNvSpPr>
          <p:nvPr/>
        </p:nvSpPr>
        <p:spPr bwMode="auto">
          <a:xfrm>
            <a:off x="2286000" y="3124200"/>
            <a:ext cx="2971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altLang="en-US" sz="4000" dirty="0">
                <a:solidFill>
                  <a:schemeClr val="bg1">
                    <a:lumMod val="50000"/>
                  </a:schemeClr>
                </a:solidFill>
              </a:rPr>
              <a:t>Village:</a:t>
            </a:r>
          </a:p>
          <a:p>
            <a:pPr algn="ctr">
              <a:spcBef>
                <a:spcPct val="20000"/>
              </a:spcBef>
            </a:pPr>
            <a:r>
              <a:rPr lang="en-US" altLang="en-US" sz="4000" dirty="0">
                <a:solidFill>
                  <a:schemeClr val="bg1">
                    <a:lumMod val="50000"/>
                  </a:schemeClr>
                </a:solidFill>
              </a:rPr>
              <a:t>Elementary</a:t>
            </a:r>
          </a:p>
          <a:p>
            <a:pPr algn="ctr">
              <a:spcBef>
                <a:spcPct val="20000"/>
              </a:spcBef>
            </a:pPr>
            <a:r>
              <a:rPr lang="en-US" altLang="en-US" sz="4000" dirty="0">
                <a:solidFill>
                  <a:schemeClr val="bg1">
                    <a:lumMod val="50000"/>
                  </a:schemeClr>
                </a:solidFill>
              </a:rPr>
              <a:t>School</a:t>
            </a:r>
          </a:p>
        </p:txBody>
      </p:sp>
      <p:sp>
        <p:nvSpPr>
          <p:cNvPr id="251909" name="Rectangle 5"/>
          <p:cNvSpPr>
            <a:spLocks noChangeArrowheads="1"/>
          </p:cNvSpPr>
          <p:nvPr/>
        </p:nvSpPr>
        <p:spPr bwMode="auto">
          <a:xfrm>
            <a:off x="4572000" y="1676400"/>
            <a:ext cx="2971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altLang="en-US" sz="4000" dirty="0">
                <a:solidFill>
                  <a:schemeClr val="bg1">
                    <a:lumMod val="50000"/>
                  </a:schemeClr>
                </a:solidFill>
              </a:rPr>
              <a:t>Town:</a:t>
            </a:r>
          </a:p>
          <a:p>
            <a:pPr algn="ctr">
              <a:spcBef>
                <a:spcPct val="20000"/>
              </a:spcBef>
            </a:pPr>
            <a:r>
              <a:rPr lang="en-US" altLang="en-US" sz="4000" dirty="0">
                <a:solidFill>
                  <a:schemeClr val="bg1">
                    <a:lumMod val="50000"/>
                  </a:schemeClr>
                </a:solidFill>
              </a:rPr>
              <a:t>High School</a:t>
            </a:r>
          </a:p>
        </p:txBody>
      </p:sp>
      <p:sp>
        <p:nvSpPr>
          <p:cNvPr id="251910" name="Rectangle 6"/>
          <p:cNvSpPr>
            <a:spLocks noChangeArrowheads="1"/>
          </p:cNvSpPr>
          <p:nvPr/>
        </p:nvSpPr>
        <p:spPr bwMode="auto">
          <a:xfrm>
            <a:off x="6400800" y="228600"/>
            <a:ext cx="2971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altLang="en-US" sz="4000" dirty="0">
                <a:solidFill>
                  <a:schemeClr val="bg1">
                    <a:lumMod val="50000"/>
                  </a:schemeClr>
                </a:solidFill>
              </a:rPr>
              <a:t>City:</a:t>
            </a:r>
          </a:p>
          <a:p>
            <a:pPr algn="ctr">
              <a:spcBef>
                <a:spcPct val="20000"/>
              </a:spcBef>
            </a:pPr>
            <a:r>
              <a:rPr lang="en-US" altLang="en-US" sz="4000" dirty="0">
                <a:solidFill>
                  <a:schemeClr val="bg1">
                    <a:lumMod val="50000"/>
                  </a:schemeClr>
                </a:solidFill>
              </a:rPr>
              <a:t>College</a:t>
            </a:r>
          </a:p>
        </p:txBody>
      </p:sp>
    </p:spTree>
    <p:extLst>
      <p:ext uri="{BB962C8B-B14F-4D97-AF65-F5344CB8AC3E}">
        <p14:creationId xmlns:p14="http://schemas.microsoft.com/office/powerpoint/2010/main" val="250663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4"/>
          <p:cNvSpPr>
            <a:spLocks noGrp="1" noChangeArrowheads="1"/>
          </p:cNvSpPr>
          <p:nvPr>
            <p:ph type="title"/>
          </p:nvPr>
        </p:nvSpPr>
        <p:spPr/>
        <p:txBody>
          <a:bodyPr>
            <a:normAutofit fontScale="90000"/>
          </a:bodyPr>
          <a:lstStyle/>
          <a:p>
            <a:pPr eaLnBrk="1" hangingPunct="1"/>
            <a:r>
              <a:rPr lang="en-US" altLang="en-US" sz="4000" dirty="0"/>
              <a:t>How could central place theory help you to choose a location for:</a:t>
            </a:r>
          </a:p>
        </p:txBody>
      </p:sp>
      <p:sp>
        <p:nvSpPr>
          <p:cNvPr id="253955" name="Rectangle 5"/>
          <p:cNvSpPr>
            <a:spLocks noGrp="1" noChangeArrowheads="1"/>
          </p:cNvSpPr>
          <p:nvPr>
            <p:ph type="body" sz="half" idx="1"/>
          </p:nvPr>
        </p:nvSpPr>
        <p:spPr>
          <a:xfrm>
            <a:off x="152400" y="1676400"/>
            <a:ext cx="4724400" cy="4419600"/>
          </a:xfrm>
        </p:spPr>
        <p:txBody>
          <a:bodyPr>
            <a:normAutofit lnSpcReduction="10000"/>
          </a:bodyPr>
          <a:lstStyle/>
          <a:p>
            <a:pPr eaLnBrk="1" hangingPunct="1"/>
            <a:r>
              <a:rPr lang="en-US" altLang="en-US" sz="3200" dirty="0"/>
              <a:t>A new hospital?</a:t>
            </a:r>
          </a:p>
          <a:p>
            <a:pPr eaLnBrk="1" hangingPunct="1"/>
            <a:r>
              <a:rPr lang="en-US" altLang="en-US" sz="3200" dirty="0"/>
              <a:t>A new high school?</a:t>
            </a:r>
          </a:p>
          <a:p>
            <a:pPr eaLnBrk="1" hangingPunct="1"/>
            <a:r>
              <a:rPr lang="en-US" altLang="en-US" sz="3200" dirty="0"/>
              <a:t>A new mall?</a:t>
            </a:r>
          </a:p>
          <a:p>
            <a:pPr eaLnBrk="1" hangingPunct="1"/>
            <a:r>
              <a:rPr lang="en-US" altLang="en-US" sz="3200" dirty="0"/>
              <a:t>A new café?</a:t>
            </a:r>
          </a:p>
          <a:p>
            <a:pPr eaLnBrk="1" hangingPunct="1"/>
            <a:r>
              <a:rPr lang="en-US" altLang="en-US" sz="3200" dirty="0"/>
              <a:t>A new grocery store?</a:t>
            </a:r>
          </a:p>
          <a:p>
            <a:pPr eaLnBrk="1" hangingPunct="1"/>
            <a:r>
              <a:rPr lang="en-US" altLang="en-US" sz="3200" dirty="0"/>
              <a:t>A new Starbucks?</a:t>
            </a:r>
          </a:p>
          <a:p>
            <a:pPr eaLnBrk="1" hangingPunct="1"/>
            <a:r>
              <a:rPr lang="en-US" altLang="en-US" sz="3200" dirty="0"/>
              <a:t>A new McDonalds?</a:t>
            </a:r>
          </a:p>
          <a:p>
            <a:pPr eaLnBrk="1" hangingPunct="1"/>
            <a:r>
              <a:rPr lang="en-US" altLang="en-US" sz="3200" dirty="0"/>
              <a:t>A new baseball team?</a:t>
            </a:r>
          </a:p>
        </p:txBody>
      </p:sp>
      <p:pic>
        <p:nvPicPr>
          <p:cNvPr id="253956" name="Picture 7" descr="hexagons 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752600"/>
            <a:ext cx="316865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452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9821" t="9524" r="42143" b="7619"/>
          <a:stretch>
            <a:fillRect/>
          </a:stretch>
        </p:blipFill>
        <p:spPr bwMode="auto">
          <a:xfrm>
            <a:off x="2438400" y="228600"/>
            <a:ext cx="5410200" cy="66294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3"/>
          <p:cNvSpPr>
            <a:spLocks noChangeArrowheads="1"/>
          </p:cNvSpPr>
          <p:nvPr/>
        </p:nvSpPr>
        <p:spPr bwMode="auto">
          <a:xfrm>
            <a:off x="4495800" y="6465888"/>
            <a:ext cx="45608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r>
              <a:rPr lang="en-US" altLang="en-US">
                <a:solidFill>
                  <a:srgbClr val="FFFFFF"/>
                </a:solidFill>
              </a:rPr>
              <a:t>Online Activity</a:t>
            </a:r>
          </a:p>
        </p:txBody>
      </p:sp>
      <p:pic>
        <p:nvPicPr>
          <p:cNvPr id="254979" name="Picture 5" descr="scrn-capt_Ch09Act2_start_v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447800"/>
            <a:ext cx="8364538" cy="4872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4980" name="Title 3"/>
          <p:cNvSpPr>
            <a:spLocks noGrp="1"/>
          </p:cNvSpPr>
          <p:nvPr>
            <p:ph type="title"/>
          </p:nvPr>
        </p:nvSpPr>
        <p:spPr/>
        <p:txBody>
          <a:bodyPr/>
          <a:lstStyle/>
          <a:p>
            <a:r>
              <a:rPr lang="en-US" altLang="en-US" b="1" dirty="0">
                <a:solidFill>
                  <a:schemeClr val="bg1">
                    <a:lumMod val="50000"/>
                  </a:schemeClr>
                </a:solidFill>
              </a:rPr>
              <a:t>A new Major League team?</a:t>
            </a:r>
          </a:p>
        </p:txBody>
      </p:sp>
    </p:spTree>
    <p:extLst>
      <p:ext uri="{BB962C8B-B14F-4D97-AF65-F5344CB8AC3E}">
        <p14:creationId xmlns:p14="http://schemas.microsoft.com/office/powerpoint/2010/main" val="730726541"/>
      </p:ext>
    </p:extLst>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4" descr="aa682 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0"/>
            <a:ext cx="71628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579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457200" y="304800"/>
            <a:ext cx="8229600" cy="1143000"/>
          </a:xfrm>
        </p:spPr>
        <p:txBody>
          <a:bodyPr>
            <a:normAutofit fontScale="90000"/>
          </a:bodyPr>
          <a:lstStyle/>
          <a:p>
            <a:pPr eaLnBrk="1" hangingPunct="1"/>
            <a:r>
              <a:rPr lang="en-US" altLang="en-US" sz="3600" b="1" dirty="0"/>
              <a:t>Why do we not ever see a perfect central place hierarchy?</a:t>
            </a:r>
          </a:p>
        </p:txBody>
      </p:sp>
      <p:sp>
        <p:nvSpPr>
          <p:cNvPr id="252931" name="Rectangle 3"/>
          <p:cNvSpPr>
            <a:spLocks noGrp="1" noChangeArrowheads="1"/>
          </p:cNvSpPr>
          <p:nvPr>
            <p:ph type="body" idx="1"/>
          </p:nvPr>
        </p:nvSpPr>
        <p:spPr/>
        <p:txBody>
          <a:bodyPr>
            <a:normAutofit/>
          </a:bodyPr>
          <a:lstStyle/>
          <a:p>
            <a:pPr eaLnBrk="1" hangingPunct="1">
              <a:lnSpc>
                <a:spcPct val="90000"/>
              </a:lnSpc>
            </a:pPr>
            <a:r>
              <a:rPr lang="en-US" altLang="en-US" sz="2800" dirty="0"/>
              <a:t>Physical geography is important!  Topography and hydrography interfere.</a:t>
            </a:r>
          </a:p>
          <a:p>
            <a:pPr eaLnBrk="1" hangingPunct="1">
              <a:lnSpc>
                <a:spcPct val="90000"/>
              </a:lnSpc>
            </a:pPr>
            <a:r>
              <a:rPr lang="en-US" altLang="en-US" sz="2800" dirty="0"/>
              <a:t>Consumer behavior is determined by more than economic considerations.</a:t>
            </a:r>
          </a:p>
          <a:p>
            <a:pPr eaLnBrk="1" hangingPunct="1">
              <a:lnSpc>
                <a:spcPct val="90000"/>
              </a:lnSpc>
            </a:pPr>
            <a:r>
              <a:rPr lang="en-US" altLang="en-US" sz="2800" dirty="0"/>
              <a:t>The automobile has made long-distance travel popular (cheap and easy).</a:t>
            </a:r>
          </a:p>
          <a:p>
            <a:pPr eaLnBrk="1" hangingPunct="1">
              <a:lnSpc>
                <a:spcPct val="90000"/>
              </a:lnSpc>
            </a:pPr>
            <a:r>
              <a:rPr lang="en-US" altLang="en-US" sz="2800" dirty="0"/>
              <a:t>People make multiple-purpose shopping trips, often bypassing the smallest places. </a:t>
            </a:r>
          </a:p>
          <a:p>
            <a:pPr eaLnBrk="1" hangingPunct="1">
              <a:lnSpc>
                <a:spcPct val="90000"/>
              </a:lnSpc>
            </a:pPr>
            <a:r>
              <a:rPr lang="en-US" altLang="en-US" sz="2800" dirty="0"/>
              <a:t>The Internet has made it unnecessary to have customers nearby.</a:t>
            </a:r>
          </a:p>
        </p:txBody>
      </p:sp>
    </p:spTree>
    <p:extLst>
      <p:ext uri="{BB962C8B-B14F-4D97-AF65-F5344CB8AC3E}">
        <p14:creationId xmlns:p14="http://schemas.microsoft.com/office/powerpoint/2010/main" val="1942274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8600" y="152400"/>
            <a:ext cx="8610600" cy="685800"/>
          </a:xfrm>
        </p:spPr>
        <p:txBody>
          <a:bodyPr>
            <a:normAutofit fontScale="90000"/>
          </a:bodyPr>
          <a:lstStyle/>
          <a:p>
            <a:pPr eaLnBrk="1" hangingPunct="1">
              <a:defRPr/>
            </a:pPr>
            <a:r>
              <a:rPr lang="en-US"/>
              <a:t>Market Areas for Stores</a:t>
            </a:r>
          </a:p>
        </p:txBody>
      </p:sp>
      <p:pic>
        <p:nvPicPr>
          <p:cNvPr id="69635" name="Picture 3"/>
          <p:cNvPicPr>
            <a:picLocks noGrp="1" noChangeAspect="1" noChangeArrowheads="1"/>
          </p:cNvPicPr>
          <p:nvPr>
            <p:ph idx="1"/>
          </p:nvPr>
        </p:nvPicPr>
        <p:blipFill>
          <a:blip r:embed="rId3" cstate="print"/>
          <a:srcRect/>
          <a:stretch>
            <a:fillRect/>
          </a:stretch>
        </p:blipFill>
        <p:spPr>
          <a:xfrm>
            <a:off x="2133600" y="1066800"/>
            <a:ext cx="4926013" cy="4572000"/>
          </a:xfrm>
        </p:spPr>
      </p:pic>
      <p:sp>
        <p:nvSpPr>
          <p:cNvPr id="69636" name="Text Box 4"/>
          <p:cNvSpPr txBox="1">
            <a:spLocks noChangeArrowheads="1"/>
          </p:cNvSpPr>
          <p:nvPr/>
        </p:nvSpPr>
        <p:spPr bwMode="auto">
          <a:xfrm>
            <a:off x="479425" y="6011863"/>
            <a:ext cx="79787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143000" indent="-1143000">
              <a:defRPr>
                <a:solidFill>
                  <a:schemeClr val="tx1"/>
                </a:solidFill>
                <a:latin typeface="Arial" charset="0"/>
                <a:ea typeface="ＭＳ Ｐゴシック" charset="0"/>
              </a:defRPr>
            </a:lvl1pPr>
            <a:lvl2pPr marL="1257300">
              <a:defRPr>
                <a:solidFill>
                  <a:schemeClr val="tx1"/>
                </a:solidFill>
                <a:latin typeface="Arial" charset="0"/>
                <a:ea typeface="ＭＳ Ｐゴシック" charset="0"/>
              </a:defRPr>
            </a:lvl2pPr>
            <a:lvl3pPr marL="1371600">
              <a:defRPr>
                <a:solidFill>
                  <a:schemeClr val="tx1"/>
                </a:solidFill>
                <a:latin typeface="Arial" charset="0"/>
                <a:ea typeface="ＭＳ Ｐゴシック" charset="0"/>
              </a:defRPr>
            </a:lvl3pPr>
            <a:lvl4pPr marL="148590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en-US" sz="1600" dirty="0"/>
              <a:t>Market areas, ranges, and thresholds for department stores in the Dayton, Ohio, metropolitan area.</a:t>
            </a:r>
          </a:p>
        </p:txBody>
      </p:sp>
    </p:spTree>
    <p:extLst>
      <p:ext uri="{BB962C8B-B14F-4D97-AF65-F5344CB8AC3E}">
        <p14:creationId xmlns:p14="http://schemas.microsoft.com/office/powerpoint/2010/main" val="300528439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28600" y="152400"/>
            <a:ext cx="8686800" cy="1600200"/>
          </a:xfrm>
        </p:spPr>
        <p:txBody>
          <a:bodyPr/>
          <a:lstStyle/>
          <a:p>
            <a:pPr eaLnBrk="1" hangingPunct="1">
              <a:defRPr/>
            </a:pPr>
            <a:r>
              <a:rPr lang="en-US" dirty="0"/>
              <a:t>Supermarket and Convenience Store Market Areas</a:t>
            </a:r>
          </a:p>
        </p:txBody>
      </p:sp>
      <p:pic>
        <p:nvPicPr>
          <p:cNvPr id="79875" name="Picture 3"/>
          <p:cNvPicPr>
            <a:picLocks noGrp="1" noChangeAspect="1" noChangeArrowheads="1"/>
          </p:cNvPicPr>
          <p:nvPr>
            <p:ph idx="1"/>
          </p:nvPr>
        </p:nvPicPr>
        <p:blipFill>
          <a:blip r:embed="rId3" cstate="print"/>
          <a:srcRect/>
          <a:stretch>
            <a:fillRect/>
          </a:stretch>
        </p:blipFill>
        <p:spPr>
          <a:xfrm>
            <a:off x="457200" y="1828800"/>
            <a:ext cx="8461375" cy="3897313"/>
          </a:xfrm>
        </p:spPr>
      </p:pic>
      <p:sp>
        <p:nvSpPr>
          <p:cNvPr id="79876" name="Text Box 4"/>
          <p:cNvSpPr txBox="1">
            <a:spLocks noChangeArrowheads="1"/>
          </p:cNvSpPr>
          <p:nvPr/>
        </p:nvSpPr>
        <p:spPr bwMode="auto">
          <a:xfrm>
            <a:off x="609600" y="5867400"/>
            <a:ext cx="77485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27113" indent="-1027113">
              <a:defRPr>
                <a:solidFill>
                  <a:schemeClr val="tx1"/>
                </a:solidFill>
                <a:latin typeface="Arial" charset="0"/>
                <a:ea typeface="ＭＳ Ｐゴシック" charset="0"/>
              </a:defRPr>
            </a:lvl1pPr>
            <a:lvl2pPr marL="1141413">
              <a:defRPr>
                <a:solidFill>
                  <a:schemeClr val="tx1"/>
                </a:solidFill>
                <a:latin typeface="Arial" charset="0"/>
                <a:ea typeface="ＭＳ Ｐゴシック" charset="0"/>
              </a:defRPr>
            </a:lvl2pPr>
            <a:lvl3pPr marL="1255713">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a:t>Fig. 12-8: Market area, range, and threshold for Kroger supermarkets (left) and UDF convenience stores in Dayton, Ohio. Supermarkets have much larger areas and ranges than convenience stores.</a:t>
            </a:r>
          </a:p>
        </p:txBody>
      </p:sp>
    </p:spTree>
    <p:extLst>
      <p:ext uri="{BB962C8B-B14F-4D97-AF65-F5344CB8AC3E}">
        <p14:creationId xmlns:p14="http://schemas.microsoft.com/office/powerpoint/2010/main" val="9729982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normAutofit fontScale="90000"/>
          </a:bodyPr>
          <a:lstStyle/>
          <a:p>
            <a:r>
              <a:rPr lang="en-US" altLang="en-US"/>
              <a:t>As you walk in, please answer the following questions.</a:t>
            </a:r>
          </a:p>
        </p:txBody>
      </p:sp>
      <p:sp>
        <p:nvSpPr>
          <p:cNvPr id="89091" name="Content Placeholder 2"/>
          <p:cNvSpPr>
            <a:spLocks noGrp="1"/>
          </p:cNvSpPr>
          <p:nvPr>
            <p:ph idx="1"/>
          </p:nvPr>
        </p:nvSpPr>
        <p:spPr/>
        <p:txBody>
          <a:bodyPr/>
          <a:lstStyle/>
          <a:p>
            <a:pPr marL="0" indent="0" algn="ctr">
              <a:buFontTx/>
              <a:buNone/>
            </a:pPr>
            <a:r>
              <a:rPr lang="en-US" altLang="en-US" b="1"/>
              <a:t>Ice Cream Stand Principle </a:t>
            </a:r>
          </a:p>
          <a:p>
            <a:pPr marL="0" indent="0">
              <a:buFontTx/>
              <a:buNone/>
            </a:pPr>
            <a:r>
              <a:rPr lang="en-US" altLang="en-US"/>
              <a:t>If you were at the beach and there were a number of ice cream stands, which one would you buy your ice cream from and why? </a:t>
            </a:r>
          </a:p>
          <a:p>
            <a:pPr marL="0" indent="0">
              <a:buFontTx/>
              <a:buNone/>
            </a:pPr>
            <a:r>
              <a:rPr lang="en-US" altLang="en-US" sz="2400" b="1" u="sng"/>
              <a:t>Hotelling’s model </a:t>
            </a:r>
            <a:r>
              <a:rPr lang="en-US" altLang="en-US" sz="2400"/>
              <a:t>(locational interdependence) the location of industries can't be understood without reference to the location of other industries of like kind.</a:t>
            </a:r>
            <a:br>
              <a:rPr lang="en-US" altLang="en-US" sz="2400"/>
            </a:br>
            <a:r>
              <a:rPr lang="en-US" altLang="en-US" sz="2400"/>
              <a:t>ex: two similar vendors would locate next to each other in the middle of a market area to maximize profit </a:t>
            </a:r>
          </a:p>
        </p:txBody>
      </p:sp>
    </p:spTree>
    <p:extLst>
      <p:ext uri="{BB962C8B-B14F-4D97-AF65-F5344CB8AC3E}">
        <p14:creationId xmlns:p14="http://schemas.microsoft.com/office/powerpoint/2010/main" val="2866233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9091">
                                            <p:txEl>
                                              <p:pRg st="1" end="1"/>
                                            </p:txEl>
                                          </p:spTgt>
                                        </p:tgtEl>
                                        <p:attrNameLst>
                                          <p:attrName>style.visibility</p:attrName>
                                        </p:attrNameLst>
                                      </p:cBhvr>
                                      <p:to>
                                        <p:strVal val="visible"/>
                                      </p:to>
                                    </p:set>
                                    <p:animEffect transition="in" filter="fade">
                                      <p:cBhvr>
                                        <p:cTn id="7" dur="500"/>
                                        <p:tgtEl>
                                          <p:spTgt spid="8909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9091">
                                            <p:txEl>
                                              <p:pRg st="2" end="2"/>
                                            </p:txEl>
                                          </p:spTgt>
                                        </p:tgtEl>
                                        <p:attrNameLst>
                                          <p:attrName>style.visibility</p:attrName>
                                        </p:attrNameLst>
                                      </p:cBhvr>
                                      <p:to>
                                        <p:strVal val="visible"/>
                                      </p:to>
                                    </p:set>
                                    <p:animEffect transition="in" filter="fade">
                                      <p:cBhvr>
                                        <p:cTn id="12" dur="500"/>
                                        <p:tgtEl>
                                          <p:spTgt spid="890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Questions</a:t>
            </a:r>
          </a:p>
        </p:txBody>
      </p:sp>
      <p:sp>
        <p:nvSpPr>
          <p:cNvPr id="3" name="Content Placeholder 2"/>
          <p:cNvSpPr>
            <a:spLocks noGrp="1"/>
          </p:cNvSpPr>
          <p:nvPr>
            <p:ph idx="1"/>
          </p:nvPr>
        </p:nvSpPr>
        <p:spPr/>
        <p:txBody>
          <a:bodyPr>
            <a:normAutofit fontScale="62500" lnSpcReduction="20000"/>
          </a:bodyPr>
          <a:lstStyle/>
          <a:p>
            <a:pPr marL="0" indent="0">
              <a:buNone/>
            </a:pPr>
            <a:r>
              <a:rPr lang="en-US" dirty="0">
                <a:solidFill>
                  <a:schemeClr val="bg1">
                    <a:lumMod val="50000"/>
                  </a:schemeClr>
                </a:solidFill>
              </a:rPr>
              <a:t>1. What geometric pattern is associated with </a:t>
            </a:r>
            <a:r>
              <a:rPr lang="en-US" dirty="0" err="1">
                <a:solidFill>
                  <a:schemeClr val="bg1">
                    <a:lumMod val="50000"/>
                  </a:schemeClr>
                </a:solidFill>
              </a:rPr>
              <a:t>Christaller’s</a:t>
            </a:r>
            <a:r>
              <a:rPr lang="en-US" dirty="0">
                <a:solidFill>
                  <a:schemeClr val="bg1">
                    <a:lumMod val="50000"/>
                  </a:schemeClr>
                </a:solidFill>
              </a:rPr>
              <a:t> Central Place Theory? </a:t>
            </a:r>
          </a:p>
          <a:p>
            <a:pPr marL="0" indent="0">
              <a:buNone/>
            </a:pPr>
            <a:r>
              <a:rPr lang="en-US" dirty="0">
                <a:solidFill>
                  <a:schemeClr val="bg1">
                    <a:lumMod val="50000"/>
                  </a:schemeClr>
                </a:solidFill>
              </a:rPr>
              <a:t>A) Square. </a:t>
            </a:r>
          </a:p>
          <a:p>
            <a:pPr marL="0" indent="0">
              <a:buNone/>
            </a:pPr>
            <a:r>
              <a:rPr lang="en-US" dirty="0">
                <a:solidFill>
                  <a:schemeClr val="bg1">
                    <a:lumMod val="50000"/>
                  </a:schemeClr>
                </a:solidFill>
              </a:rPr>
              <a:t>B) Circle. </a:t>
            </a:r>
          </a:p>
          <a:p>
            <a:pPr marL="0" indent="0">
              <a:buNone/>
            </a:pPr>
            <a:r>
              <a:rPr lang="en-US" dirty="0">
                <a:solidFill>
                  <a:schemeClr val="bg1">
                    <a:lumMod val="50000"/>
                  </a:schemeClr>
                </a:solidFill>
              </a:rPr>
              <a:t>C) Hexagon. </a:t>
            </a:r>
          </a:p>
          <a:p>
            <a:pPr marL="0" indent="0">
              <a:buNone/>
            </a:pPr>
            <a:r>
              <a:rPr lang="en-US" dirty="0">
                <a:solidFill>
                  <a:schemeClr val="bg1">
                    <a:lumMod val="50000"/>
                  </a:schemeClr>
                </a:solidFill>
              </a:rPr>
              <a:t>D) Octagon. </a:t>
            </a:r>
          </a:p>
          <a:p>
            <a:pPr marL="0" indent="0">
              <a:buNone/>
            </a:pPr>
            <a:r>
              <a:rPr lang="en-US" dirty="0">
                <a:solidFill>
                  <a:schemeClr val="bg1">
                    <a:lumMod val="50000"/>
                  </a:schemeClr>
                </a:solidFill>
              </a:rPr>
              <a:t>E) Pentagon. </a:t>
            </a:r>
          </a:p>
          <a:p>
            <a:pPr marL="0" indent="0">
              <a:buNone/>
            </a:pPr>
            <a:endParaRPr lang="en-US" dirty="0">
              <a:solidFill>
                <a:schemeClr val="bg1">
                  <a:lumMod val="50000"/>
                </a:schemeClr>
              </a:solidFill>
            </a:endParaRPr>
          </a:p>
          <a:p>
            <a:pPr marL="0" indent="0">
              <a:buNone/>
            </a:pPr>
            <a:r>
              <a:rPr lang="en-US" dirty="0">
                <a:solidFill>
                  <a:schemeClr val="bg1">
                    <a:lumMod val="50000"/>
                  </a:schemeClr>
                </a:solidFill>
              </a:rPr>
              <a:t>2. What assumption(s) are in </a:t>
            </a:r>
            <a:r>
              <a:rPr lang="en-US" dirty="0" err="1">
                <a:solidFill>
                  <a:schemeClr val="bg1">
                    <a:lumMod val="50000"/>
                  </a:schemeClr>
                </a:solidFill>
              </a:rPr>
              <a:t>Christaller’s</a:t>
            </a:r>
            <a:r>
              <a:rPr lang="en-US" dirty="0">
                <a:solidFill>
                  <a:schemeClr val="bg1">
                    <a:lumMod val="50000"/>
                  </a:schemeClr>
                </a:solidFill>
              </a:rPr>
              <a:t> Central Place Theory? </a:t>
            </a:r>
          </a:p>
          <a:p>
            <a:pPr marL="0" indent="0">
              <a:buNone/>
            </a:pPr>
            <a:r>
              <a:rPr lang="en-US" dirty="0">
                <a:solidFill>
                  <a:schemeClr val="bg1">
                    <a:lumMod val="50000"/>
                  </a:schemeClr>
                </a:solidFill>
              </a:rPr>
              <a:t>A) A flat </a:t>
            </a:r>
            <a:r>
              <a:rPr lang="en-US" dirty="0" err="1">
                <a:solidFill>
                  <a:schemeClr val="bg1">
                    <a:lumMod val="50000"/>
                  </a:schemeClr>
                </a:solidFill>
              </a:rPr>
              <a:t>isototropic</a:t>
            </a:r>
            <a:r>
              <a:rPr lang="en-US" dirty="0">
                <a:solidFill>
                  <a:schemeClr val="bg1">
                    <a:lumMod val="50000"/>
                  </a:schemeClr>
                </a:solidFill>
              </a:rPr>
              <a:t> plane with no physical barriers. </a:t>
            </a:r>
          </a:p>
          <a:p>
            <a:pPr marL="0" indent="0">
              <a:buNone/>
            </a:pPr>
            <a:r>
              <a:rPr lang="en-US" dirty="0">
                <a:solidFill>
                  <a:schemeClr val="bg1">
                    <a:lumMod val="50000"/>
                  </a:schemeClr>
                </a:solidFill>
              </a:rPr>
              <a:t>B) Uniform soil fertility. </a:t>
            </a:r>
          </a:p>
          <a:p>
            <a:pPr marL="0" indent="0">
              <a:buNone/>
            </a:pPr>
            <a:r>
              <a:rPr lang="en-US" dirty="0">
                <a:solidFill>
                  <a:schemeClr val="bg1">
                    <a:lumMod val="50000"/>
                  </a:schemeClr>
                </a:solidFill>
              </a:rPr>
              <a:t>C) Population and purchasing power would be evenly distributed. </a:t>
            </a:r>
          </a:p>
          <a:p>
            <a:pPr marL="0" indent="0">
              <a:buNone/>
            </a:pPr>
            <a:r>
              <a:rPr lang="en-US" dirty="0">
                <a:solidFill>
                  <a:schemeClr val="bg1">
                    <a:lumMod val="50000"/>
                  </a:schemeClr>
                </a:solidFill>
              </a:rPr>
              <a:t>D) Uniform transportation system in all directions. </a:t>
            </a:r>
          </a:p>
          <a:p>
            <a:pPr marL="0" indent="0">
              <a:buNone/>
            </a:pPr>
            <a:r>
              <a:rPr lang="en-US" dirty="0">
                <a:solidFill>
                  <a:schemeClr val="bg1">
                    <a:lumMod val="50000"/>
                  </a:schemeClr>
                </a:solidFill>
              </a:rPr>
              <a:t>E) All of the above. </a:t>
            </a:r>
          </a:p>
        </p:txBody>
      </p:sp>
    </p:spTree>
    <p:extLst>
      <p:ext uri="{BB962C8B-B14F-4D97-AF65-F5344CB8AC3E}">
        <p14:creationId xmlns:p14="http://schemas.microsoft.com/office/powerpoint/2010/main" val="433527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8229600" cy="4525963"/>
          </a:xfrm>
        </p:spPr>
        <p:txBody>
          <a:bodyPr>
            <a:noAutofit/>
          </a:bodyPr>
          <a:lstStyle/>
          <a:p>
            <a:pPr marL="0" indent="0">
              <a:buNone/>
            </a:pPr>
            <a:r>
              <a:rPr lang="en-US" sz="1800" b="1" dirty="0">
                <a:solidFill>
                  <a:schemeClr val="bg1">
                    <a:lumMod val="50000"/>
                  </a:schemeClr>
                </a:solidFill>
              </a:rPr>
              <a:t>3. The minimum number of people needed to support a business is called the </a:t>
            </a:r>
          </a:p>
          <a:p>
            <a:pPr marL="0" indent="0">
              <a:buNone/>
            </a:pPr>
            <a:r>
              <a:rPr lang="en-US" sz="1800" b="1" dirty="0">
                <a:solidFill>
                  <a:schemeClr val="bg1">
                    <a:lumMod val="50000"/>
                  </a:schemeClr>
                </a:solidFill>
              </a:rPr>
              <a:t>A) range. </a:t>
            </a:r>
          </a:p>
          <a:p>
            <a:pPr marL="0" indent="0">
              <a:buNone/>
            </a:pPr>
            <a:r>
              <a:rPr lang="en-US" sz="1800" b="1" dirty="0">
                <a:solidFill>
                  <a:schemeClr val="bg1">
                    <a:lumMod val="50000"/>
                  </a:schemeClr>
                </a:solidFill>
              </a:rPr>
              <a:t>B) peak land value intersection. </a:t>
            </a:r>
          </a:p>
          <a:p>
            <a:pPr marL="0" indent="0">
              <a:buNone/>
            </a:pPr>
            <a:r>
              <a:rPr lang="en-US" sz="1800" b="1" dirty="0">
                <a:solidFill>
                  <a:schemeClr val="bg1">
                    <a:lumMod val="50000"/>
                  </a:schemeClr>
                </a:solidFill>
              </a:rPr>
              <a:t>C) economic base of settlements. </a:t>
            </a:r>
          </a:p>
          <a:p>
            <a:pPr marL="0" indent="0">
              <a:buNone/>
            </a:pPr>
            <a:r>
              <a:rPr lang="en-US" sz="1800" b="1" dirty="0">
                <a:solidFill>
                  <a:schemeClr val="bg1">
                    <a:lumMod val="50000"/>
                  </a:schemeClr>
                </a:solidFill>
              </a:rPr>
              <a:t>D) threshold. </a:t>
            </a:r>
          </a:p>
          <a:p>
            <a:pPr marL="0" indent="0">
              <a:buNone/>
            </a:pPr>
            <a:r>
              <a:rPr lang="en-US" sz="1800" b="1" dirty="0">
                <a:solidFill>
                  <a:schemeClr val="bg1">
                    <a:lumMod val="50000"/>
                  </a:schemeClr>
                </a:solidFill>
              </a:rPr>
              <a:t>E) minimum population requirement. </a:t>
            </a:r>
          </a:p>
          <a:p>
            <a:pPr marL="0" indent="0">
              <a:buNone/>
            </a:pPr>
            <a:endParaRPr lang="en-US" sz="1800" b="1" dirty="0">
              <a:solidFill>
                <a:schemeClr val="bg1">
                  <a:lumMod val="50000"/>
                </a:schemeClr>
              </a:solidFill>
            </a:endParaRPr>
          </a:p>
          <a:p>
            <a:pPr marL="0" indent="0">
              <a:buNone/>
            </a:pPr>
            <a:r>
              <a:rPr lang="en-US" sz="1800" b="1" dirty="0">
                <a:solidFill>
                  <a:schemeClr val="bg1">
                    <a:lumMod val="50000"/>
                  </a:schemeClr>
                </a:solidFill>
              </a:rPr>
              <a:t>4. The maximum distance a person is willing to travel to frequent a service is called the </a:t>
            </a:r>
          </a:p>
          <a:p>
            <a:pPr marL="0" indent="0">
              <a:buNone/>
            </a:pPr>
            <a:r>
              <a:rPr lang="en-US" sz="1800" b="1" dirty="0">
                <a:solidFill>
                  <a:schemeClr val="bg1">
                    <a:lumMod val="50000"/>
                  </a:schemeClr>
                </a:solidFill>
              </a:rPr>
              <a:t>A) range. </a:t>
            </a:r>
          </a:p>
          <a:p>
            <a:pPr marL="0" indent="0">
              <a:buNone/>
            </a:pPr>
            <a:r>
              <a:rPr lang="en-US" sz="1800" b="1" dirty="0">
                <a:solidFill>
                  <a:schemeClr val="bg1">
                    <a:lumMod val="50000"/>
                  </a:schemeClr>
                </a:solidFill>
              </a:rPr>
              <a:t>B) economic distance. </a:t>
            </a:r>
          </a:p>
          <a:p>
            <a:pPr marL="0" indent="0">
              <a:buNone/>
            </a:pPr>
            <a:r>
              <a:rPr lang="en-US" sz="1800" b="1" dirty="0">
                <a:solidFill>
                  <a:schemeClr val="bg1">
                    <a:lumMod val="50000"/>
                  </a:schemeClr>
                </a:solidFill>
              </a:rPr>
              <a:t>C) threshold. </a:t>
            </a:r>
          </a:p>
          <a:p>
            <a:pPr marL="0" indent="0">
              <a:buNone/>
            </a:pPr>
            <a:r>
              <a:rPr lang="en-US" sz="1800" b="1" dirty="0">
                <a:solidFill>
                  <a:schemeClr val="bg1">
                    <a:lumMod val="50000"/>
                  </a:schemeClr>
                </a:solidFill>
              </a:rPr>
              <a:t>D) spatial shopping behavior. </a:t>
            </a:r>
          </a:p>
          <a:p>
            <a:pPr marL="0" indent="0">
              <a:buNone/>
            </a:pPr>
            <a:r>
              <a:rPr lang="en-US" sz="1800" b="1" dirty="0">
                <a:solidFill>
                  <a:schemeClr val="bg1">
                    <a:lumMod val="50000"/>
                  </a:schemeClr>
                </a:solidFill>
              </a:rPr>
              <a:t>E) geographic marketing area. </a:t>
            </a:r>
          </a:p>
          <a:p>
            <a:pPr marL="0" indent="0">
              <a:buNone/>
            </a:pPr>
            <a:endParaRPr lang="en-US" sz="1800" b="1" dirty="0">
              <a:solidFill>
                <a:schemeClr val="bg1">
                  <a:lumMod val="50000"/>
                </a:schemeClr>
              </a:solidFill>
            </a:endParaRPr>
          </a:p>
          <a:p>
            <a:pPr marL="0" indent="0">
              <a:buNone/>
            </a:pPr>
            <a:r>
              <a:rPr lang="en-US" sz="1800" b="1" dirty="0">
                <a:solidFill>
                  <a:schemeClr val="bg1">
                    <a:lumMod val="50000"/>
                  </a:schemeClr>
                </a:solidFill>
              </a:rPr>
              <a:t>5.  Rank the following services from low to high order. </a:t>
            </a:r>
          </a:p>
          <a:p>
            <a:pPr marL="0" indent="0">
              <a:buNone/>
            </a:pPr>
            <a:r>
              <a:rPr lang="en-US" sz="1800" b="1" dirty="0">
                <a:solidFill>
                  <a:schemeClr val="bg1">
                    <a:lumMod val="50000"/>
                  </a:schemeClr>
                </a:solidFill>
              </a:rPr>
              <a:t>A) Soft drink, bakery, shoe store, auto dealership. </a:t>
            </a:r>
          </a:p>
          <a:p>
            <a:pPr marL="0" indent="0">
              <a:buNone/>
            </a:pPr>
            <a:r>
              <a:rPr lang="en-US" sz="1800" b="1" dirty="0">
                <a:solidFill>
                  <a:schemeClr val="bg1">
                    <a:lumMod val="50000"/>
                  </a:schemeClr>
                </a:solidFill>
              </a:rPr>
              <a:t>B) Bakery, shoe store, soft drink, auto dealership. </a:t>
            </a:r>
          </a:p>
          <a:p>
            <a:pPr marL="0" indent="0">
              <a:buNone/>
            </a:pPr>
            <a:r>
              <a:rPr lang="en-US" sz="1800" b="1" dirty="0">
                <a:solidFill>
                  <a:schemeClr val="bg1">
                    <a:lumMod val="50000"/>
                  </a:schemeClr>
                </a:solidFill>
              </a:rPr>
              <a:t>C) Shoe store, soft drink, bakery, auto dealership. </a:t>
            </a:r>
          </a:p>
          <a:p>
            <a:pPr marL="0" indent="0">
              <a:buNone/>
            </a:pPr>
            <a:r>
              <a:rPr lang="en-US" sz="1800" b="1" dirty="0">
                <a:solidFill>
                  <a:schemeClr val="bg1">
                    <a:lumMod val="50000"/>
                  </a:schemeClr>
                </a:solidFill>
              </a:rPr>
              <a:t>D) Auto dealership, shoe store, bakery, soft drink. </a:t>
            </a:r>
          </a:p>
          <a:p>
            <a:pPr marL="0" indent="0">
              <a:buNone/>
            </a:pPr>
            <a:r>
              <a:rPr lang="en-US" sz="1800" b="1" dirty="0">
                <a:solidFill>
                  <a:schemeClr val="bg1">
                    <a:lumMod val="50000"/>
                  </a:schemeClr>
                </a:solidFill>
              </a:rPr>
              <a:t>E) Auto dealership, soft drink, shoe store, bakery. </a:t>
            </a:r>
          </a:p>
        </p:txBody>
      </p:sp>
    </p:spTree>
    <p:extLst>
      <p:ext uri="{BB962C8B-B14F-4D97-AF65-F5344CB8AC3E}">
        <p14:creationId xmlns:p14="http://schemas.microsoft.com/office/powerpoint/2010/main" val="2077064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830263" y="274638"/>
            <a:ext cx="7513637" cy="985837"/>
          </a:xfrm>
        </p:spPr>
        <p:txBody>
          <a:bodyPr>
            <a:normAutofit fontScale="90000"/>
          </a:bodyPr>
          <a:lstStyle/>
          <a:p>
            <a:pPr eaLnBrk="1" hangingPunct="1">
              <a:defRPr/>
            </a:pPr>
            <a:r>
              <a:rPr lang="en-US" dirty="0"/>
              <a:t>Optimal Location </a:t>
            </a:r>
            <a:br>
              <a:rPr lang="en-US" dirty="0"/>
            </a:br>
            <a:r>
              <a:rPr lang="en-US" b="1" i="1" dirty="0"/>
              <a:t>(for Pizza Shop)</a:t>
            </a:r>
            <a:endParaRPr lang="en-US" dirty="0"/>
          </a:p>
        </p:txBody>
      </p:sp>
      <p:pic>
        <p:nvPicPr>
          <p:cNvPr id="77827" name="Picture 3"/>
          <p:cNvPicPr>
            <a:picLocks noGrp="1" noChangeAspect="1" noChangeArrowheads="1"/>
          </p:cNvPicPr>
          <p:nvPr>
            <p:ph idx="1"/>
          </p:nvPr>
        </p:nvPicPr>
        <p:blipFill>
          <a:blip r:embed="rId3" cstate="print"/>
          <a:srcRect/>
          <a:stretch>
            <a:fillRect/>
          </a:stretch>
        </p:blipFill>
        <p:spPr>
          <a:xfrm>
            <a:off x="684213" y="1901825"/>
            <a:ext cx="7775575" cy="2813050"/>
          </a:xfrm>
        </p:spPr>
      </p:pic>
      <p:sp>
        <p:nvSpPr>
          <p:cNvPr id="77828" name="Text Box 4"/>
          <p:cNvSpPr txBox="1">
            <a:spLocks noChangeArrowheads="1"/>
          </p:cNvSpPr>
          <p:nvPr/>
        </p:nvSpPr>
        <p:spPr bwMode="auto">
          <a:xfrm>
            <a:off x="457200" y="5410200"/>
            <a:ext cx="82851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27113" indent="-1027113">
              <a:defRPr>
                <a:solidFill>
                  <a:schemeClr val="tx1"/>
                </a:solidFill>
                <a:latin typeface="Arial" charset="0"/>
                <a:ea typeface="ＭＳ Ｐゴシック" charset="0"/>
              </a:defRPr>
            </a:lvl1pPr>
            <a:lvl2pPr marL="1257300">
              <a:defRPr>
                <a:solidFill>
                  <a:schemeClr val="tx1"/>
                </a:solidFill>
                <a:latin typeface="Arial" charset="0"/>
                <a:ea typeface="ＭＳ Ｐゴシック" charset="0"/>
              </a:defRPr>
            </a:lvl2pPr>
            <a:lvl3pPr marL="1371600">
              <a:defRPr>
                <a:solidFill>
                  <a:schemeClr val="tx1"/>
                </a:solidFill>
                <a:latin typeface="Arial" charset="0"/>
                <a:ea typeface="ＭＳ Ｐゴシック" charset="0"/>
              </a:defRPr>
            </a:lvl3pPr>
            <a:lvl4pPr marL="148590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dirty="0"/>
              <a:t>The optimal location for a pizza delivery shop with seven potential customers in a linear settlement (top) and with 99 families in apartment buildings (bottom). </a:t>
            </a:r>
          </a:p>
        </p:txBody>
      </p:sp>
    </p:spTree>
    <p:extLst>
      <p:ext uri="{BB962C8B-B14F-4D97-AF65-F5344CB8AC3E}">
        <p14:creationId xmlns:p14="http://schemas.microsoft.com/office/powerpoint/2010/main" val="141802601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sz="4000" dirty="0"/>
              <a:t>Profitability of Location</a:t>
            </a:r>
          </a:p>
        </p:txBody>
      </p:sp>
      <p:sp>
        <p:nvSpPr>
          <p:cNvPr id="81923" name="Rectangle 3"/>
          <p:cNvSpPr>
            <a:spLocks noGrp="1" noChangeArrowheads="1"/>
          </p:cNvSpPr>
          <p:nvPr>
            <p:ph type="body" sz="half" idx="1"/>
          </p:nvPr>
        </p:nvSpPr>
        <p:spPr>
          <a:xfrm>
            <a:off x="457200" y="1600200"/>
            <a:ext cx="7620000" cy="4525963"/>
          </a:xfrm>
        </p:spPr>
        <p:txBody>
          <a:bodyPr>
            <a:noAutofit/>
          </a:bodyPr>
          <a:lstStyle/>
          <a:p>
            <a:pPr eaLnBrk="1" hangingPunct="1">
              <a:lnSpc>
                <a:spcPct val="80000"/>
              </a:lnSpc>
              <a:defRPr/>
            </a:pPr>
            <a:r>
              <a:rPr lang="en-US" sz="4800" dirty="0"/>
              <a:t>The gravity model predicts that the optimal location of a service is directly related to the number of people in the area and inversely related to the distance people must travel to access it.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457200" y="0"/>
            <a:ext cx="8229600" cy="914400"/>
          </a:xfrm>
        </p:spPr>
        <p:txBody>
          <a:bodyPr/>
          <a:lstStyle/>
          <a:p>
            <a:pPr eaLnBrk="1" hangingPunct="1">
              <a:defRPr/>
            </a:pPr>
            <a:r>
              <a:rPr lang="en-US" b="1" dirty="0"/>
              <a:t>Rank-Size Rule</a:t>
            </a:r>
          </a:p>
        </p:txBody>
      </p:sp>
      <p:sp>
        <p:nvSpPr>
          <p:cNvPr id="355331" name="Rectangle 3"/>
          <p:cNvSpPr>
            <a:spLocks noGrp="1" noChangeArrowheads="1"/>
          </p:cNvSpPr>
          <p:nvPr>
            <p:ph type="body" idx="1"/>
          </p:nvPr>
        </p:nvSpPr>
        <p:spPr>
          <a:xfrm>
            <a:off x="0" y="990600"/>
            <a:ext cx="9144000" cy="5867400"/>
          </a:xfrm>
        </p:spPr>
        <p:txBody>
          <a:bodyPr/>
          <a:lstStyle/>
          <a:p>
            <a:pPr eaLnBrk="1" hangingPunct="1">
              <a:defRPr/>
            </a:pPr>
            <a:r>
              <a:rPr lang="en-US" b="1" dirty="0"/>
              <a:t>(May not apply in LDC) Applies pretty well to U.S. and to Germany. </a:t>
            </a:r>
          </a:p>
          <a:p>
            <a:pPr algn="ctr" eaLnBrk="1" hangingPunct="1">
              <a:buFontTx/>
              <a:buNone/>
              <a:defRPr/>
            </a:pPr>
            <a:r>
              <a:rPr lang="en-US" b="1" dirty="0"/>
              <a:t>(rank = “n” </a:t>
            </a:r>
          </a:p>
          <a:p>
            <a:pPr algn="ctr" eaLnBrk="1" hangingPunct="1">
              <a:buFontTx/>
              <a:buNone/>
              <a:defRPr/>
            </a:pPr>
            <a:r>
              <a:rPr lang="en-US" b="1" dirty="0"/>
              <a:t>Population = (1/n)pop. of largest city</a:t>
            </a:r>
          </a:p>
          <a:p>
            <a:pPr algn="ctr" eaLnBrk="1" hangingPunct="1">
              <a:buFontTx/>
              <a:buNone/>
              <a:defRPr/>
            </a:pPr>
            <a:r>
              <a:rPr lang="en-US" b="1" dirty="0"/>
              <a:t>1/1 = biggest city without peer</a:t>
            </a:r>
          </a:p>
          <a:p>
            <a:pPr algn="ctr" eaLnBrk="1" hangingPunct="1">
              <a:buFontTx/>
              <a:buNone/>
              <a:defRPr/>
            </a:pPr>
            <a:r>
              <a:rPr lang="en-US" b="1" dirty="0"/>
              <a:t>4th in size = ¼ of size of #1</a:t>
            </a:r>
          </a:p>
          <a:p>
            <a:pPr algn="ctr" eaLnBrk="1" hangingPunct="1">
              <a:buFontTx/>
              <a:buNone/>
              <a:defRPr/>
            </a:pPr>
            <a:endParaRPr lang="en-US" b="1" dirty="0"/>
          </a:p>
          <a:p>
            <a:pPr eaLnBrk="1" hangingPunct="1">
              <a:defRPr/>
            </a:pPr>
            <a:r>
              <a:rPr lang="en-US" b="1" dirty="0"/>
              <a:t>Ex: city X is 5th largest and the largest has 100,000 people… population of city X is?</a:t>
            </a:r>
          </a:p>
        </p:txBody>
      </p:sp>
    </p:spTree>
    <p:extLst>
      <p:ext uri="{BB962C8B-B14F-4D97-AF65-F5344CB8AC3E}">
        <p14:creationId xmlns:p14="http://schemas.microsoft.com/office/powerpoint/2010/main" val="41660332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53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53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53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53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533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53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81000"/>
            <a:ext cx="8596313"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983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533400" y="0"/>
            <a:ext cx="8229600" cy="868363"/>
          </a:xfrm>
        </p:spPr>
        <p:txBody>
          <a:bodyPr/>
          <a:lstStyle/>
          <a:p>
            <a:pPr eaLnBrk="1" hangingPunct="1"/>
            <a:r>
              <a:rPr lang="en-US" altLang="en-US" b="1"/>
              <a:t>Primate City Rule</a:t>
            </a:r>
          </a:p>
        </p:txBody>
      </p:sp>
      <p:sp>
        <p:nvSpPr>
          <p:cNvPr id="356355" name="Rectangle 3"/>
          <p:cNvSpPr>
            <a:spLocks noGrp="1" noChangeArrowheads="1"/>
          </p:cNvSpPr>
          <p:nvPr>
            <p:ph type="body" idx="1"/>
          </p:nvPr>
        </p:nvSpPr>
        <p:spPr>
          <a:xfrm>
            <a:off x="0" y="762000"/>
            <a:ext cx="9144000" cy="6096000"/>
          </a:xfrm>
        </p:spPr>
        <p:txBody>
          <a:bodyPr/>
          <a:lstStyle/>
          <a:p>
            <a:pPr eaLnBrk="1" hangingPunct="1">
              <a:lnSpc>
                <a:spcPct val="90000"/>
              </a:lnSpc>
            </a:pPr>
            <a:r>
              <a:rPr lang="en-US" altLang="en-US" b="1" dirty="0"/>
              <a:t>#1 city is MORE THAN 2x pop. of #2 city </a:t>
            </a:r>
          </a:p>
          <a:p>
            <a:pPr lvl="1" eaLnBrk="1" hangingPunct="1">
              <a:lnSpc>
                <a:spcPct val="90000"/>
              </a:lnSpc>
            </a:pPr>
            <a:r>
              <a:rPr lang="en-US" altLang="en-US" b="1" dirty="0"/>
              <a:t>Core: UK and France </a:t>
            </a:r>
          </a:p>
          <a:p>
            <a:pPr lvl="1" eaLnBrk="1" hangingPunct="1">
              <a:lnSpc>
                <a:spcPct val="90000"/>
              </a:lnSpc>
            </a:pPr>
            <a:r>
              <a:rPr lang="en-US" altLang="en-US" b="1" dirty="0"/>
              <a:t>Periphery: Nigeria, Argentina, Mexico</a:t>
            </a:r>
          </a:p>
          <a:p>
            <a:pPr eaLnBrk="1" hangingPunct="1">
              <a:lnSpc>
                <a:spcPct val="90000"/>
              </a:lnSpc>
            </a:pPr>
            <a:r>
              <a:rPr lang="en-US" altLang="en-US" b="1" dirty="0"/>
              <a:t>Problems with countries with primate city </a:t>
            </a:r>
          </a:p>
          <a:p>
            <a:pPr lvl="1" eaLnBrk="1" hangingPunct="1">
              <a:lnSpc>
                <a:spcPct val="90000"/>
              </a:lnSpc>
            </a:pPr>
            <a:r>
              <a:rPr lang="en-US" altLang="en-US" b="1" dirty="0"/>
              <a:t>No uniform development</a:t>
            </a:r>
          </a:p>
          <a:p>
            <a:pPr lvl="1" eaLnBrk="1" hangingPunct="1">
              <a:lnSpc>
                <a:spcPct val="90000"/>
              </a:lnSpc>
            </a:pPr>
            <a:r>
              <a:rPr lang="en-US" altLang="en-US" b="1" dirty="0"/>
              <a:t>People don’t have access to goods/services  throughout the country</a:t>
            </a:r>
          </a:p>
          <a:p>
            <a:pPr eaLnBrk="1" hangingPunct="1">
              <a:lnSpc>
                <a:spcPct val="90000"/>
              </a:lnSpc>
            </a:pPr>
            <a:r>
              <a:rPr lang="en-US" altLang="en-US" b="1" dirty="0"/>
              <a:t>Solution </a:t>
            </a:r>
            <a:r>
              <a:rPr lang="en-US" altLang="en-US" b="1" dirty="0">
                <a:sym typeface="Wingdings" pitchFamily="2" charset="2"/>
              </a:rPr>
              <a:t> Forward capital – moving the capital to achieve a certain goal</a:t>
            </a:r>
          </a:p>
          <a:p>
            <a:pPr lvl="1" eaLnBrk="1" hangingPunct="1">
              <a:lnSpc>
                <a:spcPct val="90000"/>
              </a:lnSpc>
            </a:pPr>
            <a:endParaRPr lang="en-US" altLang="en-US" b="1" dirty="0"/>
          </a:p>
          <a:p>
            <a:pPr lvl="1" eaLnBrk="1" hangingPunct="1">
              <a:lnSpc>
                <a:spcPct val="90000"/>
              </a:lnSpc>
            </a:pPr>
            <a:r>
              <a:rPr lang="en-US" altLang="en-US" b="1" dirty="0"/>
              <a:t>Abuja, Nigeria</a:t>
            </a:r>
          </a:p>
          <a:p>
            <a:pPr lvl="1" eaLnBrk="1" hangingPunct="1">
              <a:lnSpc>
                <a:spcPct val="90000"/>
              </a:lnSpc>
            </a:pPr>
            <a:r>
              <a:rPr lang="en-US" altLang="en-US" b="1" dirty="0"/>
              <a:t>Brasilia, Brazil</a:t>
            </a:r>
          </a:p>
        </p:txBody>
      </p:sp>
      <p:sp>
        <p:nvSpPr>
          <p:cNvPr id="285700" name="Line 4"/>
          <p:cNvSpPr>
            <a:spLocks noChangeShapeType="1"/>
          </p:cNvSpPr>
          <p:nvPr/>
        </p:nvSpPr>
        <p:spPr bwMode="auto">
          <a:xfrm>
            <a:off x="3429000" y="5791200"/>
            <a:ext cx="18288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5701" name="Line 5"/>
          <p:cNvSpPr>
            <a:spLocks noChangeShapeType="1"/>
          </p:cNvSpPr>
          <p:nvPr/>
        </p:nvSpPr>
        <p:spPr bwMode="auto">
          <a:xfrm flipV="1">
            <a:off x="3352800" y="6019800"/>
            <a:ext cx="19050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6358" name="Text Box 6"/>
          <p:cNvSpPr txBox="1">
            <a:spLocks noChangeArrowheads="1"/>
          </p:cNvSpPr>
          <p:nvPr/>
        </p:nvSpPr>
        <p:spPr bwMode="auto">
          <a:xfrm>
            <a:off x="5410200" y="5486400"/>
            <a:ext cx="3505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b="1" dirty="0"/>
              <a:t>Achieve more even development of the country</a:t>
            </a:r>
          </a:p>
        </p:txBody>
      </p:sp>
    </p:spTree>
    <p:extLst>
      <p:ext uri="{BB962C8B-B14F-4D97-AF65-F5344CB8AC3E}">
        <p14:creationId xmlns:p14="http://schemas.microsoft.com/office/powerpoint/2010/main" val="3220023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356354"/>
                                        </p:tgtEl>
                                      </p:cBhvr>
                                    </p:animEffect>
                                    <p:animScale>
                                      <p:cBhvr>
                                        <p:cTn id="7" dur="250" autoRev="1" fill="hold"/>
                                        <p:tgtEl>
                                          <p:spTgt spid="356354"/>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356355">
                                            <p:txEl>
                                              <p:pRg st="0" end="0"/>
                                            </p:txEl>
                                          </p:spTgt>
                                        </p:tgtEl>
                                        <p:attrNameLst>
                                          <p:attrName>style.visibility</p:attrName>
                                        </p:attrNameLst>
                                      </p:cBhvr>
                                      <p:to>
                                        <p:strVal val="visible"/>
                                      </p:to>
                                    </p:set>
                                    <p:animEffect transition="in" filter="fade">
                                      <p:cBhvr>
                                        <p:cTn id="12" dur="2000"/>
                                        <p:tgtEl>
                                          <p:spTgt spid="356355">
                                            <p:txEl>
                                              <p:pRg st="0" end="0"/>
                                            </p:txEl>
                                          </p:spTgt>
                                        </p:tgtEl>
                                      </p:cBhvr>
                                    </p:animEffect>
                                    <p:anim calcmode="lin" valueType="num">
                                      <p:cBhvr>
                                        <p:cTn id="13" dur="2000" fill="hold"/>
                                        <p:tgtEl>
                                          <p:spTgt spid="356355">
                                            <p:txEl>
                                              <p:pRg st="0" end="0"/>
                                            </p:txEl>
                                          </p:spTgt>
                                        </p:tgtEl>
                                        <p:attrNameLst>
                                          <p:attrName>style.rotation</p:attrName>
                                        </p:attrNameLst>
                                      </p:cBhvr>
                                      <p:tavLst>
                                        <p:tav tm="0">
                                          <p:val>
                                            <p:fltVal val="720"/>
                                          </p:val>
                                        </p:tav>
                                        <p:tav tm="100000">
                                          <p:val>
                                            <p:fltVal val="0"/>
                                          </p:val>
                                        </p:tav>
                                      </p:tavLst>
                                    </p:anim>
                                    <p:anim calcmode="lin" valueType="num">
                                      <p:cBhvr>
                                        <p:cTn id="14" dur="2000" fill="hold"/>
                                        <p:tgtEl>
                                          <p:spTgt spid="356355">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56355">
                                            <p:txEl>
                                              <p:pRg st="0" end="0"/>
                                            </p:txEl>
                                          </p:spTgt>
                                        </p:tgtEl>
                                        <p:attrNameLst>
                                          <p:attrName>ppt_w</p:attrName>
                                        </p:attrNameLst>
                                      </p:cBhvr>
                                      <p:tavLst>
                                        <p:tav tm="0">
                                          <p:val>
                                            <p:fltVal val="0"/>
                                          </p:val>
                                        </p:tav>
                                        <p:tav tm="100000">
                                          <p:val>
                                            <p:strVal val="#ppt_w"/>
                                          </p:val>
                                        </p:tav>
                                      </p:tavLst>
                                    </p:anim>
                                  </p:childTnLst>
                                </p:cTn>
                              </p:par>
                              <p:par>
                                <p:cTn id="16" presetID="35" presetClass="entr" presetSubtype="0" fill="hold" grpId="0" nodeType="withEffect">
                                  <p:stCondLst>
                                    <p:cond delay="0"/>
                                  </p:stCondLst>
                                  <p:childTnLst>
                                    <p:set>
                                      <p:cBhvr>
                                        <p:cTn id="17" dur="1" fill="hold">
                                          <p:stCondLst>
                                            <p:cond delay="0"/>
                                          </p:stCondLst>
                                        </p:cTn>
                                        <p:tgtEl>
                                          <p:spTgt spid="356355">
                                            <p:txEl>
                                              <p:pRg st="1" end="1"/>
                                            </p:txEl>
                                          </p:spTgt>
                                        </p:tgtEl>
                                        <p:attrNameLst>
                                          <p:attrName>style.visibility</p:attrName>
                                        </p:attrNameLst>
                                      </p:cBhvr>
                                      <p:to>
                                        <p:strVal val="visible"/>
                                      </p:to>
                                    </p:set>
                                    <p:animEffect transition="in" filter="fade">
                                      <p:cBhvr>
                                        <p:cTn id="18" dur="2000"/>
                                        <p:tgtEl>
                                          <p:spTgt spid="356355">
                                            <p:txEl>
                                              <p:pRg st="1" end="1"/>
                                            </p:txEl>
                                          </p:spTgt>
                                        </p:tgtEl>
                                      </p:cBhvr>
                                    </p:animEffect>
                                    <p:anim calcmode="lin" valueType="num">
                                      <p:cBhvr>
                                        <p:cTn id="19" dur="2000" fill="hold"/>
                                        <p:tgtEl>
                                          <p:spTgt spid="356355">
                                            <p:txEl>
                                              <p:pRg st="1" end="1"/>
                                            </p:txEl>
                                          </p:spTgt>
                                        </p:tgtEl>
                                        <p:attrNameLst>
                                          <p:attrName>style.rotation</p:attrName>
                                        </p:attrNameLst>
                                      </p:cBhvr>
                                      <p:tavLst>
                                        <p:tav tm="0">
                                          <p:val>
                                            <p:fltVal val="720"/>
                                          </p:val>
                                        </p:tav>
                                        <p:tav tm="100000">
                                          <p:val>
                                            <p:fltVal val="0"/>
                                          </p:val>
                                        </p:tav>
                                      </p:tavLst>
                                    </p:anim>
                                    <p:anim calcmode="lin" valueType="num">
                                      <p:cBhvr>
                                        <p:cTn id="20" dur="2000" fill="hold"/>
                                        <p:tgtEl>
                                          <p:spTgt spid="356355">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356355">
                                            <p:txEl>
                                              <p:pRg st="1" end="1"/>
                                            </p:txEl>
                                          </p:spTgt>
                                        </p:tgtEl>
                                        <p:attrNameLst>
                                          <p:attrName>ppt_w</p:attrName>
                                        </p:attrNameLst>
                                      </p:cBhvr>
                                      <p:tavLst>
                                        <p:tav tm="0">
                                          <p:val>
                                            <p:fltVal val="0"/>
                                          </p:val>
                                        </p:tav>
                                        <p:tav tm="100000">
                                          <p:val>
                                            <p:strVal val="#ppt_w"/>
                                          </p:val>
                                        </p:tav>
                                      </p:tavLst>
                                    </p:anim>
                                  </p:childTnLst>
                                </p:cTn>
                              </p:par>
                              <p:par>
                                <p:cTn id="22" presetID="35" presetClass="entr" presetSubtype="0" fill="hold" grpId="0" nodeType="withEffect">
                                  <p:stCondLst>
                                    <p:cond delay="0"/>
                                  </p:stCondLst>
                                  <p:childTnLst>
                                    <p:set>
                                      <p:cBhvr>
                                        <p:cTn id="23" dur="1" fill="hold">
                                          <p:stCondLst>
                                            <p:cond delay="0"/>
                                          </p:stCondLst>
                                        </p:cTn>
                                        <p:tgtEl>
                                          <p:spTgt spid="356355">
                                            <p:txEl>
                                              <p:pRg st="2" end="2"/>
                                            </p:txEl>
                                          </p:spTgt>
                                        </p:tgtEl>
                                        <p:attrNameLst>
                                          <p:attrName>style.visibility</p:attrName>
                                        </p:attrNameLst>
                                      </p:cBhvr>
                                      <p:to>
                                        <p:strVal val="visible"/>
                                      </p:to>
                                    </p:set>
                                    <p:animEffect transition="in" filter="fade">
                                      <p:cBhvr>
                                        <p:cTn id="24" dur="2000"/>
                                        <p:tgtEl>
                                          <p:spTgt spid="356355">
                                            <p:txEl>
                                              <p:pRg st="2" end="2"/>
                                            </p:txEl>
                                          </p:spTgt>
                                        </p:tgtEl>
                                      </p:cBhvr>
                                    </p:animEffect>
                                    <p:anim calcmode="lin" valueType="num">
                                      <p:cBhvr>
                                        <p:cTn id="25" dur="2000" fill="hold"/>
                                        <p:tgtEl>
                                          <p:spTgt spid="356355">
                                            <p:txEl>
                                              <p:pRg st="2" end="2"/>
                                            </p:txEl>
                                          </p:spTgt>
                                        </p:tgtEl>
                                        <p:attrNameLst>
                                          <p:attrName>style.rotation</p:attrName>
                                        </p:attrNameLst>
                                      </p:cBhvr>
                                      <p:tavLst>
                                        <p:tav tm="0">
                                          <p:val>
                                            <p:fltVal val="720"/>
                                          </p:val>
                                        </p:tav>
                                        <p:tav tm="100000">
                                          <p:val>
                                            <p:fltVal val="0"/>
                                          </p:val>
                                        </p:tav>
                                      </p:tavLst>
                                    </p:anim>
                                    <p:anim calcmode="lin" valueType="num">
                                      <p:cBhvr>
                                        <p:cTn id="26" dur="2000" fill="hold"/>
                                        <p:tgtEl>
                                          <p:spTgt spid="356355">
                                            <p:txEl>
                                              <p:pRg st="2" end="2"/>
                                            </p:txEl>
                                          </p:spTgt>
                                        </p:tgtEl>
                                        <p:attrNameLst>
                                          <p:attrName>ppt_h</p:attrName>
                                        </p:attrNameLst>
                                      </p:cBhvr>
                                      <p:tavLst>
                                        <p:tav tm="0">
                                          <p:val>
                                            <p:fltVal val="0"/>
                                          </p:val>
                                        </p:tav>
                                        <p:tav tm="100000">
                                          <p:val>
                                            <p:strVal val="#ppt_h"/>
                                          </p:val>
                                        </p:tav>
                                      </p:tavLst>
                                    </p:anim>
                                    <p:anim calcmode="lin" valueType="num">
                                      <p:cBhvr>
                                        <p:cTn id="27" dur="2000" fill="hold"/>
                                        <p:tgtEl>
                                          <p:spTgt spid="35635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356355">
                                            <p:txEl>
                                              <p:pRg st="3" end="3"/>
                                            </p:txEl>
                                          </p:spTgt>
                                        </p:tgtEl>
                                        <p:attrNameLst>
                                          <p:attrName>style.visibility</p:attrName>
                                        </p:attrNameLst>
                                      </p:cBhvr>
                                      <p:to>
                                        <p:strVal val="visible"/>
                                      </p:to>
                                    </p:set>
                                    <p:animEffect transition="in" filter="fade">
                                      <p:cBhvr>
                                        <p:cTn id="32" dur="2000"/>
                                        <p:tgtEl>
                                          <p:spTgt spid="356355">
                                            <p:txEl>
                                              <p:pRg st="3" end="3"/>
                                            </p:txEl>
                                          </p:spTgt>
                                        </p:tgtEl>
                                      </p:cBhvr>
                                    </p:animEffect>
                                    <p:anim calcmode="lin" valueType="num">
                                      <p:cBhvr>
                                        <p:cTn id="33" dur="2000" fill="hold"/>
                                        <p:tgtEl>
                                          <p:spTgt spid="356355">
                                            <p:txEl>
                                              <p:pRg st="3" end="3"/>
                                            </p:txEl>
                                          </p:spTgt>
                                        </p:tgtEl>
                                        <p:attrNameLst>
                                          <p:attrName>style.rotation</p:attrName>
                                        </p:attrNameLst>
                                      </p:cBhvr>
                                      <p:tavLst>
                                        <p:tav tm="0">
                                          <p:val>
                                            <p:fltVal val="720"/>
                                          </p:val>
                                        </p:tav>
                                        <p:tav tm="100000">
                                          <p:val>
                                            <p:fltVal val="0"/>
                                          </p:val>
                                        </p:tav>
                                      </p:tavLst>
                                    </p:anim>
                                    <p:anim calcmode="lin" valueType="num">
                                      <p:cBhvr>
                                        <p:cTn id="34" dur="2000" fill="hold"/>
                                        <p:tgtEl>
                                          <p:spTgt spid="356355">
                                            <p:txEl>
                                              <p:pRg st="3" end="3"/>
                                            </p:txEl>
                                          </p:spTgt>
                                        </p:tgtEl>
                                        <p:attrNameLst>
                                          <p:attrName>ppt_h</p:attrName>
                                        </p:attrNameLst>
                                      </p:cBhvr>
                                      <p:tavLst>
                                        <p:tav tm="0">
                                          <p:val>
                                            <p:fltVal val="0"/>
                                          </p:val>
                                        </p:tav>
                                        <p:tav tm="100000">
                                          <p:val>
                                            <p:strVal val="#ppt_h"/>
                                          </p:val>
                                        </p:tav>
                                      </p:tavLst>
                                    </p:anim>
                                    <p:anim calcmode="lin" valueType="num">
                                      <p:cBhvr>
                                        <p:cTn id="35" dur="2000" fill="hold"/>
                                        <p:tgtEl>
                                          <p:spTgt spid="356355">
                                            <p:txEl>
                                              <p:pRg st="3" end="3"/>
                                            </p:txEl>
                                          </p:spTgt>
                                        </p:tgtEl>
                                        <p:attrNameLst>
                                          <p:attrName>ppt_w</p:attrName>
                                        </p:attrNameLst>
                                      </p:cBhvr>
                                      <p:tavLst>
                                        <p:tav tm="0">
                                          <p:val>
                                            <p:fltVal val="0"/>
                                          </p:val>
                                        </p:tav>
                                        <p:tav tm="100000">
                                          <p:val>
                                            <p:strVal val="#ppt_w"/>
                                          </p:val>
                                        </p:tav>
                                      </p:tavLst>
                                    </p:anim>
                                  </p:childTnLst>
                                </p:cTn>
                              </p:par>
                              <p:par>
                                <p:cTn id="36" presetID="35" presetClass="entr" presetSubtype="0" fill="hold" grpId="0" nodeType="withEffect">
                                  <p:stCondLst>
                                    <p:cond delay="0"/>
                                  </p:stCondLst>
                                  <p:childTnLst>
                                    <p:set>
                                      <p:cBhvr>
                                        <p:cTn id="37" dur="1" fill="hold">
                                          <p:stCondLst>
                                            <p:cond delay="0"/>
                                          </p:stCondLst>
                                        </p:cTn>
                                        <p:tgtEl>
                                          <p:spTgt spid="356355">
                                            <p:txEl>
                                              <p:pRg st="4" end="4"/>
                                            </p:txEl>
                                          </p:spTgt>
                                        </p:tgtEl>
                                        <p:attrNameLst>
                                          <p:attrName>style.visibility</p:attrName>
                                        </p:attrNameLst>
                                      </p:cBhvr>
                                      <p:to>
                                        <p:strVal val="visible"/>
                                      </p:to>
                                    </p:set>
                                    <p:animEffect transition="in" filter="fade">
                                      <p:cBhvr>
                                        <p:cTn id="38" dur="2000"/>
                                        <p:tgtEl>
                                          <p:spTgt spid="356355">
                                            <p:txEl>
                                              <p:pRg st="4" end="4"/>
                                            </p:txEl>
                                          </p:spTgt>
                                        </p:tgtEl>
                                      </p:cBhvr>
                                    </p:animEffect>
                                    <p:anim calcmode="lin" valueType="num">
                                      <p:cBhvr>
                                        <p:cTn id="39" dur="2000" fill="hold"/>
                                        <p:tgtEl>
                                          <p:spTgt spid="356355">
                                            <p:txEl>
                                              <p:pRg st="4" end="4"/>
                                            </p:txEl>
                                          </p:spTgt>
                                        </p:tgtEl>
                                        <p:attrNameLst>
                                          <p:attrName>style.rotation</p:attrName>
                                        </p:attrNameLst>
                                      </p:cBhvr>
                                      <p:tavLst>
                                        <p:tav tm="0">
                                          <p:val>
                                            <p:fltVal val="720"/>
                                          </p:val>
                                        </p:tav>
                                        <p:tav tm="100000">
                                          <p:val>
                                            <p:fltVal val="0"/>
                                          </p:val>
                                        </p:tav>
                                      </p:tavLst>
                                    </p:anim>
                                    <p:anim calcmode="lin" valueType="num">
                                      <p:cBhvr>
                                        <p:cTn id="40" dur="2000" fill="hold"/>
                                        <p:tgtEl>
                                          <p:spTgt spid="356355">
                                            <p:txEl>
                                              <p:pRg st="4" end="4"/>
                                            </p:txEl>
                                          </p:spTgt>
                                        </p:tgtEl>
                                        <p:attrNameLst>
                                          <p:attrName>ppt_h</p:attrName>
                                        </p:attrNameLst>
                                      </p:cBhvr>
                                      <p:tavLst>
                                        <p:tav tm="0">
                                          <p:val>
                                            <p:fltVal val="0"/>
                                          </p:val>
                                        </p:tav>
                                        <p:tav tm="100000">
                                          <p:val>
                                            <p:strVal val="#ppt_h"/>
                                          </p:val>
                                        </p:tav>
                                      </p:tavLst>
                                    </p:anim>
                                    <p:anim calcmode="lin" valueType="num">
                                      <p:cBhvr>
                                        <p:cTn id="41" dur="2000" fill="hold"/>
                                        <p:tgtEl>
                                          <p:spTgt spid="356355">
                                            <p:txEl>
                                              <p:pRg st="4" end="4"/>
                                            </p:txEl>
                                          </p:spTgt>
                                        </p:tgtEl>
                                        <p:attrNameLst>
                                          <p:attrName>ppt_w</p:attrName>
                                        </p:attrNameLst>
                                      </p:cBhvr>
                                      <p:tavLst>
                                        <p:tav tm="0">
                                          <p:val>
                                            <p:fltVal val="0"/>
                                          </p:val>
                                        </p:tav>
                                        <p:tav tm="100000">
                                          <p:val>
                                            <p:strVal val="#ppt_w"/>
                                          </p:val>
                                        </p:tav>
                                      </p:tavLst>
                                    </p:anim>
                                  </p:childTnLst>
                                </p:cTn>
                              </p:par>
                              <p:par>
                                <p:cTn id="42" presetID="35" presetClass="entr" presetSubtype="0" fill="hold" grpId="0" nodeType="withEffect">
                                  <p:stCondLst>
                                    <p:cond delay="0"/>
                                  </p:stCondLst>
                                  <p:childTnLst>
                                    <p:set>
                                      <p:cBhvr>
                                        <p:cTn id="43" dur="1" fill="hold">
                                          <p:stCondLst>
                                            <p:cond delay="0"/>
                                          </p:stCondLst>
                                        </p:cTn>
                                        <p:tgtEl>
                                          <p:spTgt spid="356355">
                                            <p:txEl>
                                              <p:pRg st="5" end="5"/>
                                            </p:txEl>
                                          </p:spTgt>
                                        </p:tgtEl>
                                        <p:attrNameLst>
                                          <p:attrName>style.visibility</p:attrName>
                                        </p:attrNameLst>
                                      </p:cBhvr>
                                      <p:to>
                                        <p:strVal val="visible"/>
                                      </p:to>
                                    </p:set>
                                    <p:animEffect transition="in" filter="fade">
                                      <p:cBhvr>
                                        <p:cTn id="44" dur="2000"/>
                                        <p:tgtEl>
                                          <p:spTgt spid="356355">
                                            <p:txEl>
                                              <p:pRg st="5" end="5"/>
                                            </p:txEl>
                                          </p:spTgt>
                                        </p:tgtEl>
                                      </p:cBhvr>
                                    </p:animEffect>
                                    <p:anim calcmode="lin" valueType="num">
                                      <p:cBhvr>
                                        <p:cTn id="45" dur="2000" fill="hold"/>
                                        <p:tgtEl>
                                          <p:spTgt spid="356355">
                                            <p:txEl>
                                              <p:pRg st="5" end="5"/>
                                            </p:txEl>
                                          </p:spTgt>
                                        </p:tgtEl>
                                        <p:attrNameLst>
                                          <p:attrName>style.rotation</p:attrName>
                                        </p:attrNameLst>
                                      </p:cBhvr>
                                      <p:tavLst>
                                        <p:tav tm="0">
                                          <p:val>
                                            <p:fltVal val="720"/>
                                          </p:val>
                                        </p:tav>
                                        <p:tav tm="100000">
                                          <p:val>
                                            <p:fltVal val="0"/>
                                          </p:val>
                                        </p:tav>
                                      </p:tavLst>
                                    </p:anim>
                                    <p:anim calcmode="lin" valueType="num">
                                      <p:cBhvr>
                                        <p:cTn id="46" dur="2000" fill="hold"/>
                                        <p:tgtEl>
                                          <p:spTgt spid="356355">
                                            <p:txEl>
                                              <p:pRg st="5" end="5"/>
                                            </p:txEl>
                                          </p:spTgt>
                                        </p:tgtEl>
                                        <p:attrNameLst>
                                          <p:attrName>ppt_h</p:attrName>
                                        </p:attrNameLst>
                                      </p:cBhvr>
                                      <p:tavLst>
                                        <p:tav tm="0">
                                          <p:val>
                                            <p:fltVal val="0"/>
                                          </p:val>
                                        </p:tav>
                                        <p:tav tm="100000">
                                          <p:val>
                                            <p:strVal val="#ppt_h"/>
                                          </p:val>
                                        </p:tav>
                                      </p:tavLst>
                                    </p:anim>
                                    <p:anim calcmode="lin" valueType="num">
                                      <p:cBhvr>
                                        <p:cTn id="47" dur="2000" fill="hold"/>
                                        <p:tgtEl>
                                          <p:spTgt spid="35635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5" presetClass="entr" presetSubtype="0" fill="hold" grpId="0" nodeType="clickEffect">
                                  <p:stCondLst>
                                    <p:cond delay="0"/>
                                  </p:stCondLst>
                                  <p:childTnLst>
                                    <p:set>
                                      <p:cBhvr>
                                        <p:cTn id="51" dur="1" fill="hold">
                                          <p:stCondLst>
                                            <p:cond delay="0"/>
                                          </p:stCondLst>
                                        </p:cTn>
                                        <p:tgtEl>
                                          <p:spTgt spid="356355">
                                            <p:txEl>
                                              <p:pRg st="6" end="6"/>
                                            </p:txEl>
                                          </p:spTgt>
                                        </p:tgtEl>
                                        <p:attrNameLst>
                                          <p:attrName>style.visibility</p:attrName>
                                        </p:attrNameLst>
                                      </p:cBhvr>
                                      <p:to>
                                        <p:strVal val="visible"/>
                                      </p:to>
                                    </p:set>
                                    <p:animEffect transition="in" filter="fade">
                                      <p:cBhvr>
                                        <p:cTn id="52" dur="2000"/>
                                        <p:tgtEl>
                                          <p:spTgt spid="356355">
                                            <p:txEl>
                                              <p:pRg st="6" end="6"/>
                                            </p:txEl>
                                          </p:spTgt>
                                        </p:tgtEl>
                                      </p:cBhvr>
                                    </p:animEffect>
                                    <p:anim calcmode="lin" valueType="num">
                                      <p:cBhvr>
                                        <p:cTn id="53" dur="2000" fill="hold"/>
                                        <p:tgtEl>
                                          <p:spTgt spid="356355">
                                            <p:txEl>
                                              <p:pRg st="6" end="6"/>
                                            </p:txEl>
                                          </p:spTgt>
                                        </p:tgtEl>
                                        <p:attrNameLst>
                                          <p:attrName>style.rotation</p:attrName>
                                        </p:attrNameLst>
                                      </p:cBhvr>
                                      <p:tavLst>
                                        <p:tav tm="0">
                                          <p:val>
                                            <p:fltVal val="720"/>
                                          </p:val>
                                        </p:tav>
                                        <p:tav tm="100000">
                                          <p:val>
                                            <p:fltVal val="0"/>
                                          </p:val>
                                        </p:tav>
                                      </p:tavLst>
                                    </p:anim>
                                    <p:anim calcmode="lin" valueType="num">
                                      <p:cBhvr>
                                        <p:cTn id="54" dur="2000" fill="hold"/>
                                        <p:tgtEl>
                                          <p:spTgt spid="356355">
                                            <p:txEl>
                                              <p:pRg st="6" end="6"/>
                                            </p:txEl>
                                          </p:spTgt>
                                        </p:tgtEl>
                                        <p:attrNameLst>
                                          <p:attrName>ppt_h</p:attrName>
                                        </p:attrNameLst>
                                      </p:cBhvr>
                                      <p:tavLst>
                                        <p:tav tm="0">
                                          <p:val>
                                            <p:fltVal val="0"/>
                                          </p:val>
                                        </p:tav>
                                        <p:tav tm="100000">
                                          <p:val>
                                            <p:strVal val="#ppt_h"/>
                                          </p:val>
                                        </p:tav>
                                      </p:tavLst>
                                    </p:anim>
                                    <p:anim calcmode="lin" valueType="num">
                                      <p:cBhvr>
                                        <p:cTn id="55" dur="2000" fill="hold"/>
                                        <p:tgtEl>
                                          <p:spTgt spid="356355">
                                            <p:txEl>
                                              <p:pRg st="6" end="6"/>
                                            </p:txEl>
                                          </p:spTgt>
                                        </p:tgtEl>
                                        <p:attrNameLst>
                                          <p:attrName>ppt_w</p:attrName>
                                        </p:attrNameLst>
                                      </p:cBhvr>
                                      <p:tavLst>
                                        <p:tav tm="0">
                                          <p:val>
                                            <p:fltVal val="0"/>
                                          </p:val>
                                        </p:tav>
                                        <p:tav tm="100000">
                                          <p:val>
                                            <p:strVal val="#ppt_w"/>
                                          </p:val>
                                        </p:tav>
                                      </p:tavLst>
                                    </p:anim>
                                  </p:childTnLst>
                                </p:cTn>
                              </p:par>
                              <p:par>
                                <p:cTn id="56" presetID="35" presetClass="entr" presetSubtype="0" fill="hold" grpId="0" nodeType="withEffect">
                                  <p:stCondLst>
                                    <p:cond delay="0"/>
                                  </p:stCondLst>
                                  <p:childTnLst>
                                    <p:set>
                                      <p:cBhvr>
                                        <p:cTn id="57" dur="1" fill="hold">
                                          <p:stCondLst>
                                            <p:cond delay="0"/>
                                          </p:stCondLst>
                                        </p:cTn>
                                        <p:tgtEl>
                                          <p:spTgt spid="356355">
                                            <p:txEl>
                                              <p:pRg st="8" end="8"/>
                                            </p:txEl>
                                          </p:spTgt>
                                        </p:tgtEl>
                                        <p:attrNameLst>
                                          <p:attrName>style.visibility</p:attrName>
                                        </p:attrNameLst>
                                      </p:cBhvr>
                                      <p:to>
                                        <p:strVal val="visible"/>
                                      </p:to>
                                    </p:set>
                                    <p:animEffect transition="in" filter="fade">
                                      <p:cBhvr>
                                        <p:cTn id="58" dur="2000"/>
                                        <p:tgtEl>
                                          <p:spTgt spid="356355">
                                            <p:txEl>
                                              <p:pRg st="8" end="8"/>
                                            </p:txEl>
                                          </p:spTgt>
                                        </p:tgtEl>
                                      </p:cBhvr>
                                    </p:animEffect>
                                    <p:anim calcmode="lin" valueType="num">
                                      <p:cBhvr>
                                        <p:cTn id="59" dur="2000" fill="hold"/>
                                        <p:tgtEl>
                                          <p:spTgt spid="356355">
                                            <p:txEl>
                                              <p:pRg st="8" end="8"/>
                                            </p:txEl>
                                          </p:spTgt>
                                        </p:tgtEl>
                                        <p:attrNameLst>
                                          <p:attrName>style.rotation</p:attrName>
                                        </p:attrNameLst>
                                      </p:cBhvr>
                                      <p:tavLst>
                                        <p:tav tm="0">
                                          <p:val>
                                            <p:fltVal val="720"/>
                                          </p:val>
                                        </p:tav>
                                        <p:tav tm="100000">
                                          <p:val>
                                            <p:fltVal val="0"/>
                                          </p:val>
                                        </p:tav>
                                      </p:tavLst>
                                    </p:anim>
                                    <p:anim calcmode="lin" valueType="num">
                                      <p:cBhvr>
                                        <p:cTn id="60" dur="2000" fill="hold"/>
                                        <p:tgtEl>
                                          <p:spTgt spid="356355">
                                            <p:txEl>
                                              <p:pRg st="8" end="8"/>
                                            </p:txEl>
                                          </p:spTgt>
                                        </p:tgtEl>
                                        <p:attrNameLst>
                                          <p:attrName>ppt_h</p:attrName>
                                        </p:attrNameLst>
                                      </p:cBhvr>
                                      <p:tavLst>
                                        <p:tav tm="0">
                                          <p:val>
                                            <p:fltVal val="0"/>
                                          </p:val>
                                        </p:tav>
                                        <p:tav tm="100000">
                                          <p:val>
                                            <p:strVal val="#ppt_h"/>
                                          </p:val>
                                        </p:tav>
                                      </p:tavLst>
                                    </p:anim>
                                    <p:anim calcmode="lin" valueType="num">
                                      <p:cBhvr>
                                        <p:cTn id="61" dur="2000" fill="hold"/>
                                        <p:tgtEl>
                                          <p:spTgt spid="356355">
                                            <p:txEl>
                                              <p:pRg st="8" end="8"/>
                                            </p:txEl>
                                          </p:spTgt>
                                        </p:tgtEl>
                                        <p:attrNameLst>
                                          <p:attrName>ppt_w</p:attrName>
                                        </p:attrNameLst>
                                      </p:cBhvr>
                                      <p:tavLst>
                                        <p:tav tm="0">
                                          <p:val>
                                            <p:fltVal val="0"/>
                                          </p:val>
                                        </p:tav>
                                        <p:tav tm="100000">
                                          <p:val>
                                            <p:strVal val="#ppt_w"/>
                                          </p:val>
                                        </p:tav>
                                      </p:tavLst>
                                    </p:anim>
                                  </p:childTnLst>
                                </p:cTn>
                              </p:par>
                              <p:par>
                                <p:cTn id="62" presetID="35" presetClass="entr" presetSubtype="0" fill="hold" grpId="0" nodeType="withEffect">
                                  <p:stCondLst>
                                    <p:cond delay="0"/>
                                  </p:stCondLst>
                                  <p:childTnLst>
                                    <p:set>
                                      <p:cBhvr>
                                        <p:cTn id="63" dur="1" fill="hold">
                                          <p:stCondLst>
                                            <p:cond delay="0"/>
                                          </p:stCondLst>
                                        </p:cTn>
                                        <p:tgtEl>
                                          <p:spTgt spid="356355">
                                            <p:txEl>
                                              <p:pRg st="9" end="9"/>
                                            </p:txEl>
                                          </p:spTgt>
                                        </p:tgtEl>
                                        <p:attrNameLst>
                                          <p:attrName>style.visibility</p:attrName>
                                        </p:attrNameLst>
                                      </p:cBhvr>
                                      <p:to>
                                        <p:strVal val="visible"/>
                                      </p:to>
                                    </p:set>
                                    <p:animEffect transition="in" filter="fade">
                                      <p:cBhvr>
                                        <p:cTn id="64" dur="2000"/>
                                        <p:tgtEl>
                                          <p:spTgt spid="356355">
                                            <p:txEl>
                                              <p:pRg st="9" end="9"/>
                                            </p:txEl>
                                          </p:spTgt>
                                        </p:tgtEl>
                                      </p:cBhvr>
                                    </p:animEffect>
                                    <p:anim calcmode="lin" valueType="num">
                                      <p:cBhvr>
                                        <p:cTn id="65" dur="2000" fill="hold"/>
                                        <p:tgtEl>
                                          <p:spTgt spid="356355">
                                            <p:txEl>
                                              <p:pRg st="9" end="9"/>
                                            </p:txEl>
                                          </p:spTgt>
                                        </p:tgtEl>
                                        <p:attrNameLst>
                                          <p:attrName>style.rotation</p:attrName>
                                        </p:attrNameLst>
                                      </p:cBhvr>
                                      <p:tavLst>
                                        <p:tav tm="0">
                                          <p:val>
                                            <p:fltVal val="720"/>
                                          </p:val>
                                        </p:tav>
                                        <p:tav tm="100000">
                                          <p:val>
                                            <p:fltVal val="0"/>
                                          </p:val>
                                        </p:tav>
                                      </p:tavLst>
                                    </p:anim>
                                    <p:anim calcmode="lin" valueType="num">
                                      <p:cBhvr>
                                        <p:cTn id="66" dur="2000" fill="hold"/>
                                        <p:tgtEl>
                                          <p:spTgt spid="356355">
                                            <p:txEl>
                                              <p:pRg st="9" end="9"/>
                                            </p:txEl>
                                          </p:spTgt>
                                        </p:tgtEl>
                                        <p:attrNameLst>
                                          <p:attrName>ppt_h</p:attrName>
                                        </p:attrNameLst>
                                      </p:cBhvr>
                                      <p:tavLst>
                                        <p:tav tm="0">
                                          <p:val>
                                            <p:fltVal val="0"/>
                                          </p:val>
                                        </p:tav>
                                        <p:tav tm="100000">
                                          <p:val>
                                            <p:strVal val="#ppt_h"/>
                                          </p:val>
                                        </p:tav>
                                      </p:tavLst>
                                    </p:anim>
                                    <p:anim calcmode="lin" valueType="num">
                                      <p:cBhvr>
                                        <p:cTn id="67" dur="2000" fill="hold"/>
                                        <p:tgtEl>
                                          <p:spTgt spid="356355">
                                            <p:txEl>
                                              <p:pRg st="9" end="9"/>
                                            </p:txEl>
                                          </p:spTgt>
                                        </p:tgtEl>
                                        <p:attrNameLst>
                                          <p:attrName>ppt_w</p:attrName>
                                        </p:attrNameLst>
                                      </p:cBhvr>
                                      <p:tavLst>
                                        <p:tav tm="0">
                                          <p:val>
                                            <p:fltVal val="0"/>
                                          </p:val>
                                        </p:tav>
                                        <p:tav tm="100000">
                                          <p:val>
                                            <p:strVal val="#ppt_w"/>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7" presetClass="entr" presetSubtype="0" fill="hold" grpId="0" nodeType="clickEffect">
                                  <p:stCondLst>
                                    <p:cond delay="0"/>
                                  </p:stCondLst>
                                  <p:iterate type="lt">
                                    <p:tmPct val="50000"/>
                                  </p:iterate>
                                  <p:childTnLst>
                                    <p:set>
                                      <p:cBhvr>
                                        <p:cTn id="71" dur="1" fill="hold">
                                          <p:stCondLst>
                                            <p:cond delay="0"/>
                                          </p:stCondLst>
                                        </p:cTn>
                                        <p:tgtEl>
                                          <p:spTgt spid="356358"/>
                                        </p:tgtEl>
                                        <p:attrNameLst>
                                          <p:attrName>style.visibility</p:attrName>
                                        </p:attrNameLst>
                                      </p:cBhvr>
                                      <p:to>
                                        <p:strVal val="visible"/>
                                      </p:to>
                                    </p:set>
                                    <p:anim calcmode="discrete" valueType="clr">
                                      <p:cBhvr override="childStyle">
                                        <p:cTn id="72" dur="80"/>
                                        <p:tgtEl>
                                          <p:spTgt spid="356358"/>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356358"/>
                                        </p:tgtEl>
                                        <p:attrNameLst>
                                          <p:attrName>fillcolor</p:attrName>
                                        </p:attrNameLst>
                                      </p:cBhvr>
                                      <p:tavLst>
                                        <p:tav tm="0">
                                          <p:val>
                                            <p:clrVal>
                                              <a:schemeClr val="accent2"/>
                                            </p:clrVal>
                                          </p:val>
                                        </p:tav>
                                        <p:tav tm="50000">
                                          <p:val>
                                            <p:clrVal>
                                              <a:schemeClr val="hlink"/>
                                            </p:clrVal>
                                          </p:val>
                                        </p:tav>
                                      </p:tavLst>
                                    </p:anim>
                                    <p:set>
                                      <p:cBhvr>
                                        <p:cTn id="74" dur="80"/>
                                        <p:tgtEl>
                                          <p:spTgt spid="3563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4" grpId="0"/>
      <p:bldP spid="356355" grpId="0" build="p"/>
      <p:bldP spid="35635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Review of Chapter 12</a:t>
            </a:r>
          </a:p>
        </p:txBody>
      </p:sp>
      <p:sp>
        <p:nvSpPr>
          <p:cNvPr id="3" name="Content Placeholder 2"/>
          <p:cNvSpPr>
            <a:spLocks noGrp="1"/>
          </p:cNvSpPr>
          <p:nvPr>
            <p:ph idx="1"/>
          </p:nvPr>
        </p:nvSpPr>
        <p:spPr/>
        <p:txBody>
          <a:bodyPr>
            <a:normAutofit fontScale="62500" lnSpcReduction="20000"/>
          </a:bodyPr>
          <a:lstStyle/>
          <a:p>
            <a:pPr marL="514350" indent="-514350">
              <a:buAutoNum type="arabicPeriod"/>
            </a:pPr>
            <a:r>
              <a:rPr lang="en-US" dirty="0"/>
              <a:t>What are the three types of services?</a:t>
            </a:r>
          </a:p>
          <a:p>
            <a:pPr marL="914400" lvl="1" indent="-514350">
              <a:buNone/>
            </a:pPr>
            <a:r>
              <a:rPr lang="en-US" dirty="0"/>
              <a:t>- consumer, business, public</a:t>
            </a:r>
          </a:p>
          <a:p>
            <a:pPr marL="514350" indent="-514350">
              <a:buAutoNum type="arabicPeriod"/>
            </a:pPr>
            <a:r>
              <a:rPr lang="en-US" dirty="0"/>
              <a:t>What are the four major types of consumer services?</a:t>
            </a:r>
          </a:p>
          <a:p>
            <a:pPr marL="514350" indent="-514350">
              <a:buNone/>
            </a:pPr>
            <a:r>
              <a:rPr lang="en-US" dirty="0"/>
              <a:t>      - retail and wholesale, education, health and social services, leisure and hospitality </a:t>
            </a:r>
          </a:p>
          <a:p>
            <a:pPr marL="514350" indent="-514350">
              <a:buNone/>
            </a:pPr>
            <a:r>
              <a:rPr lang="en-US" dirty="0"/>
              <a:t>3. What are the major types of business services?</a:t>
            </a:r>
          </a:p>
          <a:p>
            <a:pPr marL="514350" indent="-514350">
              <a:buNone/>
            </a:pPr>
            <a:r>
              <a:rPr lang="en-US" dirty="0"/>
              <a:t>      - professional (law, management, engineering, secretarial, </a:t>
            </a:r>
            <a:r>
              <a:rPr lang="en-US" dirty="0" err="1"/>
              <a:t>etc</a:t>
            </a:r>
            <a:r>
              <a:rPr lang="en-US" dirty="0"/>
              <a:t>)</a:t>
            </a:r>
          </a:p>
          <a:p>
            <a:pPr marL="514350" indent="-514350">
              <a:buNone/>
            </a:pPr>
            <a:r>
              <a:rPr lang="en-US" dirty="0"/>
              <a:t>      - financial (FIRE- finance, insurance, and real estate)</a:t>
            </a:r>
          </a:p>
          <a:p>
            <a:pPr marL="514350" indent="-514350">
              <a:buNone/>
            </a:pPr>
            <a:r>
              <a:rPr lang="en-US" dirty="0"/>
              <a:t>      - transportation and information (trucking and warehousing)</a:t>
            </a:r>
          </a:p>
          <a:p>
            <a:pPr marL="514350" indent="-514350">
              <a:buNone/>
            </a:pPr>
            <a:r>
              <a:rPr lang="en-US" dirty="0"/>
              <a:t>4. What is the purpose of public service?</a:t>
            </a:r>
          </a:p>
          <a:p>
            <a:pPr marL="514350" indent="-514350">
              <a:buNone/>
            </a:pPr>
            <a:r>
              <a:rPr lang="en-US" dirty="0"/>
              <a:t>      - security and protection</a:t>
            </a:r>
          </a:p>
          <a:p>
            <a:pPr marL="514350" indent="-514350">
              <a:buNone/>
            </a:pPr>
            <a:r>
              <a:rPr lang="en-US" dirty="0"/>
              <a:t>5. What is the fastest growing consumer service in recent years? Why?</a:t>
            </a:r>
          </a:p>
          <a:p>
            <a:pPr marL="514350" indent="-514350">
              <a:buNone/>
            </a:pPr>
            <a:r>
              <a:rPr lang="en-US" dirty="0"/>
              <a:t>     - health care </a:t>
            </a:r>
          </a:p>
          <a:p>
            <a:pPr marL="514350" indent="-514350">
              <a:buNone/>
            </a:pPr>
            <a:r>
              <a:rPr lang="en-US" dirty="0"/>
              <a:t>6. What is the fastest-growing business service in recent years?</a:t>
            </a:r>
          </a:p>
          <a:p>
            <a:pPr marL="514350" indent="-514350">
              <a:buNone/>
            </a:pPr>
            <a:r>
              <a:rPr lang="en-US" dirty="0"/>
              <a:t>     - professional services </a:t>
            </a:r>
          </a:p>
        </p:txBody>
      </p:sp>
    </p:spTree>
    <p:extLst>
      <p:ext uri="{BB962C8B-B14F-4D97-AF65-F5344CB8AC3E}">
        <p14:creationId xmlns:p14="http://schemas.microsoft.com/office/powerpoint/2010/main" val="355463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ox(i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ox(in)">
                                      <p:cBhvr>
                                        <p:cTn id="7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324600"/>
          </a:xfrm>
        </p:spPr>
        <p:txBody>
          <a:bodyPr>
            <a:normAutofit fontScale="70000" lnSpcReduction="20000"/>
          </a:bodyPr>
          <a:lstStyle/>
          <a:p>
            <a:pPr>
              <a:buNone/>
            </a:pPr>
            <a:r>
              <a:rPr lang="en-US" dirty="0"/>
              <a:t>7. What is a central place?</a:t>
            </a:r>
          </a:p>
          <a:p>
            <a:pPr>
              <a:buNone/>
            </a:pPr>
            <a:r>
              <a:rPr lang="en-US" dirty="0"/>
              <a:t>    - market center for the exchange of goods and services</a:t>
            </a:r>
          </a:p>
          <a:p>
            <a:pPr>
              <a:buNone/>
            </a:pPr>
            <a:r>
              <a:rPr lang="en-US" dirty="0"/>
              <a:t>8. What is the market area or hinterland?</a:t>
            </a:r>
          </a:p>
          <a:p>
            <a:pPr>
              <a:buFontTx/>
              <a:buChar char="-"/>
            </a:pPr>
            <a:r>
              <a:rPr lang="en-US" dirty="0"/>
              <a:t>The area surrounding a service from which customers are attracted (nodal region – functional region)</a:t>
            </a:r>
          </a:p>
          <a:p>
            <a:pPr>
              <a:buNone/>
            </a:pPr>
            <a:r>
              <a:rPr lang="en-US" dirty="0"/>
              <a:t>9. Who first proposed the Central Place Theory?</a:t>
            </a:r>
          </a:p>
          <a:p>
            <a:pPr>
              <a:buNone/>
            </a:pPr>
            <a:r>
              <a:rPr lang="en-US" dirty="0"/>
              <a:t>	- Walter </a:t>
            </a:r>
            <a:r>
              <a:rPr lang="en-US" dirty="0" err="1"/>
              <a:t>Christaller</a:t>
            </a:r>
            <a:endParaRPr lang="en-US" dirty="0"/>
          </a:p>
          <a:p>
            <a:pPr>
              <a:buNone/>
            </a:pPr>
            <a:r>
              <a:rPr lang="en-US" dirty="0" smtClean="0"/>
              <a:t>10. </a:t>
            </a:r>
            <a:r>
              <a:rPr lang="en-US" dirty="0"/>
              <a:t>Why do geographers use hexagons to represent market areas?</a:t>
            </a:r>
          </a:p>
          <a:p>
            <a:pPr>
              <a:buNone/>
            </a:pPr>
            <a:r>
              <a:rPr lang="en-US" dirty="0"/>
              <a:t>	- no gaps – compromise between a circle and a square</a:t>
            </a:r>
          </a:p>
          <a:p>
            <a:pPr>
              <a:buNone/>
            </a:pPr>
            <a:r>
              <a:rPr lang="en-US" dirty="0" smtClean="0"/>
              <a:t>11. </a:t>
            </a:r>
            <a:r>
              <a:rPr lang="en-US" dirty="0"/>
              <a:t>What is the range of a service?</a:t>
            </a:r>
          </a:p>
          <a:p>
            <a:pPr>
              <a:buFontTx/>
              <a:buChar char="-"/>
            </a:pPr>
            <a:r>
              <a:rPr lang="en-US" dirty="0"/>
              <a:t>Maximum distance people are willing to travel to use a particular service</a:t>
            </a:r>
          </a:p>
          <a:p>
            <a:pPr>
              <a:buNone/>
            </a:pPr>
            <a:r>
              <a:rPr lang="en-US" dirty="0" smtClean="0"/>
              <a:t>12. </a:t>
            </a:r>
            <a:r>
              <a:rPr lang="en-US" dirty="0"/>
              <a:t>What is the threshold of a service?</a:t>
            </a:r>
          </a:p>
          <a:p>
            <a:pPr>
              <a:buFontTx/>
              <a:buChar char="-"/>
            </a:pPr>
            <a:r>
              <a:rPr lang="en-US" dirty="0"/>
              <a:t>The minimum number of people to support a particular service</a:t>
            </a:r>
          </a:p>
          <a:p>
            <a:pPr lvl="0">
              <a:buNone/>
            </a:pPr>
            <a:r>
              <a:rPr lang="en-US" dirty="0" smtClean="0"/>
              <a:t>13. </a:t>
            </a:r>
            <a:r>
              <a:rPr lang="en-US" dirty="0"/>
              <a:t>What are the various sizes of settlements for a market area?</a:t>
            </a:r>
          </a:p>
          <a:p>
            <a:pPr lvl="0">
              <a:buFontTx/>
              <a:buChar char="-"/>
            </a:pPr>
            <a:r>
              <a:rPr lang="en-US" dirty="0"/>
              <a:t>hamlets, villages, towns, cities</a:t>
            </a:r>
          </a:p>
          <a:p>
            <a:pPr lvl="0">
              <a:buNone/>
            </a:pPr>
            <a:endParaRPr lang="en-US" dirty="0"/>
          </a:p>
          <a:p>
            <a:pPr>
              <a:buNone/>
            </a:pPr>
            <a:endParaRPr lang="en-US" dirty="0"/>
          </a:p>
          <a:p>
            <a:pPr>
              <a:buNone/>
            </a:pPr>
            <a:endParaRPr lang="en-US" dirty="0"/>
          </a:p>
        </p:txBody>
      </p:sp>
    </p:spTree>
    <p:extLst>
      <p:ext uri="{BB962C8B-B14F-4D97-AF65-F5344CB8AC3E}">
        <p14:creationId xmlns:p14="http://schemas.microsoft.com/office/powerpoint/2010/main" val="1282148546"/>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7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fontScale="77500" lnSpcReduction="20000"/>
          </a:bodyPr>
          <a:lstStyle/>
          <a:p>
            <a:pPr lvl="0">
              <a:buNone/>
            </a:pPr>
            <a:r>
              <a:rPr lang="en-US" dirty="0" smtClean="0"/>
              <a:t>14. </a:t>
            </a:r>
            <a:r>
              <a:rPr lang="en-US" dirty="0"/>
              <a:t>What is the rank-size rule?</a:t>
            </a:r>
          </a:p>
          <a:p>
            <a:pPr lvl="0">
              <a:buNone/>
            </a:pPr>
            <a:r>
              <a:rPr lang="en-US" dirty="0"/>
              <a:t>	-  the country’s nth largest settlement is 1/n the population of the largest settlement</a:t>
            </a:r>
          </a:p>
          <a:p>
            <a:pPr lvl="0">
              <a:buNone/>
            </a:pPr>
            <a:r>
              <a:rPr lang="en-US" dirty="0" smtClean="0"/>
              <a:t>15. </a:t>
            </a:r>
            <a:r>
              <a:rPr lang="en-US" dirty="0"/>
              <a:t>What is the primate city rule?</a:t>
            </a:r>
          </a:p>
          <a:p>
            <a:pPr lvl="0">
              <a:buNone/>
            </a:pPr>
            <a:r>
              <a:rPr lang="en-US" dirty="0"/>
              <a:t>- Largest settlement has more than twice as many people as the second-ranking settlement</a:t>
            </a:r>
          </a:p>
          <a:p>
            <a:pPr lvl="0">
              <a:buNone/>
            </a:pPr>
            <a:r>
              <a:rPr lang="en-US" dirty="0" smtClean="0"/>
              <a:t>16. </a:t>
            </a:r>
            <a:r>
              <a:rPr lang="en-US" dirty="0"/>
              <a:t>What is a primate city?</a:t>
            </a:r>
          </a:p>
          <a:p>
            <a:pPr lvl="0">
              <a:buNone/>
            </a:pPr>
            <a:r>
              <a:rPr lang="en-US" dirty="0"/>
              <a:t>- country’s largest city</a:t>
            </a:r>
          </a:p>
          <a:p>
            <a:pPr lvl="0">
              <a:buNone/>
            </a:pPr>
            <a:r>
              <a:rPr lang="en-US" dirty="0" smtClean="0"/>
              <a:t>17. </a:t>
            </a:r>
            <a:r>
              <a:rPr lang="en-US" dirty="0"/>
              <a:t>What is an example of a country that uses the rank-size rule?</a:t>
            </a:r>
          </a:p>
          <a:p>
            <a:pPr lvl="0">
              <a:buNone/>
            </a:pPr>
            <a:r>
              <a:rPr lang="en-US" dirty="0" smtClean="0"/>
              <a:t>Germany</a:t>
            </a:r>
            <a:endParaRPr lang="en-US" dirty="0"/>
          </a:p>
          <a:p>
            <a:pPr lvl="0">
              <a:buNone/>
            </a:pPr>
            <a:r>
              <a:rPr lang="en-US" dirty="0" smtClean="0"/>
              <a:t>18. </a:t>
            </a:r>
            <a:r>
              <a:rPr lang="en-US" dirty="0"/>
              <a:t>What is an example of a country that uses the primate city rule?</a:t>
            </a:r>
          </a:p>
          <a:p>
            <a:pPr lvl="0">
              <a:buNone/>
            </a:pPr>
            <a:r>
              <a:rPr lang="en-US" dirty="0"/>
              <a:t>Mexico, Brazil, Nigeria </a:t>
            </a:r>
          </a:p>
          <a:p>
            <a:pPr lvl="0">
              <a:buNone/>
            </a:pPr>
            <a:r>
              <a:rPr lang="en-US" dirty="0" smtClean="0"/>
              <a:t>19. </a:t>
            </a:r>
            <a:r>
              <a:rPr lang="en-US" dirty="0"/>
              <a:t>What is the gravity model?</a:t>
            </a:r>
          </a:p>
          <a:p>
            <a:pPr lvl="0">
              <a:buNone/>
            </a:pPr>
            <a:r>
              <a:rPr lang="en-US" dirty="0"/>
              <a:t>- Predicts the optimal location of a service is directly related to the number of people in the area and inversely related to the distance people must travel to access it.</a:t>
            </a:r>
          </a:p>
          <a:p>
            <a:pPr>
              <a:buNone/>
            </a:pPr>
            <a:endParaRPr lang="en-US" dirty="0"/>
          </a:p>
          <a:p>
            <a:pPr>
              <a:buNone/>
            </a:pPr>
            <a:endParaRPr lang="en-US" dirty="0"/>
          </a:p>
        </p:txBody>
      </p:sp>
    </p:spTree>
    <p:extLst>
      <p:ext uri="{BB962C8B-B14F-4D97-AF65-F5344CB8AC3E}">
        <p14:creationId xmlns:p14="http://schemas.microsoft.com/office/powerpoint/2010/main" val="1524631428"/>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amond(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amond(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amond(in)">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amond(in)">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diamond(in)">
                                      <p:cBhvr>
                                        <p:cTn id="57" dur="20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diamond(in)">
                                      <p:cBhvr>
                                        <p:cTn id="6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7200" y="0"/>
            <a:ext cx="8229600" cy="838200"/>
          </a:xfrm>
        </p:spPr>
        <p:txBody>
          <a:bodyPr/>
          <a:lstStyle/>
          <a:p>
            <a:pPr eaLnBrk="1" hangingPunct="1">
              <a:defRPr/>
            </a:pPr>
            <a:r>
              <a:rPr lang="en-US" b="1" dirty="0">
                <a:effectLst>
                  <a:outerShdw blurRad="38100" dist="38100" dir="2700000" algn="tl">
                    <a:srgbClr val="FFFFFF"/>
                  </a:outerShdw>
                </a:effectLst>
              </a:rPr>
              <a:t>Services</a:t>
            </a:r>
          </a:p>
        </p:txBody>
      </p:sp>
      <p:sp>
        <p:nvSpPr>
          <p:cNvPr id="312323" name="Rectangle 3"/>
          <p:cNvSpPr>
            <a:spLocks noGrp="1" noChangeArrowheads="1"/>
          </p:cNvSpPr>
          <p:nvPr>
            <p:ph type="body" idx="1"/>
          </p:nvPr>
        </p:nvSpPr>
        <p:spPr>
          <a:xfrm>
            <a:off x="0" y="685800"/>
            <a:ext cx="9144000" cy="5791200"/>
          </a:xfrm>
        </p:spPr>
        <p:txBody>
          <a:bodyPr>
            <a:normAutofit lnSpcReduction="10000"/>
          </a:bodyPr>
          <a:lstStyle/>
          <a:p>
            <a:pPr eaLnBrk="1" hangingPunct="1">
              <a:defRPr/>
            </a:pPr>
            <a:r>
              <a:rPr lang="en-US" dirty="0"/>
              <a:t>Provide a human need/desire and get money for it </a:t>
            </a:r>
          </a:p>
          <a:p>
            <a:pPr eaLnBrk="1" hangingPunct="1">
              <a:defRPr/>
            </a:pPr>
            <a:r>
              <a:rPr lang="en-US" dirty="0"/>
              <a:t>Tertiary</a:t>
            </a:r>
          </a:p>
          <a:p>
            <a:pPr eaLnBrk="1" hangingPunct="1">
              <a:defRPr/>
            </a:pPr>
            <a:r>
              <a:rPr lang="en-US" dirty="0"/>
              <a:t>Quaternary </a:t>
            </a:r>
          </a:p>
          <a:p>
            <a:pPr eaLnBrk="1" hangingPunct="1">
              <a:defRPr/>
            </a:pPr>
            <a:r>
              <a:rPr lang="en-US" dirty="0" err="1"/>
              <a:t>Quinary</a:t>
            </a:r>
            <a:endParaRPr lang="en-US" dirty="0"/>
          </a:p>
          <a:p>
            <a:pPr eaLnBrk="1" hangingPunct="1">
              <a:defRPr/>
            </a:pPr>
            <a:r>
              <a:rPr lang="en-US" b="1" dirty="0"/>
              <a:t>Types of services </a:t>
            </a:r>
          </a:p>
          <a:p>
            <a:pPr lvl="1" eaLnBrk="1" hangingPunct="1">
              <a:defRPr/>
            </a:pPr>
            <a:r>
              <a:rPr lang="en-US" b="1" dirty="0"/>
              <a:t>Consumer services – provide services to individual consumers who desire them and can afford to pay for them</a:t>
            </a:r>
          </a:p>
          <a:p>
            <a:pPr lvl="1" eaLnBrk="1" hangingPunct="1">
              <a:defRPr/>
            </a:pPr>
            <a:r>
              <a:rPr lang="en-US" b="1" dirty="0"/>
              <a:t>Business services – facilitate activities of other businesses </a:t>
            </a:r>
          </a:p>
          <a:p>
            <a:pPr lvl="1" eaLnBrk="1" hangingPunct="1">
              <a:defRPr/>
            </a:pPr>
            <a:r>
              <a:rPr lang="en-US" b="1" dirty="0"/>
              <a:t>Public services -  provide security and protection for citizens and businesses </a:t>
            </a:r>
          </a:p>
        </p:txBody>
      </p:sp>
    </p:spTree>
    <p:extLst>
      <p:ext uri="{BB962C8B-B14F-4D97-AF65-F5344CB8AC3E}">
        <p14:creationId xmlns:p14="http://schemas.microsoft.com/office/powerpoint/2010/main" val="30887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2323">
                                            <p:txEl>
                                              <p:pRg st="0" end="0"/>
                                            </p:txEl>
                                          </p:spTgt>
                                        </p:tgtEl>
                                        <p:attrNameLst>
                                          <p:attrName>style.visibility</p:attrName>
                                        </p:attrNameLst>
                                      </p:cBhvr>
                                      <p:to>
                                        <p:strVal val="visible"/>
                                      </p:to>
                                    </p:set>
                                    <p:animEffect transition="in" filter="circle(in)">
                                      <p:cBhvr>
                                        <p:cTn id="7" dur="2000"/>
                                        <p:tgtEl>
                                          <p:spTgt spid="312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2323">
                                            <p:txEl>
                                              <p:pRg st="1" end="1"/>
                                            </p:txEl>
                                          </p:spTgt>
                                        </p:tgtEl>
                                        <p:attrNameLst>
                                          <p:attrName>style.visibility</p:attrName>
                                        </p:attrNameLst>
                                      </p:cBhvr>
                                      <p:to>
                                        <p:strVal val="visible"/>
                                      </p:to>
                                    </p:set>
                                    <p:animEffect transition="in" filter="barn(inVertical)">
                                      <p:cBhvr>
                                        <p:cTn id="12" dur="500"/>
                                        <p:tgtEl>
                                          <p:spTgt spid="312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2323">
                                            <p:txEl>
                                              <p:pRg st="2" end="2"/>
                                            </p:txEl>
                                          </p:spTgt>
                                        </p:tgtEl>
                                        <p:attrNameLst>
                                          <p:attrName>style.visibility</p:attrName>
                                        </p:attrNameLst>
                                      </p:cBhvr>
                                      <p:to>
                                        <p:strVal val="visible"/>
                                      </p:to>
                                    </p:set>
                                    <p:animEffect transition="in" filter="fade">
                                      <p:cBhvr>
                                        <p:cTn id="17" dur="1000"/>
                                        <p:tgtEl>
                                          <p:spTgt spid="312323">
                                            <p:txEl>
                                              <p:pRg st="2" end="2"/>
                                            </p:txEl>
                                          </p:spTgt>
                                        </p:tgtEl>
                                      </p:cBhvr>
                                    </p:animEffect>
                                    <p:anim calcmode="lin" valueType="num">
                                      <p:cBhvr>
                                        <p:cTn id="18" dur="1000" fill="hold"/>
                                        <p:tgtEl>
                                          <p:spTgt spid="31232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123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2323">
                                            <p:txEl>
                                              <p:pRg st="3" end="3"/>
                                            </p:txEl>
                                          </p:spTgt>
                                        </p:tgtEl>
                                        <p:attrNameLst>
                                          <p:attrName>style.visibility</p:attrName>
                                        </p:attrNameLst>
                                      </p:cBhvr>
                                      <p:to>
                                        <p:strVal val="visible"/>
                                      </p:to>
                                    </p:set>
                                    <p:animEffect transition="in" filter="fade">
                                      <p:cBhvr>
                                        <p:cTn id="24" dur="500"/>
                                        <p:tgtEl>
                                          <p:spTgt spid="31232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12323">
                                            <p:txEl>
                                              <p:pRg st="4" end="4"/>
                                            </p:txEl>
                                          </p:spTgt>
                                        </p:tgtEl>
                                        <p:attrNameLst>
                                          <p:attrName>style.visibility</p:attrName>
                                        </p:attrNameLst>
                                      </p:cBhvr>
                                      <p:to>
                                        <p:strVal val="visible"/>
                                      </p:to>
                                    </p:set>
                                    <p:animEffect transition="in" filter="wipe(down)">
                                      <p:cBhvr>
                                        <p:cTn id="29" dur="500"/>
                                        <p:tgtEl>
                                          <p:spTgt spid="312323">
                                            <p:txEl>
                                              <p:pRg st="4" end="4"/>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12323">
                                            <p:txEl>
                                              <p:pRg st="5" end="5"/>
                                            </p:txEl>
                                          </p:spTgt>
                                        </p:tgtEl>
                                        <p:attrNameLst>
                                          <p:attrName>style.visibility</p:attrName>
                                        </p:attrNameLst>
                                      </p:cBhvr>
                                      <p:to>
                                        <p:strVal val="visible"/>
                                      </p:to>
                                    </p:set>
                                    <p:animEffect transition="in" filter="wipe(down)">
                                      <p:cBhvr>
                                        <p:cTn id="32" dur="500"/>
                                        <p:tgtEl>
                                          <p:spTgt spid="312323">
                                            <p:txEl>
                                              <p:pRg st="5" end="5"/>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12323">
                                            <p:txEl>
                                              <p:pRg st="6" end="6"/>
                                            </p:txEl>
                                          </p:spTgt>
                                        </p:tgtEl>
                                        <p:attrNameLst>
                                          <p:attrName>style.visibility</p:attrName>
                                        </p:attrNameLst>
                                      </p:cBhvr>
                                      <p:to>
                                        <p:strVal val="visible"/>
                                      </p:to>
                                    </p:set>
                                    <p:animEffect transition="in" filter="wipe(down)">
                                      <p:cBhvr>
                                        <p:cTn id="35" dur="500"/>
                                        <p:tgtEl>
                                          <p:spTgt spid="312323">
                                            <p:txEl>
                                              <p:pRg st="6" end="6"/>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312323">
                                            <p:txEl>
                                              <p:pRg st="7" end="7"/>
                                            </p:txEl>
                                          </p:spTgt>
                                        </p:tgtEl>
                                        <p:attrNameLst>
                                          <p:attrName>style.visibility</p:attrName>
                                        </p:attrNameLst>
                                      </p:cBhvr>
                                      <p:to>
                                        <p:strVal val="visible"/>
                                      </p:to>
                                    </p:set>
                                    <p:animEffect transition="in" filter="wipe(down)">
                                      <p:cBhvr>
                                        <p:cTn id="38" dur="500"/>
                                        <p:tgtEl>
                                          <p:spTgt spid="3123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00800"/>
          </a:xfrm>
        </p:spPr>
        <p:txBody>
          <a:bodyPr>
            <a:normAutofit fontScale="77500" lnSpcReduction="20000"/>
          </a:bodyPr>
          <a:lstStyle/>
          <a:p>
            <a:pPr lvl="0">
              <a:buNone/>
            </a:pPr>
            <a:r>
              <a:rPr lang="en-US" dirty="0" smtClean="0"/>
              <a:t>20. </a:t>
            </a:r>
            <a:r>
              <a:rPr lang="en-US" dirty="0"/>
              <a:t>What </a:t>
            </a:r>
            <a:r>
              <a:rPr lang="en-US" dirty="0" smtClean="0"/>
              <a:t>are examples of world cities?</a:t>
            </a:r>
            <a:endParaRPr lang="en-US" dirty="0"/>
          </a:p>
          <a:p>
            <a:pPr lvl="0">
              <a:buNone/>
            </a:pPr>
            <a:r>
              <a:rPr lang="en-US" dirty="0"/>
              <a:t>	-  </a:t>
            </a:r>
            <a:r>
              <a:rPr lang="en-US" dirty="0" smtClean="0"/>
              <a:t>New York, Tokyo, London </a:t>
            </a:r>
            <a:endParaRPr lang="en-US" dirty="0"/>
          </a:p>
          <a:p>
            <a:pPr lvl="0">
              <a:buNone/>
            </a:pPr>
            <a:r>
              <a:rPr lang="en-US" dirty="0" smtClean="0"/>
              <a:t>21. Why are these cities considered to be world cities? </a:t>
            </a:r>
            <a:endParaRPr lang="en-US" dirty="0"/>
          </a:p>
          <a:p>
            <a:pPr lvl="0">
              <a:buNone/>
            </a:pPr>
            <a:r>
              <a:rPr lang="en-US" dirty="0"/>
              <a:t> </a:t>
            </a:r>
            <a:r>
              <a:rPr lang="en-US" dirty="0" smtClean="0"/>
              <a:t>     - They are based </a:t>
            </a:r>
            <a:r>
              <a:rPr lang="en-US" dirty="0"/>
              <a:t>on the centrality/accessibility of the following services</a:t>
            </a:r>
          </a:p>
          <a:p>
            <a:pPr lvl="1">
              <a:lnSpc>
                <a:spcPct val="90000"/>
              </a:lnSpc>
            </a:pPr>
            <a:r>
              <a:rPr lang="en-US" dirty="0"/>
              <a:t>Business (offices, stock exchanges, transportation hubs)</a:t>
            </a:r>
          </a:p>
          <a:p>
            <a:pPr lvl="1">
              <a:lnSpc>
                <a:spcPct val="90000"/>
              </a:lnSpc>
            </a:pPr>
            <a:r>
              <a:rPr lang="en-US" dirty="0"/>
              <a:t>Consumer (retail, entertainment, cultural)</a:t>
            </a:r>
          </a:p>
          <a:p>
            <a:pPr lvl="1">
              <a:lnSpc>
                <a:spcPct val="90000"/>
              </a:lnSpc>
            </a:pPr>
            <a:r>
              <a:rPr lang="en-US" dirty="0"/>
              <a:t>Public (government headquarters, seats of political power)</a:t>
            </a:r>
          </a:p>
          <a:p>
            <a:pPr lvl="0">
              <a:buNone/>
            </a:pPr>
            <a:r>
              <a:rPr lang="en-US" dirty="0" smtClean="0"/>
              <a:t>22. What type of business services are located in world cities and why?</a:t>
            </a:r>
            <a:endParaRPr lang="en-US" dirty="0"/>
          </a:p>
          <a:p>
            <a:pPr lvl="0">
              <a:buNone/>
            </a:pPr>
            <a:r>
              <a:rPr lang="en-US" dirty="0"/>
              <a:t>- </a:t>
            </a:r>
            <a:r>
              <a:rPr lang="en-US" dirty="0" smtClean="0"/>
              <a:t>offices, stock exchanges, transportation hubs </a:t>
            </a:r>
            <a:endParaRPr lang="en-US" dirty="0"/>
          </a:p>
          <a:p>
            <a:pPr lvl="0">
              <a:buNone/>
            </a:pPr>
            <a:r>
              <a:rPr lang="en-US" dirty="0" smtClean="0"/>
              <a:t>23. Explain the benefits of using offshore financial services?</a:t>
            </a:r>
            <a:endParaRPr lang="en-US" dirty="0"/>
          </a:p>
          <a:p>
            <a:pPr lvl="0">
              <a:buNone/>
            </a:pPr>
            <a:r>
              <a:rPr lang="en-US" dirty="0" smtClean="0"/>
              <a:t>-low taxes, bank secrecy laws</a:t>
            </a:r>
          </a:p>
          <a:p>
            <a:pPr lvl="0">
              <a:buNone/>
            </a:pPr>
            <a:r>
              <a:rPr lang="en-US" dirty="0" smtClean="0"/>
              <a:t>24. What are the benefits of business-process outsourcing or back-office functions? </a:t>
            </a:r>
          </a:p>
          <a:p>
            <a:pPr lvl="0">
              <a:buNone/>
            </a:pPr>
            <a:r>
              <a:rPr lang="en-US" dirty="0" smtClean="0"/>
              <a:t>- Low wages, ability to speak English </a:t>
            </a:r>
            <a:endParaRPr lang="en-US" dirty="0"/>
          </a:p>
          <a:p>
            <a:pPr>
              <a:buNone/>
            </a:pPr>
            <a:endParaRPr lang="en-US" dirty="0"/>
          </a:p>
        </p:txBody>
      </p:sp>
    </p:spTree>
    <p:extLst>
      <p:ext uri="{BB962C8B-B14F-4D97-AF65-F5344CB8AC3E}">
        <p14:creationId xmlns:p14="http://schemas.microsoft.com/office/powerpoint/2010/main" val="601364687"/>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amond(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amond(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amond(in)">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amond(in)">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diamond(in)">
                                      <p:cBhvr>
                                        <p:cTn id="57" dur="20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diamond(in)">
                                      <p:cBhvr>
                                        <p:cTn id="62" dur="20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diamond(in)">
                                      <p:cBhvr>
                                        <p:cTn id="67"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a:bodyPr>
          <a:lstStyle/>
          <a:p>
            <a:r>
              <a:rPr lang="en-US" dirty="0"/>
              <a:t>Megacities</a:t>
            </a:r>
          </a:p>
        </p:txBody>
      </p:sp>
      <p:sp>
        <p:nvSpPr>
          <p:cNvPr id="52227" name="Rectangle 3"/>
          <p:cNvSpPr>
            <a:spLocks noGrp="1" noChangeArrowheads="1"/>
          </p:cNvSpPr>
          <p:nvPr>
            <p:ph type="body" idx="1"/>
          </p:nvPr>
        </p:nvSpPr>
        <p:spPr>
          <a:xfrm>
            <a:off x="1524000" y="1524000"/>
            <a:ext cx="5791200" cy="4800600"/>
          </a:xfrm>
        </p:spPr>
        <p:txBody>
          <a:bodyPr/>
          <a:lstStyle/>
          <a:p>
            <a:pPr marL="0" indent="0" algn="ctr">
              <a:buFontTx/>
              <a:buNone/>
              <a:defRPr/>
            </a:pPr>
            <a:r>
              <a:rPr lang="en-US" b="1" dirty="0"/>
              <a:t>Megacities </a:t>
            </a:r>
            <a:r>
              <a:rPr lang="en-US" dirty="0"/>
              <a:t>have populations of more than 10 million people in their metropolitan/urbanized areas.</a:t>
            </a:r>
          </a:p>
          <a:p>
            <a:pPr marL="0" indent="0" algn="ctr">
              <a:buFontTx/>
              <a:buNone/>
              <a:defRPr/>
            </a:pPr>
            <a:endParaRPr lang="en-US" sz="800" dirty="0"/>
          </a:p>
          <a:p>
            <a:pPr marL="0" indent="0" algn="ctr">
              <a:buFontTx/>
              <a:buNone/>
              <a:defRPr/>
            </a:pPr>
            <a:r>
              <a:rPr lang="en-US" dirty="0"/>
              <a:t>The term was created by the United Nations in the 1970s.</a:t>
            </a:r>
            <a:endParaRPr lang="en-US" sz="800" dirty="0"/>
          </a:p>
          <a:p>
            <a:pPr marL="0" indent="0" algn="ctr">
              <a:buFontTx/>
              <a:buNone/>
              <a:defRPr/>
            </a:pPr>
            <a:r>
              <a:rPr lang="en-US" b="1" i="1" dirty="0"/>
              <a:t>No cities were that large in 1900</a:t>
            </a:r>
            <a:r>
              <a:rPr lang="en-US" i="1" dirty="0"/>
              <a:t>.</a:t>
            </a:r>
          </a:p>
        </p:txBody>
      </p:sp>
    </p:spTree>
    <p:extLst>
      <p:ext uri="{BB962C8B-B14F-4D97-AF65-F5344CB8AC3E}">
        <p14:creationId xmlns:p14="http://schemas.microsoft.com/office/powerpoint/2010/main" val="25083525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anim calcmode="lin" valueType="num">
                                      <p:cBhvr>
                                        <p:cTn id="8" dur="10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22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52227">
                                            <p:txEl>
                                              <p:pRg st="2" end="2"/>
                                            </p:txEl>
                                          </p:spTgt>
                                        </p:tgtEl>
                                        <p:attrNameLst>
                                          <p:attrName>style.visibility</p:attrName>
                                        </p:attrNameLst>
                                      </p:cBhvr>
                                      <p:to>
                                        <p:strVal val="visible"/>
                                      </p:to>
                                    </p:set>
                                    <p:anim calcmode="lin" valueType="num">
                                      <p:cBhvr>
                                        <p:cTn id="14" dur="1000" fill="hold"/>
                                        <p:tgtEl>
                                          <p:spTgt spid="52227">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52227">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52227">
                                            <p:txEl>
                                              <p:pRg st="2" end="2"/>
                                            </p:txEl>
                                          </p:spTgt>
                                        </p:tgtEl>
                                        <p:attrNameLst>
                                          <p:attrName>style.rotation</p:attrName>
                                        </p:attrNameLst>
                                      </p:cBhvr>
                                      <p:tavLst>
                                        <p:tav tm="0">
                                          <p:val>
                                            <p:fltVal val="90"/>
                                          </p:val>
                                        </p:tav>
                                        <p:tav tm="100000">
                                          <p:val>
                                            <p:fltVal val="0"/>
                                          </p:val>
                                        </p:tav>
                                      </p:tavLst>
                                    </p:anim>
                                    <p:animEffect transition="in" filter="fade">
                                      <p:cBhvr>
                                        <p:cTn id="17" dur="1000"/>
                                        <p:tgtEl>
                                          <p:spTgt spid="522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52227">
                                            <p:txEl>
                                              <p:pRg st="3" end="3"/>
                                            </p:txEl>
                                          </p:spTgt>
                                        </p:tgtEl>
                                        <p:attrNameLst>
                                          <p:attrName>style.visibility</p:attrName>
                                        </p:attrNameLst>
                                      </p:cBhvr>
                                      <p:to>
                                        <p:strVal val="visible"/>
                                      </p:to>
                                    </p:set>
                                    <p:anim calcmode="lin" valueType="num">
                                      <p:cBhvr>
                                        <p:cTn id="22" dur="500" fill="hold"/>
                                        <p:tgtEl>
                                          <p:spTgt spid="5222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2227">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r>
              <a:rPr lang="en-US" dirty="0"/>
              <a:t>Megacities</a:t>
            </a:r>
          </a:p>
        </p:txBody>
      </p:sp>
      <p:sp>
        <p:nvSpPr>
          <p:cNvPr id="53251" name="Rectangle 3"/>
          <p:cNvSpPr>
            <a:spLocks noGrp="1" noChangeArrowheads="1"/>
          </p:cNvSpPr>
          <p:nvPr>
            <p:ph type="body" idx="1"/>
          </p:nvPr>
        </p:nvSpPr>
        <p:spPr/>
        <p:txBody>
          <a:bodyPr>
            <a:noAutofit/>
          </a:bodyPr>
          <a:lstStyle/>
          <a:p>
            <a:pPr>
              <a:lnSpc>
                <a:spcPct val="80000"/>
              </a:lnSpc>
              <a:buFontTx/>
              <a:buNone/>
              <a:defRPr/>
            </a:pPr>
            <a:r>
              <a:rPr lang="en-US" sz="2000" b="1" dirty="0"/>
              <a:t>Ten largest megacities in the world:</a:t>
            </a:r>
          </a:p>
          <a:p>
            <a:pPr>
              <a:lnSpc>
                <a:spcPct val="80000"/>
              </a:lnSpc>
              <a:buFontTx/>
              <a:buNone/>
              <a:defRPr/>
            </a:pPr>
            <a:r>
              <a:rPr lang="en-US" sz="2000" dirty="0"/>
              <a:t>				Tokyo</a:t>
            </a:r>
          </a:p>
          <a:p>
            <a:pPr>
              <a:lnSpc>
                <a:spcPct val="80000"/>
              </a:lnSpc>
              <a:buFontTx/>
              <a:buNone/>
              <a:defRPr/>
            </a:pPr>
            <a:r>
              <a:rPr lang="en-US" sz="2000" dirty="0"/>
              <a:t>				Mexico City*</a:t>
            </a:r>
          </a:p>
          <a:p>
            <a:pPr>
              <a:lnSpc>
                <a:spcPct val="80000"/>
              </a:lnSpc>
              <a:buFontTx/>
              <a:buNone/>
              <a:defRPr/>
            </a:pPr>
            <a:r>
              <a:rPr lang="en-US" sz="2000" dirty="0"/>
              <a:t>				Seoul, South Korea</a:t>
            </a:r>
          </a:p>
          <a:p>
            <a:pPr>
              <a:lnSpc>
                <a:spcPct val="80000"/>
              </a:lnSpc>
              <a:buFontTx/>
              <a:buNone/>
              <a:defRPr/>
            </a:pPr>
            <a:r>
              <a:rPr lang="en-US" sz="2000" dirty="0"/>
              <a:t>				New York City</a:t>
            </a:r>
          </a:p>
          <a:p>
            <a:pPr>
              <a:lnSpc>
                <a:spcPct val="80000"/>
              </a:lnSpc>
              <a:buFontTx/>
              <a:buNone/>
              <a:defRPr/>
            </a:pPr>
            <a:r>
              <a:rPr lang="en-US" sz="2000" dirty="0"/>
              <a:t>				Sao Paulo, Brazil*</a:t>
            </a:r>
          </a:p>
          <a:p>
            <a:pPr>
              <a:lnSpc>
                <a:spcPct val="80000"/>
              </a:lnSpc>
              <a:buFontTx/>
              <a:buNone/>
              <a:defRPr/>
            </a:pPr>
            <a:r>
              <a:rPr lang="en-US" sz="2000" dirty="0"/>
              <a:t>				Mumbai, India*</a:t>
            </a:r>
          </a:p>
          <a:p>
            <a:pPr>
              <a:lnSpc>
                <a:spcPct val="80000"/>
              </a:lnSpc>
              <a:buFontTx/>
              <a:buNone/>
              <a:defRPr/>
            </a:pPr>
            <a:r>
              <a:rPr lang="en-US" sz="2000" dirty="0"/>
              <a:t>				Delhi, India*</a:t>
            </a:r>
          </a:p>
          <a:p>
            <a:pPr>
              <a:lnSpc>
                <a:spcPct val="80000"/>
              </a:lnSpc>
              <a:buFontTx/>
              <a:buNone/>
              <a:defRPr/>
            </a:pPr>
            <a:r>
              <a:rPr lang="en-US" sz="2000" dirty="0"/>
              <a:t>				Shanghai, China*</a:t>
            </a:r>
          </a:p>
          <a:p>
            <a:pPr>
              <a:lnSpc>
                <a:spcPct val="80000"/>
              </a:lnSpc>
              <a:buFontTx/>
              <a:buNone/>
              <a:defRPr/>
            </a:pPr>
            <a:r>
              <a:rPr lang="en-US" sz="2000" dirty="0"/>
              <a:t>				Los Angeles, CA</a:t>
            </a:r>
          </a:p>
          <a:p>
            <a:pPr>
              <a:lnSpc>
                <a:spcPct val="80000"/>
              </a:lnSpc>
              <a:buFontTx/>
              <a:buNone/>
              <a:defRPr/>
            </a:pPr>
            <a:r>
              <a:rPr lang="en-US" sz="2000" dirty="0"/>
              <a:t>				Osaka, Japan</a:t>
            </a:r>
          </a:p>
          <a:p>
            <a:pPr algn="r">
              <a:lnSpc>
                <a:spcPct val="80000"/>
              </a:lnSpc>
              <a:buFontTx/>
              <a:buNone/>
              <a:defRPr/>
            </a:pPr>
            <a:endParaRPr lang="en-US" sz="2000" i="1" dirty="0"/>
          </a:p>
          <a:p>
            <a:pPr algn="r">
              <a:lnSpc>
                <a:spcPct val="80000"/>
              </a:lnSpc>
              <a:buFontTx/>
              <a:buNone/>
              <a:defRPr/>
            </a:pPr>
            <a:endParaRPr lang="en-US" sz="2000" i="1" dirty="0"/>
          </a:p>
          <a:p>
            <a:pPr algn="r">
              <a:lnSpc>
                <a:spcPct val="80000"/>
              </a:lnSpc>
              <a:buFontTx/>
              <a:buNone/>
              <a:defRPr/>
            </a:pPr>
            <a:endParaRPr lang="en-US" sz="2000" i="1" dirty="0"/>
          </a:p>
          <a:p>
            <a:pPr algn="r">
              <a:lnSpc>
                <a:spcPct val="80000"/>
              </a:lnSpc>
              <a:buFontTx/>
              <a:buNone/>
              <a:defRPr/>
            </a:pPr>
            <a:endParaRPr lang="en-US" sz="2000" i="1" dirty="0"/>
          </a:p>
          <a:p>
            <a:pPr algn="r">
              <a:lnSpc>
                <a:spcPct val="80000"/>
              </a:lnSpc>
              <a:buFontTx/>
              <a:buNone/>
              <a:defRPr/>
            </a:pPr>
            <a:endParaRPr lang="en-US" sz="2000" i="1" dirty="0"/>
          </a:p>
          <a:p>
            <a:pPr algn="r">
              <a:lnSpc>
                <a:spcPct val="80000"/>
              </a:lnSpc>
              <a:buFontTx/>
              <a:buNone/>
              <a:defRPr/>
            </a:pPr>
            <a:r>
              <a:rPr lang="en-US" sz="2000" b="1" i="1" dirty="0"/>
              <a:t>*Located in the semi-periphery</a:t>
            </a:r>
          </a:p>
          <a:p>
            <a:pPr>
              <a:lnSpc>
                <a:spcPct val="80000"/>
              </a:lnSpc>
              <a:buFontTx/>
              <a:buNone/>
              <a:defRPr/>
            </a:pPr>
            <a:endParaRPr lang="en-US" sz="2000" dirty="0"/>
          </a:p>
        </p:txBody>
      </p:sp>
    </p:spTree>
    <p:extLst>
      <p:ext uri="{BB962C8B-B14F-4D97-AF65-F5344CB8AC3E}">
        <p14:creationId xmlns:p14="http://schemas.microsoft.com/office/powerpoint/2010/main" val="2734364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1000"/>
                                        <p:tgtEl>
                                          <p:spTgt spid="53251">
                                            <p:txEl>
                                              <p:pRg st="0" end="0"/>
                                            </p:txEl>
                                          </p:spTgt>
                                        </p:tgtEl>
                                      </p:cBhvr>
                                    </p:animEffect>
                                    <p:anim calcmode="lin" valueType="num">
                                      <p:cBhvr>
                                        <p:cTn id="8" dur="10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32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53251">
                                            <p:txEl>
                                              <p:pRg st="1" end="1"/>
                                            </p:txEl>
                                          </p:spTgt>
                                        </p:tgtEl>
                                        <p:attrNameLst>
                                          <p:attrName>style.visibility</p:attrName>
                                        </p:attrNameLst>
                                      </p:cBhvr>
                                      <p:to>
                                        <p:strVal val="visible"/>
                                      </p:to>
                                    </p:set>
                                    <p:anim calcmode="lin" valueType="num">
                                      <p:cBhvr>
                                        <p:cTn id="14" dur="1000" fill="hold"/>
                                        <p:tgtEl>
                                          <p:spTgt spid="53251">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53251">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53251">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53251">
                                            <p:txEl>
                                              <p:pRg st="1" end="1"/>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53251">
                                            <p:txEl>
                                              <p:pRg st="2" end="2"/>
                                            </p:txEl>
                                          </p:spTgt>
                                        </p:tgtEl>
                                        <p:attrNameLst>
                                          <p:attrName>style.visibility</p:attrName>
                                        </p:attrNameLst>
                                      </p:cBhvr>
                                      <p:to>
                                        <p:strVal val="visible"/>
                                      </p:to>
                                    </p:set>
                                    <p:anim calcmode="lin" valueType="num">
                                      <p:cBhvr>
                                        <p:cTn id="20" dur="1000" fill="hold"/>
                                        <p:tgtEl>
                                          <p:spTgt spid="53251">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53251">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53251">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53251">
                                            <p:txEl>
                                              <p:pRg st="2" end="2"/>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53251">
                                            <p:txEl>
                                              <p:pRg st="3" end="3"/>
                                            </p:txEl>
                                          </p:spTgt>
                                        </p:tgtEl>
                                        <p:attrNameLst>
                                          <p:attrName>style.visibility</p:attrName>
                                        </p:attrNameLst>
                                      </p:cBhvr>
                                      <p:to>
                                        <p:strVal val="visible"/>
                                      </p:to>
                                    </p:set>
                                    <p:anim calcmode="lin" valueType="num">
                                      <p:cBhvr>
                                        <p:cTn id="26" dur="1000" fill="hold"/>
                                        <p:tgtEl>
                                          <p:spTgt spid="53251">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53251">
                                            <p:txEl>
                                              <p:pRg st="3" end="3"/>
                                            </p:txEl>
                                          </p:spTgt>
                                        </p:tgtEl>
                                        <p:attrNameLst>
                                          <p:attrName>ppt_h</p:attrName>
                                        </p:attrNameLst>
                                      </p:cBhvr>
                                      <p:tavLst>
                                        <p:tav tm="0">
                                          <p:val>
                                            <p:fltVal val="0"/>
                                          </p:val>
                                        </p:tav>
                                        <p:tav tm="100000">
                                          <p:val>
                                            <p:strVal val="#ppt_h"/>
                                          </p:val>
                                        </p:tav>
                                      </p:tavLst>
                                    </p:anim>
                                    <p:anim calcmode="lin" valueType="num">
                                      <p:cBhvr>
                                        <p:cTn id="28" dur="1000" fill="hold"/>
                                        <p:tgtEl>
                                          <p:spTgt spid="53251">
                                            <p:txEl>
                                              <p:pRg st="3" end="3"/>
                                            </p:txEl>
                                          </p:spTgt>
                                        </p:tgtEl>
                                        <p:attrNameLst>
                                          <p:attrName>style.rotation</p:attrName>
                                        </p:attrNameLst>
                                      </p:cBhvr>
                                      <p:tavLst>
                                        <p:tav tm="0">
                                          <p:val>
                                            <p:fltVal val="90"/>
                                          </p:val>
                                        </p:tav>
                                        <p:tav tm="100000">
                                          <p:val>
                                            <p:fltVal val="0"/>
                                          </p:val>
                                        </p:tav>
                                      </p:tavLst>
                                    </p:anim>
                                    <p:animEffect transition="in" filter="fade">
                                      <p:cBhvr>
                                        <p:cTn id="29" dur="1000"/>
                                        <p:tgtEl>
                                          <p:spTgt spid="53251">
                                            <p:txEl>
                                              <p:pRg st="3" end="3"/>
                                            </p:txEl>
                                          </p:spTgt>
                                        </p:tgtEl>
                                      </p:cBhvr>
                                    </p:animEffect>
                                  </p:childTnLst>
                                </p:cTn>
                              </p:par>
                              <p:par>
                                <p:cTn id="30" presetID="31" presetClass="entr" presetSubtype="0" fill="hold" nodeType="withEffect">
                                  <p:stCondLst>
                                    <p:cond delay="0"/>
                                  </p:stCondLst>
                                  <p:childTnLst>
                                    <p:set>
                                      <p:cBhvr>
                                        <p:cTn id="31" dur="1" fill="hold">
                                          <p:stCondLst>
                                            <p:cond delay="0"/>
                                          </p:stCondLst>
                                        </p:cTn>
                                        <p:tgtEl>
                                          <p:spTgt spid="53251">
                                            <p:txEl>
                                              <p:pRg st="4" end="4"/>
                                            </p:txEl>
                                          </p:spTgt>
                                        </p:tgtEl>
                                        <p:attrNameLst>
                                          <p:attrName>style.visibility</p:attrName>
                                        </p:attrNameLst>
                                      </p:cBhvr>
                                      <p:to>
                                        <p:strVal val="visible"/>
                                      </p:to>
                                    </p:set>
                                    <p:anim calcmode="lin" valueType="num">
                                      <p:cBhvr>
                                        <p:cTn id="32" dur="1000" fill="hold"/>
                                        <p:tgtEl>
                                          <p:spTgt spid="53251">
                                            <p:txEl>
                                              <p:pRg st="4" end="4"/>
                                            </p:txEl>
                                          </p:spTgt>
                                        </p:tgtEl>
                                        <p:attrNameLst>
                                          <p:attrName>ppt_w</p:attrName>
                                        </p:attrNameLst>
                                      </p:cBhvr>
                                      <p:tavLst>
                                        <p:tav tm="0">
                                          <p:val>
                                            <p:fltVal val="0"/>
                                          </p:val>
                                        </p:tav>
                                        <p:tav tm="100000">
                                          <p:val>
                                            <p:strVal val="#ppt_w"/>
                                          </p:val>
                                        </p:tav>
                                      </p:tavLst>
                                    </p:anim>
                                    <p:anim calcmode="lin" valueType="num">
                                      <p:cBhvr>
                                        <p:cTn id="33" dur="1000" fill="hold"/>
                                        <p:tgtEl>
                                          <p:spTgt spid="53251">
                                            <p:txEl>
                                              <p:pRg st="4" end="4"/>
                                            </p:txEl>
                                          </p:spTgt>
                                        </p:tgtEl>
                                        <p:attrNameLst>
                                          <p:attrName>ppt_h</p:attrName>
                                        </p:attrNameLst>
                                      </p:cBhvr>
                                      <p:tavLst>
                                        <p:tav tm="0">
                                          <p:val>
                                            <p:fltVal val="0"/>
                                          </p:val>
                                        </p:tav>
                                        <p:tav tm="100000">
                                          <p:val>
                                            <p:strVal val="#ppt_h"/>
                                          </p:val>
                                        </p:tav>
                                      </p:tavLst>
                                    </p:anim>
                                    <p:anim calcmode="lin" valueType="num">
                                      <p:cBhvr>
                                        <p:cTn id="34" dur="1000" fill="hold"/>
                                        <p:tgtEl>
                                          <p:spTgt spid="53251">
                                            <p:txEl>
                                              <p:pRg st="4" end="4"/>
                                            </p:txEl>
                                          </p:spTgt>
                                        </p:tgtEl>
                                        <p:attrNameLst>
                                          <p:attrName>style.rotation</p:attrName>
                                        </p:attrNameLst>
                                      </p:cBhvr>
                                      <p:tavLst>
                                        <p:tav tm="0">
                                          <p:val>
                                            <p:fltVal val="90"/>
                                          </p:val>
                                        </p:tav>
                                        <p:tav tm="100000">
                                          <p:val>
                                            <p:fltVal val="0"/>
                                          </p:val>
                                        </p:tav>
                                      </p:tavLst>
                                    </p:anim>
                                    <p:animEffect transition="in" filter="fade">
                                      <p:cBhvr>
                                        <p:cTn id="35" dur="1000"/>
                                        <p:tgtEl>
                                          <p:spTgt spid="53251">
                                            <p:txEl>
                                              <p:pRg st="4" end="4"/>
                                            </p:txEl>
                                          </p:spTgt>
                                        </p:tgtEl>
                                      </p:cBhvr>
                                    </p:animEffect>
                                  </p:childTnLst>
                                </p:cTn>
                              </p:par>
                              <p:par>
                                <p:cTn id="36" presetID="31" presetClass="entr" presetSubtype="0" fill="hold" nodeType="withEffect">
                                  <p:stCondLst>
                                    <p:cond delay="0"/>
                                  </p:stCondLst>
                                  <p:childTnLst>
                                    <p:set>
                                      <p:cBhvr>
                                        <p:cTn id="37" dur="1" fill="hold">
                                          <p:stCondLst>
                                            <p:cond delay="0"/>
                                          </p:stCondLst>
                                        </p:cTn>
                                        <p:tgtEl>
                                          <p:spTgt spid="53251">
                                            <p:txEl>
                                              <p:pRg st="5" end="5"/>
                                            </p:txEl>
                                          </p:spTgt>
                                        </p:tgtEl>
                                        <p:attrNameLst>
                                          <p:attrName>style.visibility</p:attrName>
                                        </p:attrNameLst>
                                      </p:cBhvr>
                                      <p:to>
                                        <p:strVal val="visible"/>
                                      </p:to>
                                    </p:set>
                                    <p:anim calcmode="lin" valueType="num">
                                      <p:cBhvr>
                                        <p:cTn id="38" dur="1000" fill="hold"/>
                                        <p:tgtEl>
                                          <p:spTgt spid="53251">
                                            <p:txEl>
                                              <p:pRg st="5" end="5"/>
                                            </p:txEl>
                                          </p:spTgt>
                                        </p:tgtEl>
                                        <p:attrNameLst>
                                          <p:attrName>ppt_w</p:attrName>
                                        </p:attrNameLst>
                                      </p:cBhvr>
                                      <p:tavLst>
                                        <p:tav tm="0">
                                          <p:val>
                                            <p:fltVal val="0"/>
                                          </p:val>
                                        </p:tav>
                                        <p:tav tm="100000">
                                          <p:val>
                                            <p:strVal val="#ppt_w"/>
                                          </p:val>
                                        </p:tav>
                                      </p:tavLst>
                                    </p:anim>
                                    <p:anim calcmode="lin" valueType="num">
                                      <p:cBhvr>
                                        <p:cTn id="39" dur="1000" fill="hold"/>
                                        <p:tgtEl>
                                          <p:spTgt spid="53251">
                                            <p:txEl>
                                              <p:pRg st="5" end="5"/>
                                            </p:txEl>
                                          </p:spTgt>
                                        </p:tgtEl>
                                        <p:attrNameLst>
                                          <p:attrName>ppt_h</p:attrName>
                                        </p:attrNameLst>
                                      </p:cBhvr>
                                      <p:tavLst>
                                        <p:tav tm="0">
                                          <p:val>
                                            <p:fltVal val="0"/>
                                          </p:val>
                                        </p:tav>
                                        <p:tav tm="100000">
                                          <p:val>
                                            <p:strVal val="#ppt_h"/>
                                          </p:val>
                                        </p:tav>
                                      </p:tavLst>
                                    </p:anim>
                                    <p:anim calcmode="lin" valueType="num">
                                      <p:cBhvr>
                                        <p:cTn id="40" dur="1000" fill="hold"/>
                                        <p:tgtEl>
                                          <p:spTgt spid="53251">
                                            <p:txEl>
                                              <p:pRg st="5" end="5"/>
                                            </p:txEl>
                                          </p:spTgt>
                                        </p:tgtEl>
                                        <p:attrNameLst>
                                          <p:attrName>style.rotation</p:attrName>
                                        </p:attrNameLst>
                                      </p:cBhvr>
                                      <p:tavLst>
                                        <p:tav tm="0">
                                          <p:val>
                                            <p:fltVal val="90"/>
                                          </p:val>
                                        </p:tav>
                                        <p:tav tm="100000">
                                          <p:val>
                                            <p:fltVal val="0"/>
                                          </p:val>
                                        </p:tav>
                                      </p:tavLst>
                                    </p:anim>
                                    <p:animEffect transition="in" filter="fade">
                                      <p:cBhvr>
                                        <p:cTn id="41" dur="1000"/>
                                        <p:tgtEl>
                                          <p:spTgt spid="53251">
                                            <p:txEl>
                                              <p:pRg st="5" end="5"/>
                                            </p:txEl>
                                          </p:spTgt>
                                        </p:tgtEl>
                                      </p:cBhvr>
                                    </p:animEffect>
                                  </p:childTnLst>
                                </p:cTn>
                              </p:par>
                              <p:par>
                                <p:cTn id="42" presetID="31" presetClass="entr" presetSubtype="0" fill="hold" nodeType="withEffect">
                                  <p:stCondLst>
                                    <p:cond delay="0"/>
                                  </p:stCondLst>
                                  <p:childTnLst>
                                    <p:set>
                                      <p:cBhvr>
                                        <p:cTn id="43" dur="1" fill="hold">
                                          <p:stCondLst>
                                            <p:cond delay="0"/>
                                          </p:stCondLst>
                                        </p:cTn>
                                        <p:tgtEl>
                                          <p:spTgt spid="53251">
                                            <p:txEl>
                                              <p:pRg st="6" end="6"/>
                                            </p:txEl>
                                          </p:spTgt>
                                        </p:tgtEl>
                                        <p:attrNameLst>
                                          <p:attrName>style.visibility</p:attrName>
                                        </p:attrNameLst>
                                      </p:cBhvr>
                                      <p:to>
                                        <p:strVal val="visible"/>
                                      </p:to>
                                    </p:set>
                                    <p:anim calcmode="lin" valueType="num">
                                      <p:cBhvr>
                                        <p:cTn id="44" dur="1000" fill="hold"/>
                                        <p:tgtEl>
                                          <p:spTgt spid="53251">
                                            <p:txEl>
                                              <p:pRg st="6" end="6"/>
                                            </p:txEl>
                                          </p:spTgt>
                                        </p:tgtEl>
                                        <p:attrNameLst>
                                          <p:attrName>ppt_w</p:attrName>
                                        </p:attrNameLst>
                                      </p:cBhvr>
                                      <p:tavLst>
                                        <p:tav tm="0">
                                          <p:val>
                                            <p:fltVal val="0"/>
                                          </p:val>
                                        </p:tav>
                                        <p:tav tm="100000">
                                          <p:val>
                                            <p:strVal val="#ppt_w"/>
                                          </p:val>
                                        </p:tav>
                                      </p:tavLst>
                                    </p:anim>
                                    <p:anim calcmode="lin" valueType="num">
                                      <p:cBhvr>
                                        <p:cTn id="45" dur="1000" fill="hold"/>
                                        <p:tgtEl>
                                          <p:spTgt spid="53251">
                                            <p:txEl>
                                              <p:pRg st="6" end="6"/>
                                            </p:txEl>
                                          </p:spTgt>
                                        </p:tgtEl>
                                        <p:attrNameLst>
                                          <p:attrName>ppt_h</p:attrName>
                                        </p:attrNameLst>
                                      </p:cBhvr>
                                      <p:tavLst>
                                        <p:tav tm="0">
                                          <p:val>
                                            <p:fltVal val="0"/>
                                          </p:val>
                                        </p:tav>
                                        <p:tav tm="100000">
                                          <p:val>
                                            <p:strVal val="#ppt_h"/>
                                          </p:val>
                                        </p:tav>
                                      </p:tavLst>
                                    </p:anim>
                                    <p:anim calcmode="lin" valueType="num">
                                      <p:cBhvr>
                                        <p:cTn id="46" dur="1000" fill="hold"/>
                                        <p:tgtEl>
                                          <p:spTgt spid="53251">
                                            <p:txEl>
                                              <p:pRg st="6" end="6"/>
                                            </p:txEl>
                                          </p:spTgt>
                                        </p:tgtEl>
                                        <p:attrNameLst>
                                          <p:attrName>style.rotation</p:attrName>
                                        </p:attrNameLst>
                                      </p:cBhvr>
                                      <p:tavLst>
                                        <p:tav tm="0">
                                          <p:val>
                                            <p:fltVal val="90"/>
                                          </p:val>
                                        </p:tav>
                                        <p:tav tm="100000">
                                          <p:val>
                                            <p:fltVal val="0"/>
                                          </p:val>
                                        </p:tav>
                                      </p:tavLst>
                                    </p:anim>
                                    <p:animEffect transition="in" filter="fade">
                                      <p:cBhvr>
                                        <p:cTn id="47" dur="1000"/>
                                        <p:tgtEl>
                                          <p:spTgt spid="53251">
                                            <p:txEl>
                                              <p:pRg st="6" end="6"/>
                                            </p:txEl>
                                          </p:spTgt>
                                        </p:tgtEl>
                                      </p:cBhvr>
                                    </p:animEffect>
                                  </p:childTnLst>
                                </p:cTn>
                              </p:par>
                              <p:par>
                                <p:cTn id="48" presetID="31" presetClass="entr" presetSubtype="0" fill="hold" nodeType="withEffect">
                                  <p:stCondLst>
                                    <p:cond delay="0"/>
                                  </p:stCondLst>
                                  <p:childTnLst>
                                    <p:set>
                                      <p:cBhvr>
                                        <p:cTn id="49" dur="1" fill="hold">
                                          <p:stCondLst>
                                            <p:cond delay="0"/>
                                          </p:stCondLst>
                                        </p:cTn>
                                        <p:tgtEl>
                                          <p:spTgt spid="53251">
                                            <p:txEl>
                                              <p:pRg st="7" end="7"/>
                                            </p:txEl>
                                          </p:spTgt>
                                        </p:tgtEl>
                                        <p:attrNameLst>
                                          <p:attrName>style.visibility</p:attrName>
                                        </p:attrNameLst>
                                      </p:cBhvr>
                                      <p:to>
                                        <p:strVal val="visible"/>
                                      </p:to>
                                    </p:set>
                                    <p:anim calcmode="lin" valueType="num">
                                      <p:cBhvr>
                                        <p:cTn id="50" dur="1000" fill="hold"/>
                                        <p:tgtEl>
                                          <p:spTgt spid="53251">
                                            <p:txEl>
                                              <p:pRg st="7" end="7"/>
                                            </p:txEl>
                                          </p:spTgt>
                                        </p:tgtEl>
                                        <p:attrNameLst>
                                          <p:attrName>ppt_w</p:attrName>
                                        </p:attrNameLst>
                                      </p:cBhvr>
                                      <p:tavLst>
                                        <p:tav tm="0">
                                          <p:val>
                                            <p:fltVal val="0"/>
                                          </p:val>
                                        </p:tav>
                                        <p:tav tm="100000">
                                          <p:val>
                                            <p:strVal val="#ppt_w"/>
                                          </p:val>
                                        </p:tav>
                                      </p:tavLst>
                                    </p:anim>
                                    <p:anim calcmode="lin" valueType="num">
                                      <p:cBhvr>
                                        <p:cTn id="51" dur="1000" fill="hold"/>
                                        <p:tgtEl>
                                          <p:spTgt spid="53251">
                                            <p:txEl>
                                              <p:pRg st="7" end="7"/>
                                            </p:txEl>
                                          </p:spTgt>
                                        </p:tgtEl>
                                        <p:attrNameLst>
                                          <p:attrName>ppt_h</p:attrName>
                                        </p:attrNameLst>
                                      </p:cBhvr>
                                      <p:tavLst>
                                        <p:tav tm="0">
                                          <p:val>
                                            <p:fltVal val="0"/>
                                          </p:val>
                                        </p:tav>
                                        <p:tav tm="100000">
                                          <p:val>
                                            <p:strVal val="#ppt_h"/>
                                          </p:val>
                                        </p:tav>
                                      </p:tavLst>
                                    </p:anim>
                                    <p:anim calcmode="lin" valueType="num">
                                      <p:cBhvr>
                                        <p:cTn id="52" dur="1000" fill="hold"/>
                                        <p:tgtEl>
                                          <p:spTgt spid="53251">
                                            <p:txEl>
                                              <p:pRg st="7" end="7"/>
                                            </p:txEl>
                                          </p:spTgt>
                                        </p:tgtEl>
                                        <p:attrNameLst>
                                          <p:attrName>style.rotation</p:attrName>
                                        </p:attrNameLst>
                                      </p:cBhvr>
                                      <p:tavLst>
                                        <p:tav tm="0">
                                          <p:val>
                                            <p:fltVal val="90"/>
                                          </p:val>
                                        </p:tav>
                                        <p:tav tm="100000">
                                          <p:val>
                                            <p:fltVal val="0"/>
                                          </p:val>
                                        </p:tav>
                                      </p:tavLst>
                                    </p:anim>
                                    <p:animEffect transition="in" filter="fade">
                                      <p:cBhvr>
                                        <p:cTn id="53" dur="1000"/>
                                        <p:tgtEl>
                                          <p:spTgt spid="53251">
                                            <p:txEl>
                                              <p:pRg st="7" end="7"/>
                                            </p:txEl>
                                          </p:spTgt>
                                        </p:tgtEl>
                                      </p:cBhvr>
                                    </p:animEffect>
                                  </p:childTnLst>
                                </p:cTn>
                              </p:par>
                              <p:par>
                                <p:cTn id="54" presetID="31" presetClass="entr" presetSubtype="0" fill="hold" nodeType="withEffect">
                                  <p:stCondLst>
                                    <p:cond delay="0"/>
                                  </p:stCondLst>
                                  <p:childTnLst>
                                    <p:set>
                                      <p:cBhvr>
                                        <p:cTn id="55" dur="1" fill="hold">
                                          <p:stCondLst>
                                            <p:cond delay="0"/>
                                          </p:stCondLst>
                                        </p:cTn>
                                        <p:tgtEl>
                                          <p:spTgt spid="53251">
                                            <p:txEl>
                                              <p:pRg st="8" end="8"/>
                                            </p:txEl>
                                          </p:spTgt>
                                        </p:tgtEl>
                                        <p:attrNameLst>
                                          <p:attrName>style.visibility</p:attrName>
                                        </p:attrNameLst>
                                      </p:cBhvr>
                                      <p:to>
                                        <p:strVal val="visible"/>
                                      </p:to>
                                    </p:set>
                                    <p:anim calcmode="lin" valueType="num">
                                      <p:cBhvr>
                                        <p:cTn id="56" dur="1000" fill="hold"/>
                                        <p:tgtEl>
                                          <p:spTgt spid="53251">
                                            <p:txEl>
                                              <p:pRg st="8" end="8"/>
                                            </p:txEl>
                                          </p:spTgt>
                                        </p:tgtEl>
                                        <p:attrNameLst>
                                          <p:attrName>ppt_w</p:attrName>
                                        </p:attrNameLst>
                                      </p:cBhvr>
                                      <p:tavLst>
                                        <p:tav tm="0">
                                          <p:val>
                                            <p:fltVal val="0"/>
                                          </p:val>
                                        </p:tav>
                                        <p:tav tm="100000">
                                          <p:val>
                                            <p:strVal val="#ppt_w"/>
                                          </p:val>
                                        </p:tav>
                                      </p:tavLst>
                                    </p:anim>
                                    <p:anim calcmode="lin" valueType="num">
                                      <p:cBhvr>
                                        <p:cTn id="57" dur="1000" fill="hold"/>
                                        <p:tgtEl>
                                          <p:spTgt spid="53251">
                                            <p:txEl>
                                              <p:pRg st="8" end="8"/>
                                            </p:txEl>
                                          </p:spTgt>
                                        </p:tgtEl>
                                        <p:attrNameLst>
                                          <p:attrName>ppt_h</p:attrName>
                                        </p:attrNameLst>
                                      </p:cBhvr>
                                      <p:tavLst>
                                        <p:tav tm="0">
                                          <p:val>
                                            <p:fltVal val="0"/>
                                          </p:val>
                                        </p:tav>
                                        <p:tav tm="100000">
                                          <p:val>
                                            <p:strVal val="#ppt_h"/>
                                          </p:val>
                                        </p:tav>
                                      </p:tavLst>
                                    </p:anim>
                                    <p:anim calcmode="lin" valueType="num">
                                      <p:cBhvr>
                                        <p:cTn id="58" dur="1000" fill="hold"/>
                                        <p:tgtEl>
                                          <p:spTgt spid="53251">
                                            <p:txEl>
                                              <p:pRg st="8" end="8"/>
                                            </p:txEl>
                                          </p:spTgt>
                                        </p:tgtEl>
                                        <p:attrNameLst>
                                          <p:attrName>style.rotation</p:attrName>
                                        </p:attrNameLst>
                                      </p:cBhvr>
                                      <p:tavLst>
                                        <p:tav tm="0">
                                          <p:val>
                                            <p:fltVal val="90"/>
                                          </p:val>
                                        </p:tav>
                                        <p:tav tm="100000">
                                          <p:val>
                                            <p:fltVal val="0"/>
                                          </p:val>
                                        </p:tav>
                                      </p:tavLst>
                                    </p:anim>
                                    <p:animEffect transition="in" filter="fade">
                                      <p:cBhvr>
                                        <p:cTn id="59" dur="1000"/>
                                        <p:tgtEl>
                                          <p:spTgt spid="53251">
                                            <p:txEl>
                                              <p:pRg st="8" end="8"/>
                                            </p:txEl>
                                          </p:spTgt>
                                        </p:tgtEl>
                                      </p:cBhvr>
                                    </p:animEffect>
                                  </p:childTnLst>
                                </p:cTn>
                              </p:par>
                              <p:par>
                                <p:cTn id="60" presetID="31" presetClass="entr" presetSubtype="0" fill="hold" nodeType="withEffect">
                                  <p:stCondLst>
                                    <p:cond delay="0"/>
                                  </p:stCondLst>
                                  <p:childTnLst>
                                    <p:set>
                                      <p:cBhvr>
                                        <p:cTn id="61" dur="1" fill="hold">
                                          <p:stCondLst>
                                            <p:cond delay="0"/>
                                          </p:stCondLst>
                                        </p:cTn>
                                        <p:tgtEl>
                                          <p:spTgt spid="53251">
                                            <p:txEl>
                                              <p:pRg st="9" end="9"/>
                                            </p:txEl>
                                          </p:spTgt>
                                        </p:tgtEl>
                                        <p:attrNameLst>
                                          <p:attrName>style.visibility</p:attrName>
                                        </p:attrNameLst>
                                      </p:cBhvr>
                                      <p:to>
                                        <p:strVal val="visible"/>
                                      </p:to>
                                    </p:set>
                                    <p:anim calcmode="lin" valueType="num">
                                      <p:cBhvr>
                                        <p:cTn id="62" dur="1000" fill="hold"/>
                                        <p:tgtEl>
                                          <p:spTgt spid="53251">
                                            <p:txEl>
                                              <p:pRg st="9" end="9"/>
                                            </p:txEl>
                                          </p:spTgt>
                                        </p:tgtEl>
                                        <p:attrNameLst>
                                          <p:attrName>ppt_w</p:attrName>
                                        </p:attrNameLst>
                                      </p:cBhvr>
                                      <p:tavLst>
                                        <p:tav tm="0">
                                          <p:val>
                                            <p:fltVal val="0"/>
                                          </p:val>
                                        </p:tav>
                                        <p:tav tm="100000">
                                          <p:val>
                                            <p:strVal val="#ppt_w"/>
                                          </p:val>
                                        </p:tav>
                                      </p:tavLst>
                                    </p:anim>
                                    <p:anim calcmode="lin" valueType="num">
                                      <p:cBhvr>
                                        <p:cTn id="63" dur="1000" fill="hold"/>
                                        <p:tgtEl>
                                          <p:spTgt spid="53251">
                                            <p:txEl>
                                              <p:pRg st="9" end="9"/>
                                            </p:txEl>
                                          </p:spTgt>
                                        </p:tgtEl>
                                        <p:attrNameLst>
                                          <p:attrName>ppt_h</p:attrName>
                                        </p:attrNameLst>
                                      </p:cBhvr>
                                      <p:tavLst>
                                        <p:tav tm="0">
                                          <p:val>
                                            <p:fltVal val="0"/>
                                          </p:val>
                                        </p:tav>
                                        <p:tav tm="100000">
                                          <p:val>
                                            <p:strVal val="#ppt_h"/>
                                          </p:val>
                                        </p:tav>
                                      </p:tavLst>
                                    </p:anim>
                                    <p:anim calcmode="lin" valueType="num">
                                      <p:cBhvr>
                                        <p:cTn id="64" dur="1000" fill="hold"/>
                                        <p:tgtEl>
                                          <p:spTgt spid="53251">
                                            <p:txEl>
                                              <p:pRg st="9" end="9"/>
                                            </p:txEl>
                                          </p:spTgt>
                                        </p:tgtEl>
                                        <p:attrNameLst>
                                          <p:attrName>style.rotation</p:attrName>
                                        </p:attrNameLst>
                                      </p:cBhvr>
                                      <p:tavLst>
                                        <p:tav tm="0">
                                          <p:val>
                                            <p:fltVal val="90"/>
                                          </p:val>
                                        </p:tav>
                                        <p:tav tm="100000">
                                          <p:val>
                                            <p:fltVal val="0"/>
                                          </p:val>
                                        </p:tav>
                                      </p:tavLst>
                                    </p:anim>
                                    <p:animEffect transition="in" filter="fade">
                                      <p:cBhvr>
                                        <p:cTn id="65" dur="1000"/>
                                        <p:tgtEl>
                                          <p:spTgt spid="53251">
                                            <p:txEl>
                                              <p:pRg st="9" end="9"/>
                                            </p:txEl>
                                          </p:spTgt>
                                        </p:tgtEl>
                                      </p:cBhvr>
                                    </p:animEffect>
                                  </p:childTnLst>
                                </p:cTn>
                              </p:par>
                              <p:par>
                                <p:cTn id="66" presetID="31" presetClass="entr" presetSubtype="0" fill="hold" nodeType="withEffect">
                                  <p:stCondLst>
                                    <p:cond delay="0"/>
                                  </p:stCondLst>
                                  <p:childTnLst>
                                    <p:set>
                                      <p:cBhvr>
                                        <p:cTn id="67" dur="1" fill="hold">
                                          <p:stCondLst>
                                            <p:cond delay="0"/>
                                          </p:stCondLst>
                                        </p:cTn>
                                        <p:tgtEl>
                                          <p:spTgt spid="53251">
                                            <p:txEl>
                                              <p:pRg st="10" end="10"/>
                                            </p:txEl>
                                          </p:spTgt>
                                        </p:tgtEl>
                                        <p:attrNameLst>
                                          <p:attrName>style.visibility</p:attrName>
                                        </p:attrNameLst>
                                      </p:cBhvr>
                                      <p:to>
                                        <p:strVal val="visible"/>
                                      </p:to>
                                    </p:set>
                                    <p:anim calcmode="lin" valueType="num">
                                      <p:cBhvr>
                                        <p:cTn id="68" dur="1000" fill="hold"/>
                                        <p:tgtEl>
                                          <p:spTgt spid="53251">
                                            <p:txEl>
                                              <p:pRg st="10" end="10"/>
                                            </p:txEl>
                                          </p:spTgt>
                                        </p:tgtEl>
                                        <p:attrNameLst>
                                          <p:attrName>ppt_w</p:attrName>
                                        </p:attrNameLst>
                                      </p:cBhvr>
                                      <p:tavLst>
                                        <p:tav tm="0">
                                          <p:val>
                                            <p:fltVal val="0"/>
                                          </p:val>
                                        </p:tav>
                                        <p:tav tm="100000">
                                          <p:val>
                                            <p:strVal val="#ppt_w"/>
                                          </p:val>
                                        </p:tav>
                                      </p:tavLst>
                                    </p:anim>
                                    <p:anim calcmode="lin" valueType="num">
                                      <p:cBhvr>
                                        <p:cTn id="69" dur="1000" fill="hold"/>
                                        <p:tgtEl>
                                          <p:spTgt spid="53251">
                                            <p:txEl>
                                              <p:pRg st="10" end="10"/>
                                            </p:txEl>
                                          </p:spTgt>
                                        </p:tgtEl>
                                        <p:attrNameLst>
                                          <p:attrName>ppt_h</p:attrName>
                                        </p:attrNameLst>
                                      </p:cBhvr>
                                      <p:tavLst>
                                        <p:tav tm="0">
                                          <p:val>
                                            <p:fltVal val="0"/>
                                          </p:val>
                                        </p:tav>
                                        <p:tav tm="100000">
                                          <p:val>
                                            <p:strVal val="#ppt_h"/>
                                          </p:val>
                                        </p:tav>
                                      </p:tavLst>
                                    </p:anim>
                                    <p:anim calcmode="lin" valueType="num">
                                      <p:cBhvr>
                                        <p:cTn id="70" dur="1000" fill="hold"/>
                                        <p:tgtEl>
                                          <p:spTgt spid="53251">
                                            <p:txEl>
                                              <p:pRg st="10" end="10"/>
                                            </p:txEl>
                                          </p:spTgt>
                                        </p:tgtEl>
                                        <p:attrNameLst>
                                          <p:attrName>style.rotation</p:attrName>
                                        </p:attrNameLst>
                                      </p:cBhvr>
                                      <p:tavLst>
                                        <p:tav tm="0">
                                          <p:val>
                                            <p:fltVal val="90"/>
                                          </p:val>
                                        </p:tav>
                                        <p:tav tm="100000">
                                          <p:val>
                                            <p:fltVal val="0"/>
                                          </p:val>
                                        </p:tav>
                                      </p:tavLst>
                                    </p:anim>
                                    <p:animEffect transition="in" filter="fade">
                                      <p:cBhvr>
                                        <p:cTn id="71" dur="1000"/>
                                        <p:tgtEl>
                                          <p:spTgt spid="532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b="1" dirty="0"/>
              <a:t>Megacities</a:t>
            </a:r>
          </a:p>
        </p:txBody>
      </p:sp>
      <p:sp>
        <p:nvSpPr>
          <p:cNvPr id="3" name="Content Placeholder 2"/>
          <p:cNvSpPr>
            <a:spLocks noGrp="1"/>
          </p:cNvSpPr>
          <p:nvPr>
            <p:ph idx="1"/>
          </p:nvPr>
        </p:nvSpPr>
        <p:spPr/>
        <p:txBody>
          <a:bodyPr>
            <a:normAutofit lnSpcReduction="10000"/>
          </a:bodyPr>
          <a:lstStyle/>
          <a:p>
            <a:pPr algn="just">
              <a:defRPr/>
            </a:pPr>
            <a:r>
              <a:rPr lang="en-US" dirty="0"/>
              <a:t>Many megacities in less developed countries house new arrivals in:</a:t>
            </a:r>
          </a:p>
          <a:p>
            <a:pPr lvl="1">
              <a:defRPr/>
            </a:pPr>
            <a:r>
              <a:rPr lang="en-US" dirty="0"/>
              <a:t>overpopulated apartment buildings</a:t>
            </a:r>
          </a:p>
          <a:p>
            <a:pPr lvl="1">
              <a:defRPr/>
            </a:pPr>
            <a:r>
              <a:rPr lang="en-US" dirty="0"/>
              <a:t>tenements</a:t>
            </a:r>
          </a:p>
          <a:p>
            <a:pPr lvl="1">
              <a:defRPr/>
            </a:pPr>
            <a:r>
              <a:rPr lang="en-US" dirty="0"/>
              <a:t>Slums</a:t>
            </a:r>
          </a:p>
          <a:p>
            <a:pPr algn="just">
              <a:defRPr/>
            </a:pPr>
            <a:r>
              <a:rPr lang="en-US" dirty="0"/>
              <a:t>Many megacities are unable to control expansion and haphazard development that seriously affect the quality of life within the urban area.</a:t>
            </a:r>
          </a:p>
          <a:p>
            <a:pPr algn="just">
              <a:defRPr/>
            </a:pPr>
            <a:endParaRPr lang="en-US" dirty="0"/>
          </a:p>
        </p:txBody>
      </p:sp>
    </p:spTree>
    <p:extLst>
      <p:ext uri="{BB962C8B-B14F-4D97-AF65-F5344CB8AC3E}">
        <p14:creationId xmlns:p14="http://schemas.microsoft.com/office/powerpoint/2010/main" val="11359148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pPr lvl="0">
              <a:buNone/>
            </a:pPr>
            <a:r>
              <a:rPr lang="en-US" dirty="0"/>
              <a:t>. What are the major differences between basic and non-basic services in relation to the economic base?</a:t>
            </a:r>
          </a:p>
          <a:p>
            <a:pPr lvl="0">
              <a:buFontTx/>
              <a:buChar char="-"/>
            </a:pPr>
            <a:r>
              <a:rPr lang="en-US" dirty="0"/>
              <a:t>Basic – export primarily to costumers outside the settlement</a:t>
            </a:r>
          </a:p>
          <a:p>
            <a:pPr lvl="0">
              <a:buFontTx/>
              <a:buChar char="-"/>
            </a:pPr>
            <a:r>
              <a:rPr lang="en-US" dirty="0"/>
              <a:t>Non-basic – enterprises whose consumers live in the same community</a:t>
            </a:r>
          </a:p>
          <a:p>
            <a:pPr lvl="0">
              <a:buFontTx/>
              <a:buChar char="-"/>
            </a:pPr>
            <a:r>
              <a:rPr lang="en-US" dirty="0"/>
              <a:t>Exporting done by basic industries brings money into local economy stimulating growth in the </a:t>
            </a:r>
            <a:r>
              <a:rPr lang="en-US" dirty="0" err="1"/>
              <a:t>nonbasic</a:t>
            </a:r>
            <a:r>
              <a:rPr lang="en-US" dirty="0"/>
              <a:t> services </a:t>
            </a:r>
          </a:p>
          <a:p>
            <a:pPr lvl="0">
              <a:buNone/>
            </a:pPr>
            <a:r>
              <a:rPr lang="en-US" dirty="0"/>
              <a:t>26. What is the multiplier effect?</a:t>
            </a:r>
          </a:p>
          <a:p>
            <a:pPr>
              <a:buFontTx/>
              <a:buChar char="-"/>
            </a:pPr>
            <a:r>
              <a:rPr lang="en-US" dirty="0">
                <a:effectLst>
                  <a:outerShdw blurRad="38100" dist="38100" dir="2700000" algn="tl">
                    <a:srgbClr val="FFFFFF"/>
                  </a:outerShdw>
                </a:effectLst>
              </a:rPr>
              <a:t>one basic job produces two non-basic jobs</a:t>
            </a:r>
          </a:p>
          <a:p>
            <a:pPr marL="0" indent="0">
              <a:buNone/>
            </a:pPr>
            <a:r>
              <a:rPr lang="en-US" dirty="0">
                <a:effectLst>
                  <a:outerShdw blurRad="38100" dist="38100" dir="2700000" algn="tl">
                    <a:srgbClr val="FFFFFF"/>
                  </a:outerShdw>
                </a:effectLst>
              </a:rPr>
              <a:t>27. Why is tourism on the rise? How does it impact the indigenous population? </a:t>
            </a:r>
            <a:endParaRPr lang="en-US" dirty="0"/>
          </a:p>
          <a:p>
            <a:endParaRPr lang="en-US" dirty="0"/>
          </a:p>
        </p:txBody>
      </p:sp>
    </p:spTree>
    <p:extLst>
      <p:ext uri="{BB962C8B-B14F-4D97-AF65-F5344CB8AC3E}">
        <p14:creationId xmlns:p14="http://schemas.microsoft.com/office/powerpoint/2010/main" val="357370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0" y="0"/>
            <a:ext cx="9144000" cy="1417638"/>
          </a:xfrm>
        </p:spPr>
        <p:txBody>
          <a:bodyPr/>
          <a:lstStyle/>
          <a:p>
            <a:pPr eaLnBrk="1" hangingPunct="1">
              <a:defRPr/>
            </a:pPr>
            <a:r>
              <a:rPr lang="en-US" sz="4000" b="1" dirty="0">
                <a:effectLst>
                  <a:outerShdw blurRad="38100" dist="38100" dir="2700000" algn="tl">
                    <a:srgbClr val="FFFFFF"/>
                  </a:outerShdw>
                </a:effectLst>
              </a:rPr>
              <a:t>Why Do You Want to Entice Businesses to Move to Your Area?</a:t>
            </a:r>
          </a:p>
        </p:txBody>
      </p:sp>
      <p:sp>
        <p:nvSpPr>
          <p:cNvPr id="288771" name="Rectangle 3"/>
          <p:cNvSpPr>
            <a:spLocks noGrp="1" noChangeArrowheads="1"/>
          </p:cNvSpPr>
          <p:nvPr>
            <p:ph type="body" idx="1"/>
          </p:nvPr>
        </p:nvSpPr>
        <p:spPr>
          <a:xfrm>
            <a:off x="0" y="1447800"/>
            <a:ext cx="9144000" cy="5410200"/>
          </a:xfrm>
        </p:spPr>
        <p:txBody>
          <a:bodyPr/>
          <a:lstStyle/>
          <a:p>
            <a:pPr eaLnBrk="1" hangingPunct="1">
              <a:lnSpc>
                <a:spcPct val="90000"/>
              </a:lnSpc>
              <a:defRPr/>
            </a:pPr>
            <a:r>
              <a:rPr lang="en-US" b="1" dirty="0"/>
              <a:t>Basic v. non-basic jobs</a:t>
            </a:r>
          </a:p>
          <a:p>
            <a:pPr lvl="1" eaLnBrk="1" hangingPunct="1">
              <a:lnSpc>
                <a:spcPct val="90000"/>
              </a:lnSpc>
              <a:defRPr/>
            </a:pPr>
            <a:r>
              <a:rPr lang="en-US" b="1" u="sng" dirty="0"/>
              <a:t>Non-Basic</a:t>
            </a:r>
            <a:r>
              <a:rPr lang="en-US" b="1" dirty="0"/>
              <a:t>: service sector jobs that serve the city</a:t>
            </a:r>
          </a:p>
          <a:p>
            <a:pPr lvl="1" eaLnBrk="1" hangingPunct="1">
              <a:lnSpc>
                <a:spcPct val="90000"/>
              </a:lnSpc>
              <a:defRPr/>
            </a:pPr>
            <a:r>
              <a:rPr lang="en-US" b="1" u="sng" dirty="0"/>
              <a:t>Basic:</a:t>
            </a:r>
            <a:r>
              <a:rPr lang="en-US" b="1" dirty="0"/>
              <a:t> serves as exports outside hinterland </a:t>
            </a:r>
          </a:p>
          <a:p>
            <a:pPr lvl="1" eaLnBrk="1" hangingPunct="1">
              <a:lnSpc>
                <a:spcPct val="90000"/>
              </a:lnSpc>
              <a:defRPr/>
            </a:pPr>
            <a:r>
              <a:rPr lang="en-US" b="1" dirty="0"/>
              <a:t>Ask “Where is the money coming from?”</a:t>
            </a:r>
          </a:p>
          <a:p>
            <a:pPr lvl="1" eaLnBrk="1" hangingPunct="1">
              <a:lnSpc>
                <a:spcPct val="90000"/>
              </a:lnSpc>
              <a:defRPr/>
            </a:pPr>
            <a:r>
              <a:rPr lang="en-US" b="1" dirty="0"/>
              <a:t>Calculated by comparing employment in a city to employment in the country as a whole</a:t>
            </a:r>
          </a:p>
          <a:p>
            <a:pPr lvl="1" eaLnBrk="1" hangingPunct="1">
              <a:lnSpc>
                <a:spcPct val="90000"/>
              </a:lnSpc>
              <a:defRPr/>
            </a:pPr>
            <a:r>
              <a:rPr lang="en-US" b="1" dirty="0"/>
              <a:t>Some jobs are both basic and non-basic!</a:t>
            </a:r>
          </a:p>
          <a:p>
            <a:pPr lvl="1" eaLnBrk="1" hangingPunct="1">
              <a:lnSpc>
                <a:spcPct val="90000"/>
              </a:lnSpc>
              <a:defRPr/>
            </a:pPr>
            <a:r>
              <a:rPr lang="en-US" b="1" dirty="0"/>
              <a:t>Most factories/industrial plants fall into which category?</a:t>
            </a:r>
          </a:p>
        </p:txBody>
      </p:sp>
    </p:spTree>
    <p:extLst>
      <p:ext uri="{BB962C8B-B14F-4D97-AF65-F5344CB8AC3E}">
        <p14:creationId xmlns:p14="http://schemas.microsoft.com/office/powerpoint/2010/main" val="2487972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88770"/>
                                        </p:tgtEl>
                                        <p:attrNameLst>
                                          <p:attrName>style.visibility</p:attrName>
                                        </p:attrNameLst>
                                      </p:cBhvr>
                                      <p:to>
                                        <p:strVal val="visible"/>
                                      </p:to>
                                    </p:set>
                                    <p:anim calcmode="lin" valueType="num">
                                      <p:cBhvr>
                                        <p:cTn id="7" dur="500" fill="hold"/>
                                        <p:tgtEl>
                                          <p:spTgt spid="288770"/>
                                        </p:tgtEl>
                                        <p:attrNameLst>
                                          <p:attrName>ppt_w</p:attrName>
                                        </p:attrNameLst>
                                      </p:cBhvr>
                                      <p:tavLst>
                                        <p:tav tm="0">
                                          <p:val>
                                            <p:fltVal val="0"/>
                                          </p:val>
                                        </p:tav>
                                        <p:tav tm="100000">
                                          <p:val>
                                            <p:strVal val="#ppt_w"/>
                                          </p:val>
                                        </p:tav>
                                      </p:tavLst>
                                    </p:anim>
                                    <p:anim calcmode="lin" valueType="num">
                                      <p:cBhvr>
                                        <p:cTn id="8" dur="500" fill="hold"/>
                                        <p:tgtEl>
                                          <p:spTgt spid="28877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88771">
                                            <p:txEl>
                                              <p:pRg st="0" end="0"/>
                                            </p:txEl>
                                          </p:spTgt>
                                        </p:tgtEl>
                                        <p:attrNameLst>
                                          <p:attrName>style.visibility</p:attrName>
                                        </p:attrNameLst>
                                      </p:cBhvr>
                                      <p:to>
                                        <p:strVal val="visible"/>
                                      </p:to>
                                    </p:set>
                                    <p:anim calcmode="lin" valueType="num">
                                      <p:cBhvr>
                                        <p:cTn id="13" dur="500" fill="hold"/>
                                        <p:tgtEl>
                                          <p:spTgt spid="28877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88771">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field of dreams.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88771">
                                            <p:txEl>
                                              <p:pRg st="1" end="1"/>
                                            </p:txEl>
                                          </p:spTgt>
                                        </p:tgtEl>
                                        <p:attrNameLst>
                                          <p:attrName>style.visibility</p:attrName>
                                        </p:attrNameLst>
                                      </p:cBhvr>
                                      <p:to>
                                        <p:strVal val="visible"/>
                                      </p:to>
                                    </p:set>
                                    <p:anim calcmode="lin" valueType="num">
                                      <p:cBhvr>
                                        <p:cTn id="19" dur="500" fill="hold"/>
                                        <p:tgtEl>
                                          <p:spTgt spid="288771">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887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88771">
                                            <p:txEl>
                                              <p:pRg st="2" end="2"/>
                                            </p:txEl>
                                          </p:spTgt>
                                        </p:tgtEl>
                                        <p:attrNameLst>
                                          <p:attrName>style.visibility</p:attrName>
                                        </p:attrNameLst>
                                      </p:cBhvr>
                                      <p:to>
                                        <p:strVal val="visible"/>
                                      </p:to>
                                    </p:set>
                                    <p:anim calcmode="lin" valueType="num">
                                      <p:cBhvr>
                                        <p:cTn id="25" dur="500" fill="hold"/>
                                        <p:tgtEl>
                                          <p:spTgt spid="288771">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8877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88771">
                                            <p:txEl>
                                              <p:pRg st="3" end="3"/>
                                            </p:txEl>
                                          </p:spTgt>
                                        </p:tgtEl>
                                        <p:attrNameLst>
                                          <p:attrName>style.visibility</p:attrName>
                                        </p:attrNameLst>
                                      </p:cBhvr>
                                      <p:to>
                                        <p:strVal val="visible"/>
                                      </p:to>
                                    </p:set>
                                    <p:anim calcmode="lin" valueType="num">
                                      <p:cBhvr>
                                        <p:cTn id="31" dur="500" fill="hold"/>
                                        <p:tgtEl>
                                          <p:spTgt spid="288771">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8877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88771">
                                            <p:txEl>
                                              <p:pRg st="4" end="4"/>
                                            </p:txEl>
                                          </p:spTgt>
                                        </p:tgtEl>
                                        <p:attrNameLst>
                                          <p:attrName>style.visibility</p:attrName>
                                        </p:attrNameLst>
                                      </p:cBhvr>
                                      <p:to>
                                        <p:strVal val="visible"/>
                                      </p:to>
                                    </p:set>
                                    <p:anim calcmode="lin" valueType="num">
                                      <p:cBhvr>
                                        <p:cTn id="37" dur="500" fill="hold"/>
                                        <p:tgtEl>
                                          <p:spTgt spid="288771">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28877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88771">
                                            <p:txEl>
                                              <p:pRg st="5" end="5"/>
                                            </p:txEl>
                                          </p:spTgt>
                                        </p:tgtEl>
                                        <p:attrNameLst>
                                          <p:attrName>style.visibility</p:attrName>
                                        </p:attrNameLst>
                                      </p:cBhvr>
                                      <p:to>
                                        <p:strVal val="visible"/>
                                      </p:to>
                                    </p:set>
                                    <p:anim calcmode="lin" valueType="num">
                                      <p:cBhvr>
                                        <p:cTn id="43" dur="500" fill="hold"/>
                                        <p:tgtEl>
                                          <p:spTgt spid="288771">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288771">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88771">
                                            <p:txEl>
                                              <p:pRg st="6" end="6"/>
                                            </p:txEl>
                                          </p:spTgt>
                                        </p:tgtEl>
                                        <p:attrNameLst>
                                          <p:attrName>style.visibility</p:attrName>
                                        </p:attrNameLst>
                                      </p:cBhvr>
                                      <p:to>
                                        <p:strVal val="visible"/>
                                      </p:to>
                                    </p:set>
                                    <p:anim calcmode="lin" valueType="num">
                                      <p:cBhvr>
                                        <p:cTn id="49" dur="500" fill="hold"/>
                                        <p:tgtEl>
                                          <p:spTgt spid="288771">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88771">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0" grpId="0"/>
      <p:bldP spid="288771"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57200" y="274638"/>
            <a:ext cx="8229600" cy="868362"/>
          </a:xfrm>
        </p:spPr>
        <p:txBody>
          <a:bodyPr/>
          <a:lstStyle/>
          <a:p>
            <a:pPr eaLnBrk="1" hangingPunct="1">
              <a:defRPr/>
            </a:pPr>
            <a:r>
              <a:rPr lang="en-US" b="1">
                <a:effectLst>
                  <a:outerShdw blurRad="38100" dist="38100" dir="2700000" algn="tl">
                    <a:srgbClr val="C0C0C0"/>
                  </a:outerShdw>
                </a:effectLst>
              </a:rPr>
              <a:t>Basic vs. Non-Basic</a:t>
            </a:r>
          </a:p>
        </p:txBody>
      </p:sp>
      <p:sp>
        <p:nvSpPr>
          <p:cNvPr id="294915" name="Rectangle 3"/>
          <p:cNvSpPr>
            <a:spLocks noGrp="1" noChangeArrowheads="1"/>
          </p:cNvSpPr>
          <p:nvPr>
            <p:ph type="body" idx="1"/>
          </p:nvPr>
        </p:nvSpPr>
        <p:spPr>
          <a:xfrm>
            <a:off x="152400" y="1371600"/>
            <a:ext cx="8839200" cy="5334000"/>
          </a:xfrm>
        </p:spPr>
        <p:txBody>
          <a:bodyPr/>
          <a:lstStyle/>
          <a:p>
            <a:pPr eaLnBrk="1" hangingPunct="1">
              <a:defRPr/>
            </a:pPr>
            <a:r>
              <a:rPr lang="en-US" b="1" u="sng" dirty="0"/>
              <a:t>Employment structure</a:t>
            </a:r>
            <a:r>
              <a:rPr lang="en-US" b="1" dirty="0"/>
              <a:t> = statistics on number of people employed in basic vs. non-basic jobs</a:t>
            </a:r>
          </a:p>
          <a:p>
            <a:pPr eaLnBrk="1" hangingPunct="1">
              <a:defRPr/>
            </a:pPr>
            <a:r>
              <a:rPr lang="en-US" b="1" u="sng" dirty="0"/>
              <a:t>Economic base</a:t>
            </a:r>
            <a:r>
              <a:rPr lang="en-US" b="1" dirty="0"/>
              <a:t> of a city or settlement</a:t>
            </a:r>
          </a:p>
          <a:p>
            <a:pPr lvl="1" eaLnBrk="1" hangingPunct="1">
              <a:defRPr/>
            </a:pPr>
            <a:r>
              <a:rPr lang="en-US" b="1" dirty="0"/>
              <a:t>Which basic industries are located there?</a:t>
            </a:r>
          </a:p>
          <a:p>
            <a:pPr lvl="1" eaLnBrk="1" hangingPunct="1">
              <a:defRPr/>
            </a:pPr>
            <a:r>
              <a:rPr lang="en-US" b="1" dirty="0"/>
              <a:t>Brings in money</a:t>
            </a:r>
          </a:p>
          <a:p>
            <a:pPr lvl="1" eaLnBrk="1" hangingPunct="1">
              <a:defRPr/>
            </a:pPr>
            <a:r>
              <a:rPr lang="en-US" b="1" dirty="0"/>
              <a:t>Creates more jobs</a:t>
            </a:r>
          </a:p>
          <a:p>
            <a:pPr lvl="1" eaLnBrk="1" hangingPunct="1">
              <a:defRPr/>
            </a:pPr>
            <a:r>
              <a:rPr lang="en-US" b="1" dirty="0"/>
              <a:t>Predict future of a settlement</a:t>
            </a:r>
          </a:p>
          <a:p>
            <a:pPr lvl="2" eaLnBrk="1" hangingPunct="1">
              <a:defRPr/>
            </a:pPr>
            <a:r>
              <a:rPr lang="en-US" b="1" dirty="0"/>
              <a:t>Are basic industries growing?</a:t>
            </a:r>
          </a:p>
          <a:p>
            <a:pPr lvl="2" eaLnBrk="1" hangingPunct="1">
              <a:defRPr/>
            </a:pPr>
            <a:r>
              <a:rPr lang="en-US" b="1" dirty="0"/>
              <a:t>Are basic industries being outsourced?</a:t>
            </a:r>
          </a:p>
        </p:txBody>
      </p:sp>
    </p:spTree>
    <p:extLst>
      <p:ext uri="{BB962C8B-B14F-4D97-AF65-F5344CB8AC3E}">
        <p14:creationId xmlns:p14="http://schemas.microsoft.com/office/powerpoint/2010/main" val="1855570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94914"/>
                                        </p:tgtEl>
                                        <p:attrNameLst>
                                          <p:attrName>style.visibility</p:attrName>
                                        </p:attrNameLst>
                                      </p:cBhvr>
                                      <p:to>
                                        <p:strVal val="visible"/>
                                      </p:to>
                                    </p:set>
                                    <p:anim calcmode="lin" valueType="num">
                                      <p:cBhvr>
                                        <p:cTn id="7" dur="500" fill="hold"/>
                                        <p:tgtEl>
                                          <p:spTgt spid="294914"/>
                                        </p:tgtEl>
                                        <p:attrNameLst>
                                          <p:attrName>ppt_w</p:attrName>
                                        </p:attrNameLst>
                                      </p:cBhvr>
                                      <p:tavLst>
                                        <p:tav tm="0">
                                          <p:val>
                                            <p:fltVal val="0"/>
                                          </p:val>
                                        </p:tav>
                                        <p:tav tm="100000">
                                          <p:val>
                                            <p:strVal val="#ppt_w"/>
                                          </p:val>
                                        </p:tav>
                                      </p:tavLst>
                                    </p:anim>
                                    <p:anim calcmode="lin" valueType="num">
                                      <p:cBhvr>
                                        <p:cTn id="8" dur="500" fill="hold"/>
                                        <p:tgtEl>
                                          <p:spTgt spid="2949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94915">
                                            <p:txEl>
                                              <p:pRg st="0" end="0"/>
                                            </p:txEl>
                                          </p:spTgt>
                                        </p:tgtEl>
                                        <p:attrNameLst>
                                          <p:attrName>style.visibility</p:attrName>
                                        </p:attrNameLst>
                                      </p:cBhvr>
                                      <p:to>
                                        <p:strVal val="visible"/>
                                      </p:to>
                                    </p:set>
                                    <p:anim calcmode="lin" valueType="num">
                                      <p:cBhvr>
                                        <p:cTn id="13" dur="500" fill="hold"/>
                                        <p:tgtEl>
                                          <p:spTgt spid="29491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94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94915">
                                            <p:txEl>
                                              <p:pRg st="1" end="1"/>
                                            </p:txEl>
                                          </p:spTgt>
                                        </p:tgtEl>
                                        <p:attrNameLst>
                                          <p:attrName>style.visibility</p:attrName>
                                        </p:attrNameLst>
                                      </p:cBhvr>
                                      <p:to>
                                        <p:strVal val="visible"/>
                                      </p:to>
                                    </p:set>
                                    <p:anim calcmode="lin" valueType="num">
                                      <p:cBhvr>
                                        <p:cTn id="19" dur="500" fill="hold"/>
                                        <p:tgtEl>
                                          <p:spTgt spid="29491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94915">
                                            <p:txEl>
                                              <p:pRg st="1" end="1"/>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94915">
                                            <p:txEl>
                                              <p:pRg st="2" end="2"/>
                                            </p:txEl>
                                          </p:spTgt>
                                        </p:tgtEl>
                                        <p:attrNameLst>
                                          <p:attrName>style.visibility</p:attrName>
                                        </p:attrNameLst>
                                      </p:cBhvr>
                                      <p:to>
                                        <p:strVal val="visible"/>
                                      </p:to>
                                    </p:set>
                                    <p:anim calcmode="lin" valueType="num">
                                      <p:cBhvr>
                                        <p:cTn id="23" dur="500" fill="hold"/>
                                        <p:tgtEl>
                                          <p:spTgt spid="29491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4915">
                                            <p:txEl>
                                              <p:pRg st="2" end="2"/>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294915">
                                            <p:txEl>
                                              <p:pRg st="3" end="3"/>
                                            </p:txEl>
                                          </p:spTgt>
                                        </p:tgtEl>
                                        <p:attrNameLst>
                                          <p:attrName>style.visibility</p:attrName>
                                        </p:attrNameLst>
                                      </p:cBhvr>
                                      <p:to>
                                        <p:strVal val="visible"/>
                                      </p:to>
                                    </p:set>
                                    <p:anim calcmode="lin" valueType="num">
                                      <p:cBhvr>
                                        <p:cTn id="27" dur="500" fill="hold"/>
                                        <p:tgtEl>
                                          <p:spTgt spid="29491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94915">
                                            <p:txEl>
                                              <p:pRg st="3" end="3"/>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94915">
                                            <p:txEl>
                                              <p:pRg st="4" end="4"/>
                                            </p:txEl>
                                          </p:spTgt>
                                        </p:tgtEl>
                                        <p:attrNameLst>
                                          <p:attrName>style.visibility</p:attrName>
                                        </p:attrNameLst>
                                      </p:cBhvr>
                                      <p:to>
                                        <p:strVal val="visible"/>
                                      </p:to>
                                    </p:set>
                                    <p:anim calcmode="lin" valueType="num">
                                      <p:cBhvr>
                                        <p:cTn id="31" dur="500" fill="hold"/>
                                        <p:tgtEl>
                                          <p:spTgt spid="29491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94915">
                                            <p:txEl>
                                              <p:pRg st="4" end="4"/>
                                            </p:txEl>
                                          </p:spTgt>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294915">
                                            <p:txEl>
                                              <p:pRg st="5" end="5"/>
                                            </p:txEl>
                                          </p:spTgt>
                                        </p:tgtEl>
                                        <p:attrNameLst>
                                          <p:attrName>style.visibility</p:attrName>
                                        </p:attrNameLst>
                                      </p:cBhvr>
                                      <p:to>
                                        <p:strVal val="visible"/>
                                      </p:to>
                                    </p:set>
                                    <p:anim calcmode="lin" valueType="num">
                                      <p:cBhvr>
                                        <p:cTn id="35" dur="500" fill="hold"/>
                                        <p:tgtEl>
                                          <p:spTgt spid="29491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294915">
                                            <p:txEl>
                                              <p:pRg st="5" end="5"/>
                                            </p:txEl>
                                          </p:spTgt>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294915">
                                            <p:txEl>
                                              <p:pRg st="6" end="6"/>
                                            </p:txEl>
                                          </p:spTgt>
                                        </p:tgtEl>
                                        <p:attrNameLst>
                                          <p:attrName>style.visibility</p:attrName>
                                        </p:attrNameLst>
                                      </p:cBhvr>
                                      <p:to>
                                        <p:strVal val="visible"/>
                                      </p:to>
                                    </p:set>
                                    <p:anim calcmode="lin" valueType="num">
                                      <p:cBhvr>
                                        <p:cTn id="39" dur="500" fill="hold"/>
                                        <p:tgtEl>
                                          <p:spTgt spid="294915">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294915">
                                            <p:txEl>
                                              <p:pRg st="6" end="6"/>
                                            </p:txEl>
                                          </p:spTgt>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294915">
                                            <p:txEl>
                                              <p:pRg st="7" end="7"/>
                                            </p:txEl>
                                          </p:spTgt>
                                        </p:tgtEl>
                                        <p:attrNameLst>
                                          <p:attrName>style.visibility</p:attrName>
                                        </p:attrNameLst>
                                      </p:cBhvr>
                                      <p:to>
                                        <p:strVal val="visible"/>
                                      </p:to>
                                    </p:set>
                                    <p:anim calcmode="lin" valueType="num">
                                      <p:cBhvr>
                                        <p:cTn id="43" dur="500" fill="hold"/>
                                        <p:tgtEl>
                                          <p:spTgt spid="294915">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294915">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p:bldP spid="294915"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152400" y="0"/>
            <a:ext cx="8763000" cy="990600"/>
          </a:xfrm>
        </p:spPr>
        <p:txBody>
          <a:bodyPr>
            <a:normAutofit fontScale="90000"/>
          </a:bodyPr>
          <a:lstStyle/>
          <a:p>
            <a:pPr eaLnBrk="1" hangingPunct="1">
              <a:defRPr/>
            </a:pPr>
            <a:r>
              <a:rPr lang="en-US" sz="3200" b="1">
                <a:effectLst>
                  <a:outerShdw blurRad="38100" dist="38100" dir="2700000" algn="tl">
                    <a:srgbClr val="FFFFFF"/>
                  </a:outerShdw>
                </a:effectLst>
              </a:rPr>
              <a:t>Why do you want a lot of new basic jobs in your community?</a:t>
            </a:r>
          </a:p>
        </p:txBody>
      </p:sp>
      <p:sp>
        <p:nvSpPr>
          <p:cNvPr id="289795" name="Rectangle 3"/>
          <p:cNvSpPr>
            <a:spLocks noGrp="1" noChangeArrowheads="1"/>
          </p:cNvSpPr>
          <p:nvPr>
            <p:ph type="body" idx="1"/>
          </p:nvPr>
        </p:nvSpPr>
        <p:spPr>
          <a:xfrm>
            <a:off x="0" y="1066800"/>
            <a:ext cx="9144000" cy="5791200"/>
          </a:xfrm>
        </p:spPr>
        <p:txBody>
          <a:bodyPr/>
          <a:lstStyle/>
          <a:p>
            <a:pPr eaLnBrk="1" hangingPunct="1">
              <a:lnSpc>
                <a:spcPct val="80000"/>
              </a:lnSpc>
              <a:defRPr/>
            </a:pPr>
            <a:r>
              <a:rPr lang="en-US" sz="2800" b="1" u="sng" dirty="0">
                <a:effectLst>
                  <a:outerShdw blurRad="38100" dist="38100" dir="2700000" algn="tl">
                    <a:srgbClr val="FFFFFF"/>
                  </a:outerShdw>
                </a:effectLst>
              </a:rPr>
              <a:t>Multiplier Effect</a:t>
            </a:r>
            <a:r>
              <a:rPr lang="en-US" sz="2800" b="1" dirty="0">
                <a:effectLst>
                  <a:outerShdw blurRad="38100" dist="38100" dir="2700000" algn="tl">
                    <a:srgbClr val="FFFFFF"/>
                  </a:outerShdw>
                </a:effectLst>
              </a:rPr>
              <a:t> = one basic job produces two non-basic jobs</a:t>
            </a:r>
          </a:p>
          <a:p>
            <a:pPr eaLnBrk="1" hangingPunct="1">
              <a:lnSpc>
                <a:spcPct val="80000"/>
              </a:lnSpc>
              <a:buFontTx/>
              <a:buNone/>
              <a:defRPr/>
            </a:pPr>
            <a:r>
              <a:rPr lang="en-US" sz="2800" b="1" dirty="0">
                <a:effectLst>
                  <a:outerShdw blurRad="38100" dist="38100" dir="2700000" algn="tl">
                    <a:srgbClr val="FFFFFF"/>
                  </a:outerShdw>
                </a:effectLst>
              </a:rPr>
              <a:t>		</a:t>
            </a:r>
            <a:r>
              <a:rPr lang="en-US" sz="3600" b="1" dirty="0">
                <a:solidFill>
                  <a:srgbClr val="0000FF"/>
                </a:solidFill>
                <a:effectLst>
                  <a:outerShdw blurRad="38100" dist="38100" dir="2700000" algn="tl">
                    <a:srgbClr val="000000"/>
                  </a:outerShdw>
                </a:effectLst>
              </a:rPr>
              <a:t>Bob, the world’s best  psychologist, has clients 	from all over the world. He gets paid about $1,000 per hour. His office is in Atlanta and he spends about 90% of his salary inside the city limits. He therefore helps employ many waiters, grocery store clerks, cooks… </a:t>
            </a:r>
          </a:p>
          <a:p>
            <a:pPr eaLnBrk="1" hangingPunct="1">
              <a:lnSpc>
                <a:spcPct val="80000"/>
              </a:lnSpc>
              <a:buFontTx/>
              <a:buNone/>
              <a:defRPr/>
            </a:pPr>
            <a:endParaRPr lang="en-US" sz="3600" b="1" dirty="0">
              <a:solidFill>
                <a:srgbClr val="0000FF"/>
              </a:solidFill>
              <a:effectLst>
                <a:outerShdw blurRad="38100" dist="38100" dir="2700000" algn="tl">
                  <a:srgbClr val="000000"/>
                </a:outerShdw>
              </a:effectLst>
            </a:endParaRPr>
          </a:p>
        </p:txBody>
      </p:sp>
    </p:spTree>
    <p:extLst>
      <p:ext uri="{BB962C8B-B14F-4D97-AF65-F5344CB8AC3E}">
        <p14:creationId xmlns:p14="http://schemas.microsoft.com/office/powerpoint/2010/main" val="30907790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89794"/>
                                        </p:tgtEl>
                                        <p:attrNameLst>
                                          <p:attrName>style.visibility</p:attrName>
                                        </p:attrNameLst>
                                      </p:cBhvr>
                                      <p:to>
                                        <p:strVal val="visible"/>
                                      </p:to>
                                    </p:set>
                                    <p:anim calcmode="lin" valueType="num">
                                      <p:cBhvr>
                                        <p:cTn id="7" dur="2000" fill="hold"/>
                                        <p:tgtEl>
                                          <p:spTgt spid="289794"/>
                                        </p:tgtEl>
                                        <p:attrNameLst>
                                          <p:attrName>ppt_w</p:attrName>
                                        </p:attrNameLst>
                                      </p:cBhvr>
                                      <p:tavLst>
                                        <p:tav tm="0">
                                          <p:val>
                                            <p:strVal val="#ppt_w"/>
                                          </p:val>
                                        </p:tav>
                                        <p:tav tm="100000">
                                          <p:val>
                                            <p:strVal val="#ppt_w"/>
                                          </p:val>
                                        </p:tav>
                                      </p:tavLst>
                                    </p:anim>
                                    <p:anim calcmode="lin" valueType="num">
                                      <p:cBhvr>
                                        <p:cTn id="8" dur="2000" fill="hold"/>
                                        <p:tgtEl>
                                          <p:spTgt spid="289794"/>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289794"/>
                                        </p:tgtEl>
                                        <p:attrNameLst>
                                          <p:attrName>ppt_x</p:attrName>
                                        </p:attrNameLst>
                                      </p:cBhvr>
                                      <p:tavLst>
                                        <p:tav tm="0">
                                          <p:val>
                                            <p:strVal val="#ppt_x-.4"/>
                                          </p:val>
                                        </p:tav>
                                        <p:tav tm="100000">
                                          <p:val>
                                            <p:strVal val="#ppt_x"/>
                                          </p:val>
                                        </p:tav>
                                      </p:tavLst>
                                    </p:anim>
                                    <p:anim calcmode="lin" valueType="num">
                                      <p:cBhvr>
                                        <p:cTn id="10" dur="2000" fill="hold"/>
                                        <p:tgtEl>
                                          <p:spTgt spid="289794"/>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289795">
                                            <p:txEl>
                                              <p:pRg st="0" end="0"/>
                                            </p:txEl>
                                          </p:spTgt>
                                        </p:tgtEl>
                                        <p:attrNameLst>
                                          <p:attrName>style.visibility</p:attrName>
                                        </p:attrNameLst>
                                      </p:cBhvr>
                                      <p:to>
                                        <p:strVal val="visible"/>
                                      </p:to>
                                    </p:set>
                                    <p:anim to="" calcmode="lin" valueType="num">
                                      <p:cBhvr>
                                        <p:cTn id="15" dur="1" fill="hold"/>
                                        <p:tgtEl>
                                          <p:spTgt spid="289795">
                                            <p:txEl>
                                              <p:pRg st="0" end="0"/>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289795">
                                            <p:txEl>
                                              <p:pRg st="1" end="1"/>
                                            </p:txEl>
                                          </p:spTgt>
                                        </p:tgtEl>
                                        <p:attrNameLst>
                                          <p:attrName>style.visibility</p:attrName>
                                        </p:attrNameLst>
                                      </p:cBhvr>
                                      <p:to>
                                        <p:strVal val="visible"/>
                                      </p:to>
                                    </p:set>
                                    <p:anim to="" calcmode="lin" valueType="num">
                                      <p:cBhvr>
                                        <p:cTn id="20" dur="1" fill="hold"/>
                                        <p:tgtEl>
                                          <p:spTgt spid="28979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4" grpId="0"/>
      <p:bldP spid="289795"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0"/>
            <a:ext cx="8229600" cy="609600"/>
          </a:xfrm>
        </p:spPr>
        <p:txBody>
          <a:bodyPr>
            <a:normAutofit fontScale="90000"/>
          </a:bodyPr>
          <a:lstStyle/>
          <a:p>
            <a:pPr eaLnBrk="1" hangingPunct="1">
              <a:defRPr/>
            </a:pPr>
            <a:r>
              <a:rPr lang="en-US" sz="4000" b="1" dirty="0">
                <a:effectLst>
                  <a:outerShdw blurRad="38100" dist="38100" dir="2700000" algn="tl">
                    <a:srgbClr val="808080"/>
                  </a:outerShdw>
                </a:effectLst>
              </a:rPr>
              <a:t>Basic or non-basic?</a:t>
            </a:r>
          </a:p>
        </p:txBody>
      </p:sp>
      <p:sp>
        <p:nvSpPr>
          <p:cNvPr id="292867" name="Rectangle 3"/>
          <p:cNvSpPr>
            <a:spLocks noGrp="1" noChangeArrowheads="1"/>
          </p:cNvSpPr>
          <p:nvPr>
            <p:ph type="body" idx="1"/>
          </p:nvPr>
        </p:nvSpPr>
        <p:spPr>
          <a:xfrm>
            <a:off x="0" y="838200"/>
            <a:ext cx="9144000" cy="6019800"/>
          </a:xfrm>
        </p:spPr>
        <p:txBody>
          <a:bodyPr>
            <a:normAutofit/>
          </a:bodyPr>
          <a:lstStyle/>
          <a:p>
            <a:pPr marL="533400" indent="-533400" eaLnBrk="1" hangingPunct="1">
              <a:lnSpc>
                <a:spcPct val="80000"/>
              </a:lnSpc>
              <a:buFontTx/>
              <a:buAutoNum type="arabicPeriod"/>
              <a:defRPr/>
            </a:pPr>
            <a:r>
              <a:rPr lang="en-US" sz="2800" b="1" dirty="0"/>
              <a:t>Nurse </a:t>
            </a:r>
          </a:p>
          <a:p>
            <a:pPr marL="0" indent="0" eaLnBrk="1" hangingPunct="1">
              <a:lnSpc>
                <a:spcPct val="80000"/>
              </a:lnSpc>
              <a:buNone/>
              <a:defRPr/>
            </a:pPr>
            <a:r>
              <a:rPr lang="en-US" sz="2800" b="1" dirty="0"/>
              <a:t>2. Family dentist</a:t>
            </a:r>
          </a:p>
          <a:p>
            <a:pPr marL="0" indent="0" eaLnBrk="1" hangingPunct="1">
              <a:lnSpc>
                <a:spcPct val="80000"/>
              </a:lnSpc>
              <a:buNone/>
              <a:defRPr/>
            </a:pPr>
            <a:r>
              <a:rPr lang="en-US" sz="2800" b="1" dirty="0"/>
              <a:t>3. Mega-structure engineer</a:t>
            </a:r>
          </a:p>
          <a:p>
            <a:pPr marL="0" indent="0" eaLnBrk="1" hangingPunct="1">
              <a:lnSpc>
                <a:spcPct val="80000"/>
              </a:lnSpc>
              <a:buNone/>
              <a:defRPr/>
            </a:pPr>
            <a:r>
              <a:rPr lang="en-US" sz="2800" b="1" dirty="0"/>
              <a:t>4. DJ </a:t>
            </a:r>
          </a:p>
          <a:p>
            <a:pPr marL="0" indent="0" eaLnBrk="1" hangingPunct="1">
              <a:lnSpc>
                <a:spcPct val="80000"/>
              </a:lnSpc>
              <a:buNone/>
              <a:defRPr/>
            </a:pPr>
            <a:r>
              <a:rPr lang="en-US" sz="2800" b="1" dirty="0"/>
              <a:t>5. Teacher</a:t>
            </a:r>
          </a:p>
          <a:p>
            <a:pPr marL="0" indent="0" eaLnBrk="1" hangingPunct="1">
              <a:lnSpc>
                <a:spcPct val="80000"/>
              </a:lnSpc>
              <a:buNone/>
              <a:defRPr/>
            </a:pPr>
            <a:r>
              <a:rPr lang="en-US" sz="2800" b="1" dirty="0"/>
              <a:t>6. University Professor</a:t>
            </a:r>
          </a:p>
          <a:p>
            <a:pPr marL="0" indent="0" eaLnBrk="1" hangingPunct="1">
              <a:lnSpc>
                <a:spcPct val="80000"/>
              </a:lnSpc>
              <a:buNone/>
              <a:defRPr/>
            </a:pPr>
            <a:r>
              <a:rPr lang="en-US" sz="2800" b="1" dirty="0"/>
              <a:t>7. US Senator</a:t>
            </a:r>
          </a:p>
          <a:p>
            <a:pPr marL="0" indent="0" eaLnBrk="1" hangingPunct="1">
              <a:lnSpc>
                <a:spcPct val="80000"/>
              </a:lnSpc>
              <a:buNone/>
              <a:defRPr/>
            </a:pPr>
            <a:r>
              <a:rPr lang="en-US" sz="2800" b="1" dirty="0"/>
              <a:t>8. Warner Brothers Studio </a:t>
            </a:r>
          </a:p>
          <a:p>
            <a:pPr marL="0" indent="0" eaLnBrk="1" hangingPunct="1">
              <a:lnSpc>
                <a:spcPct val="80000"/>
              </a:lnSpc>
              <a:buNone/>
              <a:defRPr/>
            </a:pPr>
            <a:r>
              <a:rPr lang="en-US" sz="2800" b="1" dirty="0"/>
              <a:t>9. Suffolk County Policeman </a:t>
            </a:r>
          </a:p>
          <a:p>
            <a:pPr marL="0" indent="0" eaLnBrk="1" hangingPunct="1">
              <a:lnSpc>
                <a:spcPct val="80000"/>
              </a:lnSpc>
              <a:buNone/>
              <a:defRPr/>
            </a:pPr>
            <a:r>
              <a:rPr lang="en-US" sz="2800" b="1" dirty="0"/>
              <a:t>10. Dominos delivery guy </a:t>
            </a:r>
          </a:p>
          <a:p>
            <a:pPr marL="0" indent="0" eaLnBrk="1" hangingPunct="1">
              <a:lnSpc>
                <a:spcPct val="80000"/>
              </a:lnSpc>
              <a:buNone/>
              <a:defRPr/>
            </a:pPr>
            <a:r>
              <a:rPr lang="en-US" sz="2800" b="1" dirty="0"/>
              <a:t>11. ESPN Sportscast personality</a:t>
            </a:r>
          </a:p>
          <a:p>
            <a:pPr marL="0" indent="0" eaLnBrk="1" hangingPunct="1">
              <a:lnSpc>
                <a:spcPct val="80000"/>
              </a:lnSpc>
              <a:buNone/>
              <a:defRPr/>
            </a:pPr>
            <a:r>
              <a:rPr lang="en-US" sz="2800" b="1" dirty="0"/>
              <a:t>12. Call Center</a:t>
            </a:r>
          </a:p>
          <a:p>
            <a:pPr marL="0" indent="0" eaLnBrk="1" hangingPunct="1">
              <a:lnSpc>
                <a:spcPct val="80000"/>
              </a:lnSpc>
              <a:buNone/>
              <a:defRPr/>
            </a:pPr>
            <a:r>
              <a:rPr lang="en-US" sz="2800" b="1" dirty="0"/>
              <a:t>13. Doctor - general practitioner</a:t>
            </a:r>
          </a:p>
          <a:p>
            <a:pPr marL="0" indent="0" eaLnBrk="1" hangingPunct="1">
              <a:lnSpc>
                <a:spcPct val="80000"/>
              </a:lnSpc>
              <a:buNone/>
              <a:defRPr/>
            </a:pPr>
            <a:r>
              <a:rPr lang="en-US" sz="2800" b="1" dirty="0"/>
              <a:t>14. Which job sectors are Basic Jobs?</a:t>
            </a:r>
          </a:p>
        </p:txBody>
      </p:sp>
    </p:spTree>
    <p:extLst>
      <p:ext uri="{BB962C8B-B14F-4D97-AF65-F5344CB8AC3E}">
        <p14:creationId xmlns:p14="http://schemas.microsoft.com/office/powerpoint/2010/main" val="254143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2866"/>
                                        </p:tgtEl>
                                        <p:attrNameLst>
                                          <p:attrName>style.visibility</p:attrName>
                                        </p:attrNameLst>
                                      </p:cBhvr>
                                      <p:to>
                                        <p:strVal val="visible"/>
                                      </p:to>
                                    </p:set>
                                    <p:animEffect transition="in" filter="fade">
                                      <p:cBhvr>
                                        <p:cTn id="7" dur="2000"/>
                                        <p:tgtEl>
                                          <p:spTgt spid="292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2867">
                                            <p:txEl>
                                              <p:pRg st="0" end="0"/>
                                            </p:txEl>
                                          </p:spTgt>
                                        </p:tgtEl>
                                        <p:attrNameLst>
                                          <p:attrName>style.visibility</p:attrName>
                                        </p:attrNameLst>
                                      </p:cBhvr>
                                      <p:to>
                                        <p:strVal val="visible"/>
                                      </p:to>
                                    </p:set>
                                    <p:animEffect transition="in" filter="blinds(horizontal)">
                                      <p:cBhvr>
                                        <p:cTn id="12" dur="500"/>
                                        <p:tgtEl>
                                          <p:spTgt spid="2928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92867">
                                            <p:txEl>
                                              <p:pRg st="1" end="1"/>
                                            </p:txEl>
                                          </p:spTgt>
                                        </p:tgtEl>
                                        <p:attrNameLst>
                                          <p:attrName>style.visibility</p:attrName>
                                        </p:attrNameLst>
                                      </p:cBhvr>
                                      <p:to>
                                        <p:strVal val="visible"/>
                                      </p:to>
                                    </p:set>
                                    <p:animEffect transition="in" filter="blinds(horizontal)">
                                      <p:cBhvr>
                                        <p:cTn id="17" dur="500"/>
                                        <p:tgtEl>
                                          <p:spTgt spid="2928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2867">
                                            <p:txEl>
                                              <p:pRg st="2" end="2"/>
                                            </p:txEl>
                                          </p:spTgt>
                                        </p:tgtEl>
                                        <p:attrNameLst>
                                          <p:attrName>style.visibility</p:attrName>
                                        </p:attrNameLst>
                                      </p:cBhvr>
                                      <p:to>
                                        <p:strVal val="visible"/>
                                      </p:to>
                                    </p:set>
                                    <p:animEffect transition="in" filter="blinds(horizontal)">
                                      <p:cBhvr>
                                        <p:cTn id="22" dur="500"/>
                                        <p:tgtEl>
                                          <p:spTgt spid="29286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2867">
                                            <p:txEl>
                                              <p:pRg st="3" end="3"/>
                                            </p:txEl>
                                          </p:spTgt>
                                        </p:tgtEl>
                                        <p:attrNameLst>
                                          <p:attrName>style.visibility</p:attrName>
                                        </p:attrNameLst>
                                      </p:cBhvr>
                                      <p:to>
                                        <p:strVal val="visible"/>
                                      </p:to>
                                    </p:set>
                                    <p:animEffect transition="in" filter="blinds(horizontal)">
                                      <p:cBhvr>
                                        <p:cTn id="27" dur="500"/>
                                        <p:tgtEl>
                                          <p:spTgt spid="29286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92867">
                                            <p:txEl>
                                              <p:pRg st="4" end="4"/>
                                            </p:txEl>
                                          </p:spTgt>
                                        </p:tgtEl>
                                        <p:attrNameLst>
                                          <p:attrName>style.visibility</p:attrName>
                                        </p:attrNameLst>
                                      </p:cBhvr>
                                      <p:to>
                                        <p:strVal val="visible"/>
                                      </p:to>
                                    </p:set>
                                    <p:animEffect transition="in" filter="blinds(horizontal)">
                                      <p:cBhvr>
                                        <p:cTn id="32" dur="500"/>
                                        <p:tgtEl>
                                          <p:spTgt spid="29286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92867">
                                            <p:txEl>
                                              <p:pRg st="5" end="5"/>
                                            </p:txEl>
                                          </p:spTgt>
                                        </p:tgtEl>
                                        <p:attrNameLst>
                                          <p:attrName>style.visibility</p:attrName>
                                        </p:attrNameLst>
                                      </p:cBhvr>
                                      <p:to>
                                        <p:strVal val="visible"/>
                                      </p:to>
                                    </p:set>
                                    <p:animEffect transition="in" filter="blinds(horizontal)">
                                      <p:cBhvr>
                                        <p:cTn id="37" dur="500"/>
                                        <p:tgtEl>
                                          <p:spTgt spid="29286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92867">
                                            <p:txEl>
                                              <p:pRg st="6" end="6"/>
                                            </p:txEl>
                                          </p:spTgt>
                                        </p:tgtEl>
                                        <p:attrNameLst>
                                          <p:attrName>style.visibility</p:attrName>
                                        </p:attrNameLst>
                                      </p:cBhvr>
                                      <p:to>
                                        <p:strVal val="visible"/>
                                      </p:to>
                                    </p:set>
                                    <p:animEffect transition="in" filter="blinds(horizontal)">
                                      <p:cBhvr>
                                        <p:cTn id="42" dur="500"/>
                                        <p:tgtEl>
                                          <p:spTgt spid="29286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92867">
                                            <p:txEl>
                                              <p:pRg st="7" end="7"/>
                                            </p:txEl>
                                          </p:spTgt>
                                        </p:tgtEl>
                                        <p:attrNameLst>
                                          <p:attrName>style.visibility</p:attrName>
                                        </p:attrNameLst>
                                      </p:cBhvr>
                                      <p:to>
                                        <p:strVal val="visible"/>
                                      </p:to>
                                    </p:set>
                                    <p:animEffect transition="in" filter="blinds(horizontal)">
                                      <p:cBhvr>
                                        <p:cTn id="47" dur="500"/>
                                        <p:tgtEl>
                                          <p:spTgt spid="29286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92867">
                                            <p:txEl>
                                              <p:pRg st="8" end="8"/>
                                            </p:txEl>
                                          </p:spTgt>
                                        </p:tgtEl>
                                        <p:attrNameLst>
                                          <p:attrName>style.visibility</p:attrName>
                                        </p:attrNameLst>
                                      </p:cBhvr>
                                      <p:to>
                                        <p:strVal val="visible"/>
                                      </p:to>
                                    </p:set>
                                    <p:animEffect transition="in" filter="blinds(horizontal)">
                                      <p:cBhvr>
                                        <p:cTn id="52" dur="500"/>
                                        <p:tgtEl>
                                          <p:spTgt spid="292867">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292867">
                                            <p:txEl>
                                              <p:pRg st="9" end="9"/>
                                            </p:txEl>
                                          </p:spTgt>
                                        </p:tgtEl>
                                        <p:attrNameLst>
                                          <p:attrName>style.visibility</p:attrName>
                                        </p:attrNameLst>
                                      </p:cBhvr>
                                      <p:to>
                                        <p:strVal val="visible"/>
                                      </p:to>
                                    </p:set>
                                    <p:animEffect transition="in" filter="blinds(horizontal)">
                                      <p:cBhvr>
                                        <p:cTn id="57" dur="500"/>
                                        <p:tgtEl>
                                          <p:spTgt spid="292867">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92867">
                                            <p:txEl>
                                              <p:pRg st="10" end="10"/>
                                            </p:txEl>
                                          </p:spTgt>
                                        </p:tgtEl>
                                        <p:attrNameLst>
                                          <p:attrName>style.visibility</p:attrName>
                                        </p:attrNameLst>
                                      </p:cBhvr>
                                      <p:to>
                                        <p:strVal val="visible"/>
                                      </p:to>
                                    </p:set>
                                    <p:animEffect transition="in" filter="blinds(horizontal)">
                                      <p:cBhvr>
                                        <p:cTn id="62" dur="500"/>
                                        <p:tgtEl>
                                          <p:spTgt spid="292867">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292867">
                                            <p:txEl>
                                              <p:pRg st="11" end="11"/>
                                            </p:txEl>
                                          </p:spTgt>
                                        </p:tgtEl>
                                        <p:attrNameLst>
                                          <p:attrName>style.visibility</p:attrName>
                                        </p:attrNameLst>
                                      </p:cBhvr>
                                      <p:to>
                                        <p:strVal val="visible"/>
                                      </p:to>
                                    </p:set>
                                    <p:animEffect transition="in" filter="blinds(horizontal)">
                                      <p:cBhvr>
                                        <p:cTn id="67" dur="500"/>
                                        <p:tgtEl>
                                          <p:spTgt spid="292867">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292867">
                                            <p:txEl>
                                              <p:pRg st="12" end="12"/>
                                            </p:txEl>
                                          </p:spTgt>
                                        </p:tgtEl>
                                        <p:attrNameLst>
                                          <p:attrName>style.visibility</p:attrName>
                                        </p:attrNameLst>
                                      </p:cBhvr>
                                      <p:to>
                                        <p:strVal val="visible"/>
                                      </p:to>
                                    </p:set>
                                    <p:animEffect transition="in" filter="blinds(horizontal)">
                                      <p:cBhvr>
                                        <p:cTn id="72" dur="500"/>
                                        <p:tgtEl>
                                          <p:spTgt spid="292867">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292867">
                                            <p:txEl>
                                              <p:pRg st="13" end="13"/>
                                            </p:txEl>
                                          </p:spTgt>
                                        </p:tgtEl>
                                        <p:attrNameLst>
                                          <p:attrName>style.visibility</p:attrName>
                                        </p:attrNameLst>
                                      </p:cBhvr>
                                      <p:to>
                                        <p:strVal val="visible"/>
                                      </p:to>
                                    </p:set>
                                    <p:animEffect transition="in" filter="blinds(horizontal)">
                                      <p:cBhvr>
                                        <p:cTn id="77" dur="500"/>
                                        <p:tgtEl>
                                          <p:spTgt spid="29286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FRQ</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667573"/>
            <a:ext cx="5053013" cy="3437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105400"/>
            <a:ext cx="8862434"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 y="6497281"/>
            <a:ext cx="8305800" cy="369332"/>
          </a:xfrm>
          <a:prstGeom prst="rect">
            <a:avLst/>
          </a:prstGeom>
        </p:spPr>
        <p:txBody>
          <a:bodyPr wrap="square">
            <a:spAutoFit/>
          </a:bodyPr>
          <a:lstStyle/>
          <a:p>
            <a:r>
              <a:rPr lang="en-US">
                <a:hlinkClick r:id="rId4"/>
              </a:rPr>
              <a:t>https://secure-media.collegeboard.org/apc/_ap06_humangeo_sg.pdf</a:t>
            </a:r>
            <a:endParaRPr lang="en-US"/>
          </a:p>
        </p:txBody>
      </p:sp>
    </p:spTree>
    <p:extLst>
      <p:ext uri="{BB962C8B-B14F-4D97-AF65-F5344CB8AC3E}">
        <p14:creationId xmlns:p14="http://schemas.microsoft.com/office/powerpoint/2010/main" val="3168534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dirty="0"/>
              <a:t>Services Defined </a:t>
            </a:r>
          </a:p>
        </p:txBody>
      </p:sp>
      <p:sp>
        <p:nvSpPr>
          <p:cNvPr id="10243" name="Rectangle 3"/>
          <p:cNvSpPr>
            <a:spLocks noGrp="1" noChangeArrowheads="1"/>
          </p:cNvSpPr>
          <p:nvPr>
            <p:ph type="body" sz="half" idx="2"/>
          </p:nvPr>
        </p:nvSpPr>
        <p:spPr>
          <a:xfrm>
            <a:off x="3276600" y="1600200"/>
            <a:ext cx="5715000" cy="4953000"/>
          </a:xfrm>
        </p:spPr>
        <p:txBody>
          <a:bodyPr>
            <a:normAutofit lnSpcReduction="10000"/>
          </a:bodyPr>
          <a:lstStyle/>
          <a:p>
            <a:pPr eaLnBrk="1" hangingPunct="1">
              <a:lnSpc>
                <a:spcPct val="80000"/>
              </a:lnSpc>
              <a:defRPr/>
            </a:pPr>
            <a:r>
              <a:rPr lang="en-US" sz="2400" b="1" dirty="0"/>
              <a:t>A service is any activity that fulfills a human want or need and returns money to those who provide it. </a:t>
            </a:r>
          </a:p>
          <a:p>
            <a:pPr eaLnBrk="1" hangingPunct="1">
              <a:lnSpc>
                <a:spcPct val="80000"/>
              </a:lnSpc>
              <a:defRPr/>
            </a:pPr>
            <a:r>
              <a:rPr lang="en-US" sz="2400" b="1" dirty="0"/>
              <a:t>A settlement is a permanent collection of buildings, where people reside, work, and obtain services. </a:t>
            </a:r>
          </a:p>
          <a:p>
            <a:pPr eaLnBrk="1" hangingPunct="1">
              <a:lnSpc>
                <a:spcPct val="80000"/>
              </a:lnSpc>
              <a:defRPr/>
            </a:pPr>
            <a:r>
              <a:rPr lang="en-US" sz="2400" dirty="0"/>
              <a:t>They occupy a very small percentage of Earth</a:t>
            </a:r>
            <a:r>
              <a:rPr lang="ja-JP" altLang="en-US" sz="2400" dirty="0"/>
              <a:t>’</a:t>
            </a:r>
            <a:r>
              <a:rPr lang="en-US" altLang="ja-JP" sz="2400" dirty="0"/>
              <a:t>s surface, substantially less than 1 percent, but settlements are home to nearly all humans, because few people live in isolation.</a:t>
            </a:r>
          </a:p>
          <a:p>
            <a:pPr>
              <a:lnSpc>
                <a:spcPct val="80000"/>
              </a:lnSpc>
              <a:defRPr/>
            </a:pPr>
            <a:r>
              <a:rPr lang="en-US" sz="2400" b="1" dirty="0"/>
              <a:t>In sorting out where services are distributed in space, geographers see a close link between services and settlements, because services are located in settlements. </a:t>
            </a:r>
          </a:p>
          <a:p>
            <a:pPr eaLnBrk="1" hangingPunct="1">
              <a:lnSpc>
                <a:spcPct val="80000"/>
              </a:lnSpc>
              <a:defRPr/>
            </a:pPr>
            <a:endParaRPr lang="en-US" sz="2400" dirty="0"/>
          </a:p>
        </p:txBody>
      </p:sp>
      <p:pic>
        <p:nvPicPr>
          <p:cNvPr id="10244" name="Picture 4" descr="j0233526"/>
          <p:cNvPicPr>
            <a:picLocks noGrp="1" noChangeAspect="1" noChangeArrowheads="1"/>
          </p:cNvPicPr>
          <p:nvPr>
            <p:ph sz="half" idx="1"/>
          </p:nvPr>
        </p:nvPicPr>
        <p:blipFill>
          <a:blip r:embed="rId3"/>
          <a:srcRect/>
          <a:stretch>
            <a:fillRect/>
          </a:stretch>
        </p:blipFill>
        <p:spPr>
          <a:xfrm>
            <a:off x="457200" y="2062163"/>
            <a:ext cx="2676525" cy="3608387"/>
          </a:xfrm>
        </p:spPr>
      </p:pic>
    </p:spTree>
    <p:extLst>
      <p:ext uri="{BB962C8B-B14F-4D97-AF65-F5344CB8AC3E}">
        <p14:creationId xmlns:p14="http://schemas.microsoft.com/office/powerpoint/2010/main" val="419673418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0" y="0"/>
            <a:ext cx="9144000" cy="1143000"/>
          </a:xfrm>
        </p:spPr>
        <p:txBody>
          <a:bodyPr>
            <a:normAutofit fontScale="90000"/>
          </a:bodyPr>
          <a:lstStyle/>
          <a:p>
            <a:pPr eaLnBrk="1" hangingPunct="1">
              <a:defRPr/>
            </a:pPr>
            <a:r>
              <a:rPr lang="en-US" sz="4000" b="1" dirty="0"/>
              <a:t>Recent Developments with Industry/Services</a:t>
            </a:r>
          </a:p>
        </p:txBody>
      </p:sp>
      <p:sp>
        <p:nvSpPr>
          <p:cNvPr id="310275" name="Rectangle 3"/>
          <p:cNvSpPr>
            <a:spLocks noGrp="1" noChangeArrowheads="1"/>
          </p:cNvSpPr>
          <p:nvPr>
            <p:ph type="body" idx="1"/>
          </p:nvPr>
        </p:nvSpPr>
        <p:spPr>
          <a:xfrm>
            <a:off x="0" y="1295400"/>
            <a:ext cx="5867400" cy="5562600"/>
          </a:xfrm>
        </p:spPr>
        <p:txBody>
          <a:bodyPr>
            <a:normAutofit fontScale="92500" lnSpcReduction="20000"/>
          </a:bodyPr>
          <a:lstStyle/>
          <a:p>
            <a:pPr eaLnBrk="1" hangingPunct="1">
              <a:buFontTx/>
              <a:buNone/>
              <a:defRPr/>
            </a:pPr>
            <a:r>
              <a:rPr lang="en-US" dirty="0"/>
              <a:t>1. Homogenization of global tastes</a:t>
            </a:r>
          </a:p>
          <a:p>
            <a:pPr lvl="1" eaLnBrk="1" hangingPunct="1">
              <a:defRPr/>
            </a:pPr>
            <a:r>
              <a:rPr lang="en-US" sz="3000" dirty="0"/>
              <a:t>World cars: Toyota </a:t>
            </a:r>
            <a:r>
              <a:rPr lang="en-US" sz="3000" dirty="0" err="1"/>
              <a:t>Carolla</a:t>
            </a:r>
            <a:r>
              <a:rPr lang="en-US" sz="3000" dirty="0"/>
              <a:t> best selling car ever (Ford Fiesta, Honda Civic, etc. (Emissions, mpg, meets environ. standards for many countries)</a:t>
            </a:r>
          </a:p>
          <a:p>
            <a:pPr lvl="1" eaLnBrk="1" hangingPunct="1">
              <a:defRPr/>
            </a:pPr>
            <a:r>
              <a:rPr lang="en-US" sz="3000" dirty="0"/>
              <a:t>Clothes, foods</a:t>
            </a:r>
          </a:p>
          <a:p>
            <a:pPr lvl="1" eaLnBrk="1" hangingPunct="1">
              <a:defRPr/>
            </a:pPr>
            <a:r>
              <a:rPr lang="en-US" sz="3000" dirty="0"/>
              <a:t>Bland and moderate foods vs. extreme flavors</a:t>
            </a:r>
          </a:p>
          <a:p>
            <a:pPr lvl="1" eaLnBrk="1" hangingPunct="1">
              <a:defRPr/>
            </a:pPr>
            <a:r>
              <a:rPr lang="en-US" sz="3000" dirty="0"/>
              <a:t>What concept does this represent???</a:t>
            </a:r>
          </a:p>
          <a:p>
            <a:pPr lvl="2" eaLnBrk="1" hangingPunct="1">
              <a:defRPr/>
            </a:pPr>
            <a:r>
              <a:rPr lang="en-US" sz="2600" dirty="0"/>
              <a:t>Globalization – every urban place looks the same/provides the same goods/services</a:t>
            </a:r>
          </a:p>
        </p:txBody>
      </p:sp>
      <p:pic>
        <p:nvPicPr>
          <p:cNvPr id="39941" name="Picture 5" descr="http://rds.yahoo.com/_ylt=A0WTb_2HYdBLPyMAx9ujzbkF/SIG=12mve5asv/EXP=1272034055/**http%3a/www.donvalleynorthtoyota.com/assets/images/side_corol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588" y="1676400"/>
            <a:ext cx="3693501"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52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animEffect transition="in" filter="barn(inVertical)">
                                      <p:cBhvr>
                                        <p:cTn id="7" dur="500"/>
                                        <p:tgtEl>
                                          <p:spTgt spid="310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0275">
                                            <p:txEl>
                                              <p:pRg st="1" end="1"/>
                                            </p:txEl>
                                          </p:spTgt>
                                        </p:tgtEl>
                                        <p:attrNameLst>
                                          <p:attrName>style.visibility</p:attrName>
                                        </p:attrNameLst>
                                      </p:cBhvr>
                                      <p:to>
                                        <p:strVal val="visible"/>
                                      </p:to>
                                    </p:set>
                                    <p:animEffect transition="in" filter="circle(in)">
                                      <p:cBhvr>
                                        <p:cTn id="12" dur="2000"/>
                                        <p:tgtEl>
                                          <p:spTgt spid="3102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0275">
                                            <p:txEl>
                                              <p:pRg st="2" end="2"/>
                                            </p:txEl>
                                          </p:spTgt>
                                        </p:tgtEl>
                                        <p:attrNameLst>
                                          <p:attrName>style.visibility</p:attrName>
                                        </p:attrNameLst>
                                      </p:cBhvr>
                                      <p:to>
                                        <p:strVal val="visible"/>
                                      </p:to>
                                    </p:set>
                                    <p:animEffect transition="in" filter="fade">
                                      <p:cBhvr>
                                        <p:cTn id="17" dur="500"/>
                                        <p:tgtEl>
                                          <p:spTgt spid="3102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10275">
                                            <p:txEl>
                                              <p:pRg st="4" end="4"/>
                                            </p:txEl>
                                          </p:spTgt>
                                        </p:tgtEl>
                                        <p:attrNameLst>
                                          <p:attrName>style.visibility</p:attrName>
                                        </p:attrNameLst>
                                      </p:cBhvr>
                                      <p:to>
                                        <p:strVal val="visible"/>
                                      </p:to>
                                    </p:set>
                                    <p:animEffect transition="in" filter="circle(in)">
                                      <p:cBhvr>
                                        <p:cTn id="26" dur="2000"/>
                                        <p:tgtEl>
                                          <p:spTgt spid="31027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275">
                                            <p:txEl>
                                              <p:pRg st="5" end="5"/>
                                            </p:txEl>
                                          </p:spTgt>
                                        </p:tgtEl>
                                        <p:attrNameLst>
                                          <p:attrName>style.visibility</p:attrName>
                                        </p:attrNameLst>
                                      </p:cBhvr>
                                      <p:to>
                                        <p:strVal val="visible"/>
                                      </p:to>
                                    </p:set>
                                    <p:anim calcmode="lin" valueType="num">
                                      <p:cBhvr additive="base">
                                        <p:cTn id="31" dur="500" fill="hold"/>
                                        <p:tgtEl>
                                          <p:spTgt spid="3102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02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0" y="0"/>
            <a:ext cx="9144000" cy="685800"/>
          </a:xfrm>
        </p:spPr>
        <p:txBody>
          <a:bodyPr>
            <a:normAutofit fontScale="90000"/>
          </a:bodyPr>
          <a:lstStyle/>
          <a:p>
            <a:pPr eaLnBrk="1" hangingPunct="1">
              <a:defRPr/>
            </a:pPr>
            <a:r>
              <a:rPr lang="en-US" sz="4000" b="1" dirty="0"/>
              <a:t>Recent Development with Services</a:t>
            </a:r>
          </a:p>
        </p:txBody>
      </p:sp>
      <p:sp>
        <p:nvSpPr>
          <p:cNvPr id="139267" name="Rectangle 3"/>
          <p:cNvSpPr>
            <a:spLocks noGrp="1" noChangeArrowheads="1"/>
          </p:cNvSpPr>
          <p:nvPr>
            <p:ph type="body" idx="1"/>
          </p:nvPr>
        </p:nvSpPr>
        <p:spPr>
          <a:xfrm>
            <a:off x="0" y="685800"/>
            <a:ext cx="9144000" cy="6172200"/>
          </a:xfrm>
        </p:spPr>
        <p:txBody>
          <a:bodyPr>
            <a:normAutofit fontScale="92500" lnSpcReduction="20000"/>
          </a:bodyPr>
          <a:lstStyle/>
          <a:p>
            <a:pPr eaLnBrk="1" hangingPunct="1">
              <a:lnSpc>
                <a:spcPct val="90000"/>
              </a:lnSpc>
              <a:buFontTx/>
              <a:buNone/>
              <a:defRPr/>
            </a:pPr>
            <a:r>
              <a:rPr lang="en-US" b="1" dirty="0"/>
              <a:t>2. Tourism’s Rise (11% of all jobs worldwide)</a:t>
            </a:r>
          </a:p>
          <a:p>
            <a:pPr lvl="1" eaLnBrk="1" hangingPunct="1">
              <a:lnSpc>
                <a:spcPct val="90000"/>
              </a:lnSpc>
              <a:defRPr/>
            </a:pPr>
            <a:r>
              <a:rPr lang="en-US" dirty="0"/>
              <a:t>World’s largest industry/service</a:t>
            </a:r>
          </a:p>
          <a:p>
            <a:pPr lvl="1" eaLnBrk="1" hangingPunct="1">
              <a:lnSpc>
                <a:spcPct val="90000"/>
              </a:lnSpc>
              <a:defRPr/>
            </a:pPr>
            <a:r>
              <a:rPr lang="en-US" dirty="0"/>
              <a:t>Outside of agriculture, the largest employer</a:t>
            </a:r>
          </a:p>
          <a:p>
            <a:pPr lvl="1" eaLnBrk="1" hangingPunct="1">
              <a:lnSpc>
                <a:spcPct val="90000"/>
              </a:lnSpc>
              <a:defRPr/>
            </a:pPr>
            <a:r>
              <a:rPr lang="en-US" dirty="0"/>
              <a:t>Medical tourism </a:t>
            </a:r>
          </a:p>
          <a:p>
            <a:pPr lvl="1">
              <a:lnSpc>
                <a:spcPct val="90000"/>
              </a:lnSpc>
              <a:defRPr/>
            </a:pPr>
            <a:r>
              <a:rPr lang="en-US" dirty="0">
                <a:hlinkClick r:id="rId3"/>
              </a:rPr>
              <a:t>https://www.youtube.com/watch?v=UFOUYlLpslo</a:t>
            </a:r>
            <a:endParaRPr lang="en-US" dirty="0"/>
          </a:p>
          <a:p>
            <a:pPr lvl="1">
              <a:lnSpc>
                <a:spcPct val="90000"/>
              </a:lnSpc>
              <a:defRPr/>
            </a:pPr>
            <a:r>
              <a:rPr lang="en-US" dirty="0">
                <a:hlinkClick r:id="rId4"/>
              </a:rPr>
              <a:t>http://abcnews.go.com/Nightline/video/us-companies-medical-tourism-cut-costs-20427966</a:t>
            </a:r>
            <a:endParaRPr lang="en-US" dirty="0"/>
          </a:p>
          <a:p>
            <a:pPr lvl="1" eaLnBrk="1" hangingPunct="1">
              <a:lnSpc>
                <a:spcPct val="90000"/>
              </a:lnSpc>
              <a:defRPr/>
            </a:pPr>
            <a:r>
              <a:rPr lang="en-US" sz="1750" dirty="0">
                <a:hlinkClick r:id="rId5"/>
              </a:rPr>
              <a:t>http://www.cnn.com/2010/HEALTH/04/26/cheaper.surgery/index.html?hpt=C1</a:t>
            </a:r>
            <a:endParaRPr lang="en-US" sz="1750" dirty="0"/>
          </a:p>
          <a:p>
            <a:pPr lvl="1" eaLnBrk="1" hangingPunct="1">
              <a:lnSpc>
                <a:spcPct val="90000"/>
              </a:lnSpc>
              <a:defRPr/>
            </a:pPr>
            <a:r>
              <a:rPr lang="en-US" u="sng" dirty="0"/>
              <a:t>Ecotourism </a:t>
            </a:r>
            <a:r>
              <a:rPr lang="en-US" dirty="0"/>
              <a:t> - low environmental impact, locals make money, culturally sensitive</a:t>
            </a:r>
            <a:endParaRPr lang="en-US" u="sng" dirty="0"/>
          </a:p>
          <a:p>
            <a:pPr lvl="1" eaLnBrk="1" hangingPunct="1">
              <a:lnSpc>
                <a:spcPct val="90000"/>
              </a:lnSpc>
              <a:defRPr/>
            </a:pPr>
            <a:r>
              <a:rPr lang="en-US" dirty="0"/>
              <a:t>Are indigenous people’s culture sustained or eroded? </a:t>
            </a:r>
          </a:p>
          <a:p>
            <a:pPr eaLnBrk="1" hangingPunct="1">
              <a:lnSpc>
                <a:spcPct val="90000"/>
              </a:lnSpc>
              <a:defRPr/>
            </a:pPr>
            <a:r>
              <a:rPr lang="en-US" b="1" dirty="0"/>
              <a:t>Problems</a:t>
            </a:r>
          </a:p>
          <a:p>
            <a:pPr lvl="1" eaLnBrk="1" hangingPunct="1">
              <a:lnSpc>
                <a:spcPct val="90000"/>
              </a:lnSpc>
              <a:defRPr/>
            </a:pPr>
            <a:r>
              <a:rPr lang="en-US" dirty="0"/>
              <a:t>Capital Flight</a:t>
            </a:r>
          </a:p>
          <a:p>
            <a:pPr lvl="1" eaLnBrk="1" hangingPunct="1">
              <a:lnSpc>
                <a:spcPct val="90000"/>
              </a:lnSpc>
              <a:defRPr/>
            </a:pPr>
            <a:r>
              <a:rPr lang="en-US" dirty="0"/>
              <a:t>Environmental Issues</a:t>
            </a:r>
          </a:p>
          <a:p>
            <a:pPr eaLnBrk="1" hangingPunct="1">
              <a:lnSpc>
                <a:spcPct val="90000"/>
              </a:lnSpc>
              <a:defRPr/>
            </a:pPr>
            <a:r>
              <a:rPr lang="en-US" b="1" dirty="0"/>
              <a:t>Globalization vs. Local Diversity as it applies to tourism</a:t>
            </a:r>
          </a:p>
        </p:txBody>
      </p:sp>
    </p:spTree>
    <p:extLst>
      <p:ext uri="{BB962C8B-B14F-4D97-AF65-F5344CB8AC3E}">
        <p14:creationId xmlns:p14="http://schemas.microsoft.com/office/powerpoint/2010/main" val="135968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wipe(down)">
                                      <p:cBhvr>
                                        <p:cTn id="7" dur="500"/>
                                        <p:tgtEl>
                                          <p:spTgt spid="13926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39267">
                                            <p:txEl>
                                              <p:pRg st="1" end="1"/>
                                            </p:txEl>
                                          </p:spTgt>
                                        </p:tgtEl>
                                        <p:attrNameLst>
                                          <p:attrName>style.visibility</p:attrName>
                                        </p:attrNameLst>
                                      </p:cBhvr>
                                      <p:to>
                                        <p:strVal val="visible"/>
                                      </p:to>
                                    </p:set>
                                    <p:animEffect transition="in" filter="wipe(down)">
                                      <p:cBhvr>
                                        <p:cTn id="10" dur="500"/>
                                        <p:tgtEl>
                                          <p:spTgt spid="139267">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39267">
                                            <p:txEl>
                                              <p:pRg st="2" end="2"/>
                                            </p:txEl>
                                          </p:spTgt>
                                        </p:tgtEl>
                                        <p:attrNameLst>
                                          <p:attrName>style.visibility</p:attrName>
                                        </p:attrNameLst>
                                      </p:cBhvr>
                                      <p:to>
                                        <p:strVal val="visible"/>
                                      </p:to>
                                    </p:set>
                                    <p:animEffect transition="in" filter="wipe(down)">
                                      <p:cBhvr>
                                        <p:cTn id="13" dur="500"/>
                                        <p:tgtEl>
                                          <p:spTgt spid="139267">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39267">
                                            <p:txEl>
                                              <p:pRg st="3" end="3"/>
                                            </p:txEl>
                                          </p:spTgt>
                                        </p:tgtEl>
                                        <p:attrNameLst>
                                          <p:attrName>style.visibility</p:attrName>
                                        </p:attrNameLst>
                                      </p:cBhvr>
                                      <p:to>
                                        <p:strVal val="visible"/>
                                      </p:to>
                                    </p:set>
                                    <p:animEffect transition="in" filter="wipe(down)">
                                      <p:cBhvr>
                                        <p:cTn id="16" dur="500"/>
                                        <p:tgtEl>
                                          <p:spTgt spid="139267">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39267">
                                            <p:txEl>
                                              <p:pRg st="4" end="4"/>
                                            </p:txEl>
                                          </p:spTgt>
                                        </p:tgtEl>
                                        <p:attrNameLst>
                                          <p:attrName>style.visibility</p:attrName>
                                        </p:attrNameLst>
                                      </p:cBhvr>
                                      <p:to>
                                        <p:strVal val="visible"/>
                                      </p:to>
                                    </p:set>
                                    <p:animEffect transition="in" filter="wipe(down)">
                                      <p:cBhvr>
                                        <p:cTn id="19" dur="500"/>
                                        <p:tgtEl>
                                          <p:spTgt spid="139267">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39267">
                                            <p:txEl>
                                              <p:pRg st="5" end="5"/>
                                            </p:txEl>
                                          </p:spTgt>
                                        </p:tgtEl>
                                        <p:attrNameLst>
                                          <p:attrName>style.visibility</p:attrName>
                                        </p:attrNameLst>
                                      </p:cBhvr>
                                      <p:to>
                                        <p:strVal val="visible"/>
                                      </p:to>
                                    </p:set>
                                    <p:animEffect transition="in" filter="wipe(down)">
                                      <p:cBhvr>
                                        <p:cTn id="22" dur="500"/>
                                        <p:tgtEl>
                                          <p:spTgt spid="139267">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139267">
                                            <p:txEl>
                                              <p:pRg st="6" end="6"/>
                                            </p:txEl>
                                          </p:spTgt>
                                        </p:tgtEl>
                                        <p:attrNameLst>
                                          <p:attrName>style.visibility</p:attrName>
                                        </p:attrNameLst>
                                      </p:cBhvr>
                                      <p:to>
                                        <p:strVal val="visible"/>
                                      </p:to>
                                    </p:set>
                                    <p:animEffect transition="in" filter="wipe(down)">
                                      <p:cBhvr>
                                        <p:cTn id="25" dur="500"/>
                                        <p:tgtEl>
                                          <p:spTgt spid="139267">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139267">
                                            <p:txEl>
                                              <p:pRg st="7" end="7"/>
                                            </p:txEl>
                                          </p:spTgt>
                                        </p:tgtEl>
                                        <p:attrNameLst>
                                          <p:attrName>style.visibility</p:attrName>
                                        </p:attrNameLst>
                                      </p:cBhvr>
                                      <p:to>
                                        <p:strVal val="visible"/>
                                      </p:to>
                                    </p:set>
                                    <p:animEffect transition="in" filter="wipe(down)">
                                      <p:cBhvr>
                                        <p:cTn id="28" dur="500"/>
                                        <p:tgtEl>
                                          <p:spTgt spid="139267">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39267">
                                            <p:txEl>
                                              <p:pRg st="8" end="8"/>
                                            </p:txEl>
                                          </p:spTgt>
                                        </p:tgtEl>
                                        <p:attrNameLst>
                                          <p:attrName>style.visibility</p:attrName>
                                        </p:attrNameLst>
                                      </p:cBhvr>
                                      <p:to>
                                        <p:strVal val="visible"/>
                                      </p:to>
                                    </p:set>
                                    <p:animEffect transition="in" filter="wipe(down)">
                                      <p:cBhvr>
                                        <p:cTn id="31" dur="500"/>
                                        <p:tgtEl>
                                          <p:spTgt spid="139267">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39267">
                                            <p:txEl>
                                              <p:pRg st="9" end="9"/>
                                            </p:txEl>
                                          </p:spTgt>
                                        </p:tgtEl>
                                        <p:attrNameLst>
                                          <p:attrName>style.visibility</p:attrName>
                                        </p:attrNameLst>
                                      </p:cBhvr>
                                      <p:to>
                                        <p:strVal val="visible"/>
                                      </p:to>
                                    </p:set>
                                    <p:anim calcmode="lin" valueType="num">
                                      <p:cBhvr additive="base">
                                        <p:cTn id="36" dur="500" fill="hold"/>
                                        <p:tgtEl>
                                          <p:spTgt spid="139267">
                                            <p:txEl>
                                              <p:pRg st="9" end="9"/>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39267">
                                            <p:txEl>
                                              <p:pRg st="9" end="9"/>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9267">
                                            <p:txEl>
                                              <p:pRg st="10" end="10"/>
                                            </p:txEl>
                                          </p:spTgt>
                                        </p:tgtEl>
                                        <p:attrNameLst>
                                          <p:attrName>style.visibility</p:attrName>
                                        </p:attrNameLst>
                                      </p:cBhvr>
                                      <p:to>
                                        <p:strVal val="visible"/>
                                      </p:to>
                                    </p:set>
                                    <p:anim calcmode="lin" valueType="num">
                                      <p:cBhvr additive="base">
                                        <p:cTn id="40" dur="500" fill="hold"/>
                                        <p:tgtEl>
                                          <p:spTgt spid="139267">
                                            <p:txEl>
                                              <p:pRg st="10" end="1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39267">
                                            <p:txEl>
                                              <p:pRg st="10" end="10"/>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39267">
                                            <p:txEl>
                                              <p:pRg st="11" end="11"/>
                                            </p:txEl>
                                          </p:spTgt>
                                        </p:tgtEl>
                                        <p:attrNameLst>
                                          <p:attrName>style.visibility</p:attrName>
                                        </p:attrNameLst>
                                      </p:cBhvr>
                                      <p:to>
                                        <p:strVal val="visible"/>
                                      </p:to>
                                    </p:set>
                                    <p:anim calcmode="lin" valueType="num">
                                      <p:cBhvr additive="base">
                                        <p:cTn id="44" dur="500" fill="hold"/>
                                        <p:tgtEl>
                                          <p:spTgt spid="139267">
                                            <p:txEl>
                                              <p:pRg st="11" end="1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3926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39267">
                                            <p:txEl>
                                              <p:pRg st="12" end="12"/>
                                            </p:txEl>
                                          </p:spTgt>
                                        </p:tgtEl>
                                        <p:attrNameLst>
                                          <p:attrName>style.visibility</p:attrName>
                                        </p:attrNameLst>
                                      </p:cBhvr>
                                      <p:to>
                                        <p:strVal val="visible"/>
                                      </p:to>
                                    </p:set>
                                    <p:animEffect transition="in" filter="circle(in)">
                                      <p:cBhvr>
                                        <p:cTn id="50" dur="2000"/>
                                        <p:tgtEl>
                                          <p:spTgt spid="13926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52400" y="0"/>
            <a:ext cx="8839200" cy="838200"/>
          </a:xfrm>
        </p:spPr>
        <p:txBody>
          <a:bodyPr/>
          <a:lstStyle/>
          <a:p>
            <a:pPr eaLnBrk="1" hangingPunct="1">
              <a:defRPr/>
            </a:pPr>
            <a:r>
              <a:rPr lang="en-US" b="1" dirty="0"/>
              <a:t>Recent Development with Services</a:t>
            </a:r>
          </a:p>
        </p:txBody>
      </p:sp>
      <p:sp>
        <p:nvSpPr>
          <p:cNvPr id="142339" name="Rectangle 3"/>
          <p:cNvSpPr>
            <a:spLocks noGrp="1" noChangeArrowheads="1"/>
          </p:cNvSpPr>
          <p:nvPr>
            <p:ph type="body" idx="1"/>
          </p:nvPr>
        </p:nvSpPr>
        <p:spPr>
          <a:xfrm>
            <a:off x="152400" y="685800"/>
            <a:ext cx="8991600" cy="6172200"/>
          </a:xfrm>
        </p:spPr>
        <p:txBody>
          <a:bodyPr/>
          <a:lstStyle/>
          <a:p>
            <a:pPr eaLnBrk="1" hangingPunct="1">
              <a:lnSpc>
                <a:spcPct val="90000"/>
              </a:lnSpc>
              <a:buFontTx/>
              <a:buNone/>
              <a:defRPr/>
            </a:pPr>
            <a:r>
              <a:rPr lang="en-US" sz="3600" dirty="0"/>
              <a:t>3. Advances in Telecommunication changes how business is done</a:t>
            </a:r>
          </a:p>
          <a:p>
            <a:pPr lvl="1" eaLnBrk="1" hangingPunct="1">
              <a:lnSpc>
                <a:spcPct val="90000"/>
              </a:lnSpc>
              <a:defRPr/>
            </a:pPr>
            <a:r>
              <a:rPr lang="en-US" sz="3200" dirty="0"/>
              <a:t>NASDAQ </a:t>
            </a:r>
            <a:r>
              <a:rPr lang="en-US" sz="3200" dirty="0">
                <a:sym typeface="Wingdings" pitchFamily="2" charset="2"/>
              </a:rPr>
              <a:t> </a:t>
            </a:r>
            <a:r>
              <a:rPr lang="en-US" sz="3200" dirty="0"/>
              <a:t>no trading floor; all digital</a:t>
            </a:r>
          </a:p>
          <a:p>
            <a:pPr lvl="1" eaLnBrk="1" hangingPunct="1">
              <a:lnSpc>
                <a:spcPct val="90000"/>
              </a:lnSpc>
              <a:defRPr/>
            </a:pPr>
            <a:r>
              <a:rPr lang="en-US" sz="3200" u="sng" dirty="0"/>
              <a:t>“Back offices”</a:t>
            </a:r>
            <a:r>
              <a:rPr lang="en-US" sz="3200" dirty="0"/>
              <a:t> outside the CBD headquarters in India, Ireland, Kenya</a:t>
            </a:r>
          </a:p>
          <a:p>
            <a:pPr lvl="1" eaLnBrk="1" hangingPunct="1">
              <a:lnSpc>
                <a:spcPct val="90000"/>
              </a:lnSpc>
              <a:defRPr/>
            </a:pPr>
            <a:r>
              <a:rPr lang="en-US" sz="3200" u="sng" dirty="0"/>
              <a:t>Telecommuting</a:t>
            </a:r>
            <a:r>
              <a:rPr lang="en-US" sz="3200" dirty="0"/>
              <a:t> reduces transportation costs/traffic issues</a:t>
            </a:r>
          </a:p>
          <a:p>
            <a:pPr lvl="1" eaLnBrk="1" hangingPunct="1">
              <a:lnSpc>
                <a:spcPct val="90000"/>
              </a:lnSpc>
              <a:defRPr/>
            </a:pPr>
            <a:r>
              <a:rPr lang="en-US" sz="3200" dirty="0"/>
              <a:t>Call centers</a:t>
            </a:r>
          </a:p>
          <a:p>
            <a:pPr lvl="1" eaLnBrk="1" hangingPunct="1">
              <a:lnSpc>
                <a:spcPct val="90000"/>
              </a:lnSpc>
              <a:defRPr/>
            </a:pPr>
            <a:r>
              <a:rPr lang="en-US" sz="3200" dirty="0"/>
              <a:t>“</a:t>
            </a:r>
            <a:r>
              <a:rPr lang="en-US" sz="3200" u="sng" dirty="0"/>
              <a:t>Footloose</a:t>
            </a:r>
            <a:r>
              <a:rPr lang="en-US" sz="3200" dirty="0"/>
              <a:t>” industries relocate</a:t>
            </a:r>
          </a:p>
          <a:p>
            <a:pPr lvl="1" eaLnBrk="1" hangingPunct="1">
              <a:lnSpc>
                <a:spcPct val="90000"/>
              </a:lnSpc>
              <a:defRPr/>
            </a:pPr>
            <a:r>
              <a:rPr lang="en-US" sz="3200" dirty="0"/>
              <a:t>Claim-processing relocates to places with:</a:t>
            </a:r>
          </a:p>
          <a:p>
            <a:pPr lvl="2" eaLnBrk="1" hangingPunct="1">
              <a:lnSpc>
                <a:spcPct val="90000"/>
              </a:lnSpc>
              <a:defRPr/>
            </a:pPr>
            <a:r>
              <a:rPr lang="en-US" sz="2800" dirty="0"/>
              <a:t>Low labor costs</a:t>
            </a:r>
          </a:p>
          <a:p>
            <a:pPr lvl="2" eaLnBrk="1" hangingPunct="1">
              <a:lnSpc>
                <a:spcPct val="90000"/>
              </a:lnSpc>
              <a:defRPr/>
            </a:pPr>
            <a:r>
              <a:rPr lang="en-US" sz="2800" dirty="0"/>
              <a:t>English speakers</a:t>
            </a:r>
          </a:p>
        </p:txBody>
      </p:sp>
    </p:spTree>
    <p:extLst>
      <p:ext uri="{BB962C8B-B14F-4D97-AF65-F5344CB8AC3E}">
        <p14:creationId xmlns:p14="http://schemas.microsoft.com/office/powerpoint/2010/main" val="203682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2338"/>
                                        </p:tgtEl>
                                        <p:attrNameLst>
                                          <p:attrName>style.visibility</p:attrName>
                                        </p:attrNameLst>
                                      </p:cBhvr>
                                      <p:to>
                                        <p:strVal val="visible"/>
                                      </p:to>
                                    </p:set>
                                    <p:anim calcmode="lin" valueType="num">
                                      <p:cBhvr>
                                        <p:cTn id="7" dur="500" fill="hold"/>
                                        <p:tgtEl>
                                          <p:spTgt spid="142338"/>
                                        </p:tgtEl>
                                        <p:attrNameLst>
                                          <p:attrName>ppt_w</p:attrName>
                                        </p:attrNameLst>
                                      </p:cBhvr>
                                      <p:tavLst>
                                        <p:tav tm="0">
                                          <p:val>
                                            <p:fltVal val="0"/>
                                          </p:val>
                                        </p:tav>
                                        <p:tav tm="100000">
                                          <p:val>
                                            <p:strVal val="#ppt_w"/>
                                          </p:val>
                                        </p:tav>
                                      </p:tavLst>
                                    </p:anim>
                                    <p:anim calcmode="lin" valueType="num">
                                      <p:cBhvr>
                                        <p:cTn id="8" dur="500" fill="hold"/>
                                        <p:tgtEl>
                                          <p:spTgt spid="14233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BaseketballDU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FRQs</a:t>
            </a:r>
          </a:p>
        </p:txBody>
      </p:sp>
      <p:sp>
        <p:nvSpPr>
          <p:cNvPr id="3" name="Content Placeholder 2"/>
          <p:cNvSpPr>
            <a:spLocks noGrp="1"/>
          </p:cNvSpPr>
          <p:nvPr>
            <p:ph idx="1"/>
          </p:nvPr>
        </p:nvSpPr>
        <p:spPr>
          <a:xfrm>
            <a:off x="457200" y="1219200"/>
            <a:ext cx="8229600" cy="4906963"/>
          </a:xfrm>
        </p:spPr>
        <p:txBody>
          <a:bodyPr>
            <a:normAutofit/>
          </a:bodyPr>
          <a:lstStyle/>
          <a:p>
            <a:pPr marL="0" indent="0">
              <a:buNone/>
            </a:pPr>
            <a:r>
              <a:rPr lang="en-US" dirty="0"/>
              <a:t>A. Identify and explain ONE way that tourism has diminished regional landscape distinctiveness. </a:t>
            </a:r>
          </a:p>
          <a:p>
            <a:pPr marL="0" indent="0">
              <a:buNone/>
            </a:pPr>
            <a:r>
              <a:rPr lang="en-US" dirty="0"/>
              <a:t>B. Identify and explain ONE way that tourism has enhanced regional landscape distinctiveness. </a:t>
            </a:r>
          </a:p>
          <a:p>
            <a:endParaRPr lang="en-US" dirty="0"/>
          </a:p>
        </p:txBody>
      </p:sp>
    </p:spTree>
    <p:extLst>
      <p:ext uri="{BB962C8B-B14F-4D97-AF65-F5344CB8AC3E}">
        <p14:creationId xmlns:p14="http://schemas.microsoft.com/office/powerpoint/2010/main" val="40001140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Questions</a:t>
            </a:r>
          </a:p>
        </p:txBody>
      </p:sp>
      <p:sp>
        <p:nvSpPr>
          <p:cNvPr id="3" name="Content Placeholder 2"/>
          <p:cNvSpPr>
            <a:spLocks noGrp="1"/>
          </p:cNvSpPr>
          <p:nvPr>
            <p:ph idx="1"/>
          </p:nvPr>
        </p:nvSpPr>
        <p:spPr/>
        <p:txBody>
          <a:bodyPr>
            <a:normAutofit fontScale="92500" lnSpcReduction="10000"/>
          </a:bodyPr>
          <a:lstStyle/>
          <a:p>
            <a:pPr marL="514350" indent="-514350">
              <a:buAutoNum type="arabicPeriod"/>
            </a:pPr>
            <a:r>
              <a:rPr lang="en-US" dirty="0"/>
              <a:t>What are examples of world cities?</a:t>
            </a:r>
          </a:p>
          <a:p>
            <a:pPr marL="514350" indent="-514350">
              <a:buAutoNum type="arabicPeriod"/>
            </a:pPr>
            <a:r>
              <a:rPr lang="en-US" dirty="0"/>
              <a:t>Why are these cities considered to be world cities?</a:t>
            </a:r>
          </a:p>
          <a:p>
            <a:pPr marL="514350" indent="-514350">
              <a:buAutoNum type="arabicPeriod"/>
            </a:pPr>
            <a:r>
              <a:rPr lang="en-US" dirty="0"/>
              <a:t>What type of business services are located in world cities and why?</a:t>
            </a:r>
          </a:p>
          <a:p>
            <a:pPr marL="0" indent="0">
              <a:buNone/>
            </a:pPr>
            <a:r>
              <a:rPr lang="en-US" dirty="0"/>
              <a:t>4. Explain the benefits of using offshore financial services. </a:t>
            </a:r>
          </a:p>
          <a:p>
            <a:pPr marL="0" indent="0">
              <a:buNone/>
            </a:pPr>
            <a:r>
              <a:rPr lang="en-US" dirty="0"/>
              <a:t>5. Explain the major difference between basic and non-basic services in relation to the economic base. </a:t>
            </a:r>
          </a:p>
        </p:txBody>
      </p:sp>
    </p:spTree>
    <p:extLst>
      <p:ext uri="{BB962C8B-B14F-4D97-AF65-F5344CB8AC3E}">
        <p14:creationId xmlns:p14="http://schemas.microsoft.com/office/powerpoint/2010/main" val="28244260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33600" y="1066800"/>
            <a:ext cx="5526088" cy="1957388"/>
          </a:xfrm>
        </p:spPr>
        <p:txBody>
          <a:bodyPr/>
          <a:lstStyle/>
          <a:p>
            <a:pPr algn="ctr">
              <a:defRPr/>
            </a:pPr>
            <a:r>
              <a:rPr lang="en-US" sz="3600" b="1" dirty="0">
                <a:solidFill>
                  <a:schemeClr val="accent1">
                    <a:lumMod val="75000"/>
                  </a:schemeClr>
                </a:solidFill>
              </a:rPr>
              <a:t>World Cities</a:t>
            </a:r>
          </a:p>
          <a:p>
            <a:pPr algn="ctr">
              <a:defRPr/>
            </a:pPr>
            <a:r>
              <a:rPr lang="en-US" sz="3600" b="1" dirty="0">
                <a:solidFill>
                  <a:schemeClr val="accent1">
                    <a:lumMod val="75000"/>
                  </a:schemeClr>
                </a:solidFill>
              </a:rPr>
              <a:t>and</a:t>
            </a:r>
          </a:p>
          <a:p>
            <a:pPr algn="ctr">
              <a:defRPr/>
            </a:pPr>
            <a:r>
              <a:rPr lang="en-US" sz="3600" b="1" dirty="0">
                <a:solidFill>
                  <a:schemeClr val="accent1">
                    <a:lumMod val="75000"/>
                  </a:schemeClr>
                </a:solidFill>
              </a:rPr>
              <a:t>Megacities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t>Modern Cities</a:t>
            </a:r>
          </a:p>
        </p:txBody>
      </p:sp>
      <p:sp>
        <p:nvSpPr>
          <p:cNvPr id="3" name="Content Placeholder 2"/>
          <p:cNvSpPr>
            <a:spLocks noGrp="1"/>
          </p:cNvSpPr>
          <p:nvPr>
            <p:ph idx="1"/>
          </p:nvPr>
        </p:nvSpPr>
        <p:spPr/>
        <p:txBody>
          <a:bodyPr/>
          <a:lstStyle/>
          <a:p>
            <a:pPr algn="just">
              <a:defRPr/>
            </a:pPr>
            <a:r>
              <a:rPr lang="en-US" dirty="0"/>
              <a:t>In the place of great manufacturing cities are modern world cities that have become centers of:</a:t>
            </a:r>
          </a:p>
          <a:p>
            <a:pPr lvl="2">
              <a:defRPr/>
            </a:pPr>
            <a:r>
              <a:rPr lang="en-US" sz="2800" dirty="0"/>
              <a:t>business</a:t>
            </a:r>
          </a:p>
          <a:p>
            <a:pPr lvl="2">
              <a:defRPr/>
            </a:pPr>
            <a:r>
              <a:rPr lang="en-US" sz="2800" dirty="0"/>
              <a:t>consumer services</a:t>
            </a:r>
          </a:p>
          <a:p>
            <a:pPr lvl="2">
              <a:defRPr/>
            </a:pPr>
            <a:r>
              <a:rPr lang="en-US" sz="2800" dirty="0"/>
              <a:t>public services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t>World Cities</a:t>
            </a:r>
          </a:p>
        </p:txBody>
      </p:sp>
      <p:sp>
        <p:nvSpPr>
          <p:cNvPr id="3" name="Content Placeholder 2"/>
          <p:cNvSpPr>
            <a:spLocks noGrp="1"/>
          </p:cNvSpPr>
          <p:nvPr>
            <p:ph idx="1"/>
          </p:nvPr>
        </p:nvSpPr>
        <p:spPr/>
        <p:txBody>
          <a:bodyPr/>
          <a:lstStyle/>
          <a:p>
            <a:pPr algn="just">
              <a:defRPr/>
            </a:pPr>
            <a:r>
              <a:rPr lang="en-US" sz="3600" b="1" dirty="0"/>
              <a:t>The three world cities that serve as the largest regional centers are:</a:t>
            </a:r>
          </a:p>
          <a:p>
            <a:pPr lvl="1">
              <a:defRPr/>
            </a:pPr>
            <a:r>
              <a:rPr lang="en-US" dirty="0"/>
              <a:t>London</a:t>
            </a:r>
          </a:p>
          <a:p>
            <a:pPr lvl="1">
              <a:defRPr/>
            </a:pPr>
            <a:r>
              <a:rPr lang="en-US" dirty="0"/>
              <a:t>New York</a:t>
            </a:r>
          </a:p>
          <a:p>
            <a:pPr lvl="1">
              <a:defRPr/>
            </a:pPr>
            <a:r>
              <a:rPr lang="en-US" dirty="0"/>
              <a:t>Tokyo</a:t>
            </a:r>
          </a:p>
        </p:txBody>
      </p:sp>
      <p:pic>
        <p:nvPicPr>
          <p:cNvPr id="62468" name="Picture 3" descr="C:\Users\Owner\AppData\Local\Microsoft\Windows\Temporary Internet Files\Content.IE5\816OX8L9\MC900031075[1].wmf"/>
          <p:cNvPicPr>
            <a:picLocks noChangeAspect="1" noChangeArrowheads="1"/>
          </p:cNvPicPr>
          <p:nvPr/>
        </p:nvPicPr>
        <p:blipFill>
          <a:blip r:embed="rId2" cstate="print"/>
          <a:srcRect/>
          <a:stretch>
            <a:fillRect/>
          </a:stretch>
        </p:blipFill>
        <p:spPr bwMode="auto">
          <a:xfrm>
            <a:off x="6629400" y="2819400"/>
            <a:ext cx="1831975" cy="1819275"/>
          </a:xfrm>
          <a:prstGeom prst="rect">
            <a:avLst/>
          </a:prstGeom>
          <a:noFill/>
          <a:ln w="9525">
            <a:noFill/>
            <a:miter lim="800000"/>
            <a:headEnd/>
            <a:tailEnd/>
          </a:ln>
        </p:spPr>
      </p:pic>
      <p:pic>
        <p:nvPicPr>
          <p:cNvPr id="80900" name="Picture 4" descr="C:\Users\Owner\AppData\Local\Microsoft\Windows\Temporary Internet Files\Content.IE5\VB892845\MC900101140[1].wmf"/>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3733800" y="3048000"/>
            <a:ext cx="2335794" cy="2132846"/>
          </a:xfrm>
          <a:prstGeom prst="rect">
            <a:avLst/>
          </a:prstGeom>
          <a:noFill/>
          <a:extLst>
            <a:ext uri="{909E8E84-426E-40DD-AFC4-6F175D3DCCD1}">
              <a14:hiddenFill xmlns:a14="http://schemas.microsoft.com/office/drawing/2010/main">
                <a:solidFill>
                  <a:srgbClr val="FFFFFF"/>
                </a:solidFill>
              </a14:hiddenFill>
            </a:ext>
          </a:extLst>
        </p:spPr>
      </p:pic>
      <p:pic>
        <p:nvPicPr>
          <p:cNvPr id="62470" name="Picture 5" descr="C:\Users\Owner\AppData\Local\Microsoft\Windows\Temporary Internet Files\Content.IE5\1AWRSIRC\MC900329287[1].wmf"/>
          <p:cNvPicPr>
            <a:picLocks noChangeAspect="1" noChangeArrowheads="1"/>
          </p:cNvPicPr>
          <p:nvPr/>
        </p:nvPicPr>
        <p:blipFill>
          <a:blip r:embed="rId4" cstate="print"/>
          <a:srcRect/>
          <a:stretch>
            <a:fillRect/>
          </a:stretch>
        </p:blipFill>
        <p:spPr bwMode="auto">
          <a:xfrm>
            <a:off x="5797550" y="4495800"/>
            <a:ext cx="544513" cy="17986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933450" y="1295400"/>
            <a:ext cx="6884988" cy="4343400"/>
          </a:xfrm>
          <a:prstGeom prst="rect">
            <a:avLst/>
          </a:prstGeom>
          <a:noFill/>
          <a:ln w="76200">
            <a:solidFill>
              <a:schemeClr val="accent3">
                <a:lumMod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54150" y="319088"/>
            <a:ext cx="5943600" cy="584200"/>
          </a:xfrm>
          <a:prstGeom prst="rect">
            <a:avLst/>
          </a:prstGeom>
          <a:solidFill>
            <a:schemeClr val="accent1">
              <a:lumMod val="10000"/>
            </a:schemeClr>
          </a:solidFill>
        </p:spPr>
        <p:txBody>
          <a:bodyPr>
            <a:spAutoFit/>
          </a:bodyPr>
          <a:lstStyle/>
          <a:p>
            <a:pPr algn="ctr">
              <a:defRPr/>
            </a:pPr>
            <a:r>
              <a:rPr lang="en-US" sz="3200" b="1" dirty="0">
                <a:solidFill>
                  <a:srgbClr val="FFFF00"/>
                </a:solidFill>
              </a:rPr>
              <a:t>WORLD CITIES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a:bodyPr>
          <a:lstStyle/>
          <a:p>
            <a:r>
              <a:rPr lang="en-US" b="1" dirty="0"/>
              <a:t>World Cities</a:t>
            </a:r>
          </a:p>
        </p:txBody>
      </p:sp>
      <p:sp>
        <p:nvSpPr>
          <p:cNvPr id="50179" name="Rectangle 3"/>
          <p:cNvSpPr>
            <a:spLocks noGrp="1" noChangeArrowheads="1"/>
          </p:cNvSpPr>
          <p:nvPr>
            <p:ph type="body" idx="1"/>
          </p:nvPr>
        </p:nvSpPr>
        <p:spPr/>
        <p:txBody>
          <a:bodyPr/>
          <a:lstStyle/>
          <a:p>
            <a:pPr algn="just">
              <a:lnSpc>
                <a:spcPct val="90000"/>
              </a:lnSpc>
            </a:pPr>
            <a:endParaRPr lang="en-US" sz="400" b="1" dirty="0">
              <a:solidFill>
                <a:schemeClr val="tx2"/>
              </a:solidFill>
            </a:endParaRPr>
          </a:p>
          <a:p>
            <a:pPr>
              <a:lnSpc>
                <a:spcPct val="90000"/>
              </a:lnSpc>
            </a:pPr>
            <a:r>
              <a:rPr lang="en-US" b="1" dirty="0"/>
              <a:t>World Cities—based on the centrality/accessibility of the following services</a:t>
            </a:r>
          </a:p>
          <a:p>
            <a:pPr lvl="1">
              <a:lnSpc>
                <a:spcPct val="90000"/>
              </a:lnSpc>
            </a:pPr>
            <a:r>
              <a:rPr lang="en-US" b="1" dirty="0"/>
              <a:t>Business </a:t>
            </a:r>
            <a:r>
              <a:rPr lang="en-US" dirty="0"/>
              <a:t>(offices, stock exchanges, transportation hubs)</a:t>
            </a:r>
          </a:p>
          <a:p>
            <a:pPr lvl="1">
              <a:lnSpc>
                <a:spcPct val="90000"/>
              </a:lnSpc>
            </a:pPr>
            <a:r>
              <a:rPr lang="en-US" b="1" dirty="0"/>
              <a:t>Consumer </a:t>
            </a:r>
            <a:r>
              <a:rPr lang="en-US" dirty="0"/>
              <a:t>(retail, entertainment, cultural)</a:t>
            </a:r>
          </a:p>
          <a:p>
            <a:pPr lvl="1">
              <a:lnSpc>
                <a:spcPct val="90000"/>
              </a:lnSpc>
            </a:pPr>
            <a:r>
              <a:rPr lang="en-US" b="1" dirty="0"/>
              <a:t>Public</a:t>
            </a:r>
            <a:r>
              <a:rPr lang="en-US" dirty="0"/>
              <a:t> (government headquarters, seats of political power)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animEffect transition="in" filter="fade">
                                      <p:cBhvr>
                                        <p:cTn id="7" dur="1000"/>
                                        <p:tgtEl>
                                          <p:spTgt spid="50179">
                                            <p:txEl>
                                              <p:pRg st="1" end="1"/>
                                            </p:txEl>
                                          </p:spTgt>
                                        </p:tgtEl>
                                      </p:cBhvr>
                                    </p:animEffect>
                                    <p:anim calcmode="lin" valueType="num">
                                      <p:cBhvr>
                                        <p:cTn id="8" dur="10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01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50179">
                                            <p:txEl>
                                              <p:pRg st="2" end="2"/>
                                            </p:txEl>
                                          </p:spTgt>
                                        </p:tgtEl>
                                        <p:attrNameLst>
                                          <p:attrName>style.visibility</p:attrName>
                                        </p:attrNameLst>
                                      </p:cBhvr>
                                      <p:to>
                                        <p:strVal val="visible"/>
                                      </p:to>
                                    </p:set>
                                    <p:anim calcmode="lin" valueType="num">
                                      <p:cBhvr>
                                        <p:cTn id="14" dur="1000" fill="hold"/>
                                        <p:tgtEl>
                                          <p:spTgt spid="50179">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50179">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50179">
                                            <p:txEl>
                                              <p:pRg st="2" end="2"/>
                                            </p:txEl>
                                          </p:spTgt>
                                        </p:tgtEl>
                                        <p:attrNameLst>
                                          <p:attrName>style.rotation</p:attrName>
                                        </p:attrNameLst>
                                      </p:cBhvr>
                                      <p:tavLst>
                                        <p:tav tm="0">
                                          <p:val>
                                            <p:fltVal val="90"/>
                                          </p:val>
                                        </p:tav>
                                        <p:tav tm="100000">
                                          <p:val>
                                            <p:fltVal val="0"/>
                                          </p:val>
                                        </p:tav>
                                      </p:tavLst>
                                    </p:anim>
                                    <p:animEffect transition="in" filter="fade">
                                      <p:cBhvr>
                                        <p:cTn id="17" dur="10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 calcmode="lin" valueType="num">
                                      <p:cBhvr>
                                        <p:cTn id="22" dur="1000" fill="hold"/>
                                        <p:tgtEl>
                                          <p:spTgt spid="50179">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50179">
                                            <p:txEl>
                                              <p:pRg st="3" end="3"/>
                                            </p:txEl>
                                          </p:spTgt>
                                        </p:tgtEl>
                                        <p:attrNameLst>
                                          <p:attrName>ppt_h</p:attrName>
                                        </p:attrNameLst>
                                      </p:cBhvr>
                                      <p:tavLst>
                                        <p:tav tm="0">
                                          <p:val>
                                            <p:fltVal val="0"/>
                                          </p:val>
                                        </p:tav>
                                        <p:tav tm="100000">
                                          <p:val>
                                            <p:strVal val="#ppt_h"/>
                                          </p:val>
                                        </p:tav>
                                      </p:tavLst>
                                    </p:anim>
                                    <p:anim calcmode="lin" valueType="num">
                                      <p:cBhvr>
                                        <p:cTn id="24" dur="1000" fill="hold"/>
                                        <p:tgtEl>
                                          <p:spTgt spid="50179">
                                            <p:txEl>
                                              <p:pRg st="3" end="3"/>
                                            </p:txEl>
                                          </p:spTgt>
                                        </p:tgtEl>
                                        <p:attrNameLst>
                                          <p:attrName>style.rotation</p:attrName>
                                        </p:attrNameLst>
                                      </p:cBhvr>
                                      <p:tavLst>
                                        <p:tav tm="0">
                                          <p:val>
                                            <p:fltVal val="90"/>
                                          </p:val>
                                        </p:tav>
                                        <p:tav tm="100000">
                                          <p:val>
                                            <p:fltVal val="0"/>
                                          </p:val>
                                        </p:tav>
                                      </p:tavLst>
                                    </p:anim>
                                    <p:animEffect transition="in" filter="fade">
                                      <p:cBhvr>
                                        <p:cTn id="25" dur="1000"/>
                                        <p:tgtEl>
                                          <p:spTgt spid="50179">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1" presetClass="entr" presetSubtype="0" fill="hold" nodeType="clickEffect">
                                  <p:stCondLst>
                                    <p:cond delay="0"/>
                                  </p:stCondLst>
                                  <p:childTnLst>
                                    <p:set>
                                      <p:cBhvr>
                                        <p:cTn id="29" dur="1" fill="hold">
                                          <p:stCondLst>
                                            <p:cond delay="0"/>
                                          </p:stCondLst>
                                        </p:cTn>
                                        <p:tgtEl>
                                          <p:spTgt spid="50179">
                                            <p:txEl>
                                              <p:pRg st="4" end="4"/>
                                            </p:txEl>
                                          </p:spTgt>
                                        </p:tgtEl>
                                        <p:attrNameLst>
                                          <p:attrName>style.visibility</p:attrName>
                                        </p:attrNameLst>
                                      </p:cBhvr>
                                      <p:to>
                                        <p:strVal val="visible"/>
                                      </p:to>
                                    </p:set>
                                    <p:anim calcmode="lin" valueType="num">
                                      <p:cBhvr>
                                        <p:cTn id="30" dur="1000" fill="hold"/>
                                        <p:tgtEl>
                                          <p:spTgt spid="50179">
                                            <p:txEl>
                                              <p:pRg st="4" end="4"/>
                                            </p:txEl>
                                          </p:spTgt>
                                        </p:tgtEl>
                                        <p:attrNameLst>
                                          <p:attrName>ppt_w</p:attrName>
                                        </p:attrNameLst>
                                      </p:cBhvr>
                                      <p:tavLst>
                                        <p:tav tm="0">
                                          <p:val>
                                            <p:fltVal val="0"/>
                                          </p:val>
                                        </p:tav>
                                        <p:tav tm="100000">
                                          <p:val>
                                            <p:strVal val="#ppt_w"/>
                                          </p:val>
                                        </p:tav>
                                      </p:tavLst>
                                    </p:anim>
                                    <p:anim calcmode="lin" valueType="num">
                                      <p:cBhvr>
                                        <p:cTn id="31" dur="1000" fill="hold"/>
                                        <p:tgtEl>
                                          <p:spTgt spid="50179">
                                            <p:txEl>
                                              <p:pRg st="4" end="4"/>
                                            </p:txEl>
                                          </p:spTgt>
                                        </p:tgtEl>
                                        <p:attrNameLst>
                                          <p:attrName>ppt_h</p:attrName>
                                        </p:attrNameLst>
                                      </p:cBhvr>
                                      <p:tavLst>
                                        <p:tav tm="0">
                                          <p:val>
                                            <p:fltVal val="0"/>
                                          </p:val>
                                        </p:tav>
                                        <p:tav tm="100000">
                                          <p:val>
                                            <p:strVal val="#ppt_h"/>
                                          </p:val>
                                        </p:tav>
                                      </p:tavLst>
                                    </p:anim>
                                    <p:anim calcmode="lin" valueType="num">
                                      <p:cBhvr>
                                        <p:cTn id="32" dur="1000" fill="hold"/>
                                        <p:tgtEl>
                                          <p:spTgt spid="50179">
                                            <p:txEl>
                                              <p:pRg st="4" end="4"/>
                                            </p:txEl>
                                          </p:spTgt>
                                        </p:tgtEl>
                                        <p:attrNameLst>
                                          <p:attrName>style.rotation</p:attrName>
                                        </p:attrNameLst>
                                      </p:cBhvr>
                                      <p:tavLst>
                                        <p:tav tm="0">
                                          <p:val>
                                            <p:fltVal val="90"/>
                                          </p:val>
                                        </p:tav>
                                        <p:tav tm="100000">
                                          <p:val>
                                            <p:fltVal val="0"/>
                                          </p:val>
                                        </p:tav>
                                      </p:tavLst>
                                    </p:anim>
                                    <p:animEffect transition="in" filter="fade">
                                      <p:cBhvr>
                                        <p:cTn id="33" dur="10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defRPr/>
            </a:pPr>
            <a:r>
              <a:rPr lang="en-US"/>
              <a:t>Services and Location </a:t>
            </a:r>
          </a:p>
        </p:txBody>
      </p:sp>
      <p:sp>
        <p:nvSpPr>
          <p:cNvPr id="16387" name="Rectangle 3"/>
          <p:cNvSpPr>
            <a:spLocks noGrp="1" noChangeArrowheads="1"/>
          </p:cNvSpPr>
          <p:nvPr>
            <p:ph type="body" sz="half" idx="1"/>
          </p:nvPr>
        </p:nvSpPr>
        <p:spPr>
          <a:xfrm>
            <a:off x="152400" y="990600"/>
            <a:ext cx="6172200" cy="5562600"/>
          </a:xfrm>
        </p:spPr>
        <p:txBody>
          <a:bodyPr>
            <a:normAutofit lnSpcReduction="10000"/>
          </a:bodyPr>
          <a:lstStyle/>
          <a:p>
            <a:pPr eaLnBrk="1" hangingPunct="1">
              <a:lnSpc>
                <a:spcPct val="80000"/>
              </a:lnSpc>
              <a:defRPr/>
            </a:pPr>
            <a:r>
              <a:rPr lang="en-US" sz="2400" dirty="0"/>
              <a:t>The optimal location of industry, described in Chapter 11, requires balancing a number of site and situation factors</a:t>
            </a:r>
            <a:r>
              <a:rPr lang="en-US" sz="2400" b="1" dirty="0"/>
              <a:t>; but the optimal location for a service is simply near its customers. </a:t>
            </a:r>
          </a:p>
          <a:p>
            <a:pPr eaLnBrk="1" hangingPunct="1">
              <a:lnSpc>
                <a:spcPct val="80000"/>
              </a:lnSpc>
              <a:defRPr/>
            </a:pPr>
            <a:r>
              <a:rPr lang="en-US" sz="2400" dirty="0"/>
              <a:t>On the other hand, locating a service calls for far more precise geographic skills than locating a factory. </a:t>
            </a:r>
          </a:p>
          <a:p>
            <a:pPr eaLnBrk="1" hangingPunct="1">
              <a:lnSpc>
                <a:spcPct val="80000"/>
              </a:lnSpc>
              <a:defRPr/>
            </a:pPr>
            <a:r>
              <a:rPr lang="en-US" sz="2400" dirty="0"/>
              <a:t>The optimal location for a service may be a very specific place, such as a street corner. </a:t>
            </a:r>
          </a:p>
          <a:p>
            <a:pPr eaLnBrk="1" hangingPunct="1">
              <a:lnSpc>
                <a:spcPct val="80000"/>
              </a:lnSpc>
              <a:defRPr/>
            </a:pPr>
            <a:r>
              <a:rPr lang="en-US" sz="2400" dirty="0"/>
              <a:t>Within more developed countries, larger cities offer a larger scale of services than do small towns, because more customers reside there. </a:t>
            </a:r>
          </a:p>
          <a:p>
            <a:pPr eaLnBrk="1" hangingPunct="1">
              <a:lnSpc>
                <a:spcPct val="80000"/>
              </a:lnSpc>
              <a:defRPr/>
            </a:pPr>
            <a:r>
              <a:rPr lang="en-US" sz="2400" dirty="0"/>
              <a:t>As they do for other economic and cultural features, geographers observe trends toward both globalization and local diversity in the distribution of services.</a:t>
            </a:r>
          </a:p>
        </p:txBody>
      </p:sp>
      <p:pic>
        <p:nvPicPr>
          <p:cNvPr id="16388" name="Picture 4" descr="j0283359"/>
          <p:cNvPicPr>
            <a:picLocks noGrp="1" noChangeAspect="1" noChangeArrowheads="1"/>
          </p:cNvPicPr>
          <p:nvPr>
            <p:ph sz="half" idx="2"/>
          </p:nvPr>
        </p:nvPicPr>
        <p:blipFill>
          <a:blip r:embed="rId3" cstate="print"/>
          <a:srcRect/>
          <a:stretch>
            <a:fillRect/>
          </a:stretch>
        </p:blipFill>
        <p:spPr>
          <a:xfrm>
            <a:off x="6324600" y="2819400"/>
            <a:ext cx="2627313" cy="2246313"/>
          </a:xfr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457200" y="0"/>
            <a:ext cx="8229600" cy="990600"/>
          </a:xfrm>
        </p:spPr>
        <p:txBody>
          <a:bodyPr/>
          <a:lstStyle/>
          <a:p>
            <a:pPr eaLnBrk="1" hangingPunct="1">
              <a:defRPr/>
            </a:pPr>
            <a:r>
              <a:rPr lang="en-US" b="1" dirty="0"/>
              <a:t>World Cities</a:t>
            </a:r>
          </a:p>
        </p:txBody>
      </p:sp>
      <p:sp>
        <p:nvSpPr>
          <p:cNvPr id="357379" name="Rectangle 3"/>
          <p:cNvSpPr>
            <a:spLocks noGrp="1" noChangeArrowheads="1"/>
          </p:cNvSpPr>
          <p:nvPr>
            <p:ph type="body" idx="1"/>
          </p:nvPr>
        </p:nvSpPr>
        <p:spPr>
          <a:xfrm>
            <a:off x="0" y="1143000"/>
            <a:ext cx="9144000" cy="5715000"/>
          </a:xfrm>
        </p:spPr>
        <p:txBody>
          <a:bodyPr/>
          <a:lstStyle/>
          <a:p>
            <a:pPr lvl="1" eaLnBrk="1" hangingPunct="1">
              <a:defRPr/>
            </a:pPr>
            <a:r>
              <a:rPr lang="en-US" sz="3600" dirty="0"/>
              <a:t>Economics (NY, London, Tokyo)</a:t>
            </a:r>
          </a:p>
          <a:p>
            <a:pPr lvl="1" eaLnBrk="1" hangingPunct="1">
              <a:defRPr/>
            </a:pPr>
            <a:endParaRPr lang="en-US" sz="3600" dirty="0"/>
          </a:p>
          <a:p>
            <a:pPr lvl="1" eaLnBrk="1" hangingPunct="1">
              <a:defRPr/>
            </a:pPr>
            <a:r>
              <a:rPr lang="en-US" sz="3600" dirty="0"/>
              <a:t>Political: (D.C., Brussels = EU, NYC = UN)</a:t>
            </a:r>
          </a:p>
          <a:p>
            <a:pPr lvl="1" eaLnBrk="1" hangingPunct="1">
              <a:defRPr/>
            </a:pPr>
            <a:endParaRPr lang="en-US" sz="3600" dirty="0"/>
          </a:p>
          <a:p>
            <a:pPr lvl="1" eaLnBrk="1" hangingPunct="1">
              <a:defRPr/>
            </a:pPr>
            <a:r>
              <a:rPr lang="en-US" sz="3600" dirty="0"/>
              <a:t>Fashion (Milan)</a:t>
            </a:r>
            <a:endParaRPr lang="en-US" sz="3200" dirty="0"/>
          </a:p>
        </p:txBody>
      </p:sp>
    </p:spTree>
    <p:extLst>
      <p:ext uri="{BB962C8B-B14F-4D97-AF65-F5344CB8AC3E}">
        <p14:creationId xmlns:p14="http://schemas.microsoft.com/office/powerpoint/2010/main" val="386117589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357378"/>
                                        </p:tgtEl>
                                        <p:attrNameLst>
                                          <p:attrName>style.visibility</p:attrName>
                                        </p:attrNameLst>
                                      </p:cBhvr>
                                      <p:to>
                                        <p:strVal val="visible"/>
                                      </p:to>
                                    </p:set>
                                    <p:anim calcmode="lin" valueType="num">
                                      <p:cBhvr>
                                        <p:cTn id="7" dur="500" fill="hold"/>
                                        <p:tgtEl>
                                          <p:spTgt spid="35737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5737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5737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57378"/>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autoRev="1" fill="hold" grpId="1" nodeType="clickEffect">
                                  <p:stCondLst>
                                    <p:cond delay="0"/>
                                  </p:stCondLst>
                                  <p:childTnLst>
                                    <p:animScale>
                                      <p:cBhvr>
                                        <p:cTn id="14" dur="449" fill="hold">
                                          <p:stCondLst>
                                            <p:cond delay="0"/>
                                          </p:stCondLst>
                                        </p:cTn>
                                        <p:tgtEl>
                                          <p:spTgt spid="357378"/>
                                        </p:tgtEl>
                                      </p:cBhvr>
                                      <p:to x="150000" y="150000"/>
                                    </p:animScale>
                                  </p:childTnLst>
                                </p:cTn>
                              </p:par>
                              <p:par>
                                <p:cTn id="15" presetID="23" presetClass="entr" presetSubtype="16" fill="hold" grpId="0" nodeType="withEffect">
                                  <p:stCondLst>
                                    <p:cond delay="0"/>
                                  </p:stCondLst>
                                  <p:childTnLst>
                                    <p:set>
                                      <p:cBhvr>
                                        <p:cTn id="16" dur="1" fill="hold">
                                          <p:stCondLst>
                                            <p:cond delay="0"/>
                                          </p:stCondLst>
                                        </p:cTn>
                                        <p:tgtEl>
                                          <p:spTgt spid="357379">
                                            <p:txEl>
                                              <p:pRg st="0" end="0"/>
                                            </p:txEl>
                                          </p:spTgt>
                                        </p:tgtEl>
                                        <p:attrNameLst>
                                          <p:attrName>style.visibility</p:attrName>
                                        </p:attrNameLst>
                                      </p:cBhvr>
                                      <p:to>
                                        <p:strVal val="visible"/>
                                      </p:to>
                                    </p:set>
                                    <p:anim calcmode="lin" valueType="num">
                                      <p:cBhvr>
                                        <p:cTn id="17" dur="500" fill="hold"/>
                                        <p:tgtEl>
                                          <p:spTgt spid="35737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57379">
                                            <p:txEl>
                                              <p:pRg st="0" end="0"/>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57379">
                                            <p:txEl>
                                              <p:pRg st="2" end="2"/>
                                            </p:txEl>
                                          </p:spTgt>
                                        </p:tgtEl>
                                        <p:attrNameLst>
                                          <p:attrName>style.visibility</p:attrName>
                                        </p:attrNameLst>
                                      </p:cBhvr>
                                      <p:to>
                                        <p:strVal val="visible"/>
                                      </p:to>
                                    </p:set>
                                    <p:anim calcmode="lin" valueType="num">
                                      <p:cBhvr>
                                        <p:cTn id="21" dur="500" fill="hold"/>
                                        <p:tgtEl>
                                          <p:spTgt spid="35737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57379">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357379">
                                            <p:txEl>
                                              <p:pRg st="4" end="4"/>
                                            </p:txEl>
                                          </p:spTgt>
                                        </p:tgtEl>
                                        <p:attrNameLst>
                                          <p:attrName>style.visibility</p:attrName>
                                        </p:attrNameLst>
                                      </p:cBhvr>
                                      <p:to>
                                        <p:strVal val="visible"/>
                                      </p:to>
                                    </p:set>
                                    <p:anim calcmode="lin" valueType="num">
                                      <p:cBhvr>
                                        <p:cTn id="25" dur="500" fill="hold"/>
                                        <p:tgtEl>
                                          <p:spTgt spid="357379">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5737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xit" presetSubtype="32" fill="hold" grpId="2" nodeType="clickEffect">
                                  <p:stCondLst>
                                    <p:cond delay="0"/>
                                  </p:stCondLst>
                                  <p:childTnLst>
                                    <p:anim calcmode="lin" valueType="num">
                                      <p:cBhvr>
                                        <p:cTn id="30" dur="500" fill="hold"/>
                                        <p:tgtEl>
                                          <p:spTgt spid="357378"/>
                                        </p:tgtEl>
                                        <p:attrNameLst>
                                          <p:attrName>ppt_w</p:attrName>
                                        </p:attrNameLst>
                                      </p:cBhvr>
                                      <p:tavLst>
                                        <p:tav tm="0">
                                          <p:val>
                                            <p:strVal val="ppt_w"/>
                                          </p:val>
                                        </p:tav>
                                        <p:tav tm="100000">
                                          <p:val>
                                            <p:fltVal val="0"/>
                                          </p:val>
                                        </p:tav>
                                      </p:tavLst>
                                    </p:anim>
                                    <p:anim calcmode="lin" valueType="num">
                                      <p:cBhvr>
                                        <p:cTn id="31" dur="500" fill="hold"/>
                                        <p:tgtEl>
                                          <p:spTgt spid="357378"/>
                                        </p:tgtEl>
                                        <p:attrNameLst>
                                          <p:attrName>ppt_h</p:attrName>
                                        </p:attrNameLst>
                                      </p:cBhvr>
                                      <p:tavLst>
                                        <p:tav tm="0">
                                          <p:val>
                                            <p:strVal val="ppt_h"/>
                                          </p:val>
                                        </p:tav>
                                        <p:tav tm="100000">
                                          <p:val>
                                            <p:fltVal val="0"/>
                                          </p:val>
                                        </p:tav>
                                      </p:tavLst>
                                    </p:anim>
                                    <p:set>
                                      <p:cBhvr>
                                        <p:cTn id="32" dur="1" fill="hold">
                                          <p:stCondLst>
                                            <p:cond delay="499"/>
                                          </p:stCondLst>
                                        </p:cTn>
                                        <p:tgtEl>
                                          <p:spTgt spid="357378"/>
                                        </p:tgtEl>
                                        <p:attrNameLst>
                                          <p:attrName>style.visibility</p:attrName>
                                        </p:attrNameLst>
                                      </p:cBhvr>
                                      <p:to>
                                        <p:strVal val="hidden"/>
                                      </p:to>
                                    </p:set>
                                  </p:childTnLst>
                                </p:cTn>
                              </p:par>
                              <p:par>
                                <p:cTn id="33" presetID="23" presetClass="exit" presetSubtype="32" fill="hold" grpId="1" nodeType="withEffect">
                                  <p:stCondLst>
                                    <p:cond delay="0"/>
                                  </p:stCondLst>
                                  <p:childTnLst>
                                    <p:anim calcmode="lin" valueType="num">
                                      <p:cBhvr>
                                        <p:cTn id="34" dur="500" fill="hold"/>
                                        <p:tgtEl>
                                          <p:spTgt spid="357379">
                                            <p:txEl>
                                              <p:pRg st="0" end="0"/>
                                            </p:txEl>
                                          </p:spTgt>
                                        </p:tgtEl>
                                        <p:attrNameLst>
                                          <p:attrName>ppt_w</p:attrName>
                                        </p:attrNameLst>
                                      </p:cBhvr>
                                      <p:tavLst>
                                        <p:tav tm="0">
                                          <p:val>
                                            <p:strVal val="ppt_w"/>
                                          </p:val>
                                        </p:tav>
                                        <p:tav tm="100000">
                                          <p:val>
                                            <p:fltVal val="0"/>
                                          </p:val>
                                        </p:tav>
                                      </p:tavLst>
                                    </p:anim>
                                    <p:anim calcmode="lin" valueType="num">
                                      <p:cBhvr>
                                        <p:cTn id="35" dur="500" fill="hold"/>
                                        <p:tgtEl>
                                          <p:spTgt spid="357379">
                                            <p:txEl>
                                              <p:pRg st="0" end="0"/>
                                            </p:txEl>
                                          </p:spTgt>
                                        </p:tgtEl>
                                        <p:attrNameLst>
                                          <p:attrName>ppt_h</p:attrName>
                                        </p:attrNameLst>
                                      </p:cBhvr>
                                      <p:tavLst>
                                        <p:tav tm="0">
                                          <p:val>
                                            <p:strVal val="ppt_h"/>
                                          </p:val>
                                        </p:tav>
                                        <p:tav tm="100000">
                                          <p:val>
                                            <p:fltVal val="0"/>
                                          </p:val>
                                        </p:tav>
                                      </p:tavLst>
                                    </p:anim>
                                    <p:set>
                                      <p:cBhvr>
                                        <p:cTn id="36" dur="1" fill="hold">
                                          <p:stCondLst>
                                            <p:cond delay="499"/>
                                          </p:stCondLst>
                                        </p:cTn>
                                        <p:tgtEl>
                                          <p:spTgt spid="357379">
                                            <p:txEl>
                                              <p:pRg st="0" end="0"/>
                                            </p:txEl>
                                          </p:spTgt>
                                        </p:tgtEl>
                                        <p:attrNameLst>
                                          <p:attrName>style.visibility</p:attrName>
                                        </p:attrNameLst>
                                      </p:cBhvr>
                                      <p:to>
                                        <p:strVal val="hidden"/>
                                      </p:to>
                                    </p:set>
                                  </p:childTnLst>
                                </p:cTn>
                              </p:par>
                              <p:par>
                                <p:cTn id="37" presetID="23" presetClass="exit" presetSubtype="32" fill="hold" grpId="1" nodeType="withEffect">
                                  <p:stCondLst>
                                    <p:cond delay="0"/>
                                  </p:stCondLst>
                                  <p:childTnLst>
                                    <p:anim calcmode="lin" valueType="num">
                                      <p:cBhvr>
                                        <p:cTn id="38" dur="500" fill="hold"/>
                                        <p:tgtEl>
                                          <p:spTgt spid="357379">
                                            <p:txEl>
                                              <p:pRg st="2" end="2"/>
                                            </p:txEl>
                                          </p:spTgt>
                                        </p:tgtEl>
                                        <p:attrNameLst>
                                          <p:attrName>ppt_w</p:attrName>
                                        </p:attrNameLst>
                                      </p:cBhvr>
                                      <p:tavLst>
                                        <p:tav tm="0">
                                          <p:val>
                                            <p:strVal val="ppt_w"/>
                                          </p:val>
                                        </p:tav>
                                        <p:tav tm="100000">
                                          <p:val>
                                            <p:fltVal val="0"/>
                                          </p:val>
                                        </p:tav>
                                      </p:tavLst>
                                    </p:anim>
                                    <p:anim calcmode="lin" valueType="num">
                                      <p:cBhvr>
                                        <p:cTn id="39" dur="500" fill="hold"/>
                                        <p:tgtEl>
                                          <p:spTgt spid="357379">
                                            <p:txEl>
                                              <p:pRg st="2" end="2"/>
                                            </p:txEl>
                                          </p:spTgt>
                                        </p:tgtEl>
                                        <p:attrNameLst>
                                          <p:attrName>ppt_h</p:attrName>
                                        </p:attrNameLst>
                                      </p:cBhvr>
                                      <p:tavLst>
                                        <p:tav tm="0">
                                          <p:val>
                                            <p:strVal val="ppt_h"/>
                                          </p:val>
                                        </p:tav>
                                        <p:tav tm="100000">
                                          <p:val>
                                            <p:fltVal val="0"/>
                                          </p:val>
                                        </p:tav>
                                      </p:tavLst>
                                    </p:anim>
                                    <p:set>
                                      <p:cBhvr>
                                        <p:cTn id="40" dur="1" fill="hold">
                                          <p:stCondLst>
                                            <p:cond delay="499"/>
                                          </p:stCondLst>
                                        </p:cTn>
                                        <p:tgtEl>
                                          <p:spTgt spid="357379">
                                            <p:txEl>
                                              <p:pRg st="2" end="2"/>
                                            </p:txEl>
                                          </p:spTgt>
                                        </p:tgtEl>
                                        <p:attrNameLst>
                                          <p:attrName>style.visibility</p:attrName>
                                        </p:attrNameLst>
                                      </p:cBhvr>
                                      <p:to>
                                        <p:strVal val="hidden"/>
                                      </p:to>
                                    </p:set>
                                  </p:childTnLst>
                                </p:cTn>
                              </p:par>
                              <p:par>
                                <p:cTn id="41" presetID="23" presetClass="exit" presetSubtype="32" fill="hold" grpId="1" nodeType="withEffect">
                                  <p:stCondLst>
                                    <p:cond delay="0"/>
                                  </p:stCondLst>
                                  <p:childTnLst>
                                    <p:anim calcmode="lin" valueType="num">
                                      <p:cBhvr>
                                        <p:cTn id="42" dur="500" fill="hold"/>
                                        <p:tgtEl>
                                          <p:spTgt spid="357379">
                                            <p:txEl>
                                              <p:pRg st="4" end="4"/>
                                            </p:txEl>
                                          </p:spTgt>
                                        </p:tgtEl>
                                        <p:attrNameLst>
                                          <p:attrName>ppt_w</p:attrName>
                                        </p:attrNameLst>
                                      </p:cBhvr>
                                      <p:tavLst>
                                        <p:tav tm="0">
                                          <p:val>
                                            <p:strVal val="ppt_w"/>
                                          </p:val>
                                        </p:tav>
                                        <p:tav tm="100000">
                                          <p:val>
                                            <p:fltVal val="0"/>
                                          </p:val>
                                        </p:tav>
                                      </p:tavLst>
                                    </p:anim>
                                    <p:anim calcmode="lin" valueType="num">
                                      <p:cBhvr>
                                        <p:cTn id="43" dur="500" fill="hold"/>
                                        <p:tgtEl>
                                          <p:spTgt spid="357379">
                                            <p:txEl>
                                              <p:pRg st="4" end="4"/>
                                            </p:txEl>
                                          </p:spTgt>
                                        </p:tgtEl>
                                        <p:attrNameLst>
                                          <p:attrName>ppt_h</p:attrName>
                                        </p:attrNameLst>
                                      </p:cBhvr>
                                      <p:tavLst>
                                        <p:tav tm="0">
                                          <p:val>
                                            <p:strVal val="ppt_h"/>
                                          </p:val>
                                        </p:tav>
                                        <p:tav tm="100000">
                                          <p:val>
                                            <p:fltVal val="0"/>
                                          </p:val>
                                        </p:tav>
                                      </p:tavLst>
                                    </p:anim>
                                    <p:set>
                                      <p:cBhvr>
                                        <p:cTn id="44" dur="1" fill="hold">
                                          <p:stCondLst>
                                            <p:cond delay="499"/>
                                          </p:stCondLst>
                                        </p:cTn>
                                        <p:tgtEl>
                                          <p:spTgt spid="35737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8" grpId="0"/>
      <p:bldP spid="357378" grpId="1"/>
      <p:bldP spid="357378" grpId="2"/>
      <p:bldP spid="357379" grpId="0" build="p"/>
      <p:bldP spid="357379" grpId="1"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a:t>Business Services in World Cities</a:t>
            </a:r>
          </a:p>
        </p:txBody>
      </p:sp>
      <p:sp>
        <p:nvSpPr>
          <p:cNvPr id="28675" name="Rectangle 3"/>
          <p:cNvSpPr>
            <a:spLocks noGrp="1" noChangeArrowheads="1"/>
          </p:cNvSpPr>
          <p:nvPr>
            <p:ph type="body" sz="half" idx="1"/>
          </p:nvPr>
        </p:nvSpPr>
        <p:spPr>
          <a:xfrm>
            <a:off x="457200" y="1600200"/>
            <a:ext cx="5943600" cy="5029200"/>
          </a:xfrm>
        </p:spPr>
        <p:txBody>
          <a:bodyPr/>
          <a:lstStyle/>
          <a:p>
            <a:pPr eaLnBrk="1" hangingPunct="1">
              <a:lnSpc>
                <a:spcPct val="80000"/>
              </a:lnSpc>
              <a:defRPr/>
            </a:pPr>
            <a:r>
              <a:rPr lang="en-US" sz="2000" dirty="0"/>
              <a:t>The clustering of business services in the modern world city is a product of the Industrial Revolution. </a:t>
            </a:r>
          </a:p>
          <a:p>
            <a:pPr eaLnBrk="1" hangingPunct="1">
              <a:lnSpc>
                <a:spcPct val="80000"/>
              </a:lnSpc>
              <a:defRPr/>
            </a:pPr>
            <a:r>
              <a:rPr lang="en-US" sz="2000" dirty="0"/>
              <a:t>Factories are operated by large corporations formed to minimize the liability to any individual owner. </a:t>
            </a:r>
          </a:p>
          <a:p>
            <a:pPr eaLnBrk="1" hangingPunct="1">
              <a:lnSpc>
                <a:spcPct val="80000"/>
              </a:lnSpc>
              <a:defRPr/>
            </a:pPr>
            <a:r>
              <a:rPr lang="en-US" sz="2000" dirty="0"/>
              <a:t>A board of directors located far from the factory building makes key decisions. </a:t>
            </a:r>
          </a:p>
          <a:p>
            <a:pPr eaLnBrk="1" hangingPunct="1">
              <a:lnSpc>
                <a:spcPct val="80000"/>
              </a:lnSpc>
              <a:defRPr/>
            </a:pPr>
            <a:r>
              <a:rPr lang="en-US" sz="2000" dirty="0"/>
              <a:t>Support staff also far from the factory account for the flow of money and materials. </a:t>
            </a:r>
          </a:p>
          <a:p>
            <a:pPr eaLnBrk="1" hangingPunct="1">
              <a:lnSpc>
                <a:spcPct val="80000"/>
              </a:lnSpc>
              <a:defRPr/>
            </a:pPr>
            <a:r>
              <a:rPr lang="en-US" sz="2000" dirty="0"/>
              <a:t>This work is done in offices in world cities. </a:t>
            </a:r>
          </a:p>
          <a:p>
            <a:pPr eaLnBrk="1" hangingPunct="1">
              <a:lnSpc>
                <a:spcPct val="80000"/>
              </a:lnSpc>
              <a:defRPr/>
            </a:pPr>
            <a:r>
              <a:rPr lang="en-US" sz="2000" dirty="0"/>
              <a:t>World cities offer many financial services to these businesses.. . (and) stock exchanges . . . are located in world cities. </a:t>
            </a:r>
          </a:p>
          <a:p>
            <a:pPr eaLnBrk="1" hangingPunct="1">
              <a:lnSpc>
                <a:spcPct val="80000"/>
              </a:lnSpc>
              <a:defRPr/>
            </a:pPr>
            <a:r>
              <a:rPr lang="en-US" sz="2000" dirty="0"/>
              <a:t>Lawyers, accountants, and other professionals cluster in world cities. </a:t>
            </a:r>
          </a:p>
          <a:p>
            <a:pPr eaLnBrk="1" hangingPunct="1">
              <a:lnSpc>
                <a:spcPct val="80000"/>
              </a:lnSpc>
              <a:defRPr/>
            </a:pPr>
            <a:r>
              <a:rPr lang="en-US" sz="2000" dirty="0"/>
              <a:t>Advertising agencies, marketing firms, and other services concerned with style and fashion locate in world cities.</a:t>
            </a:r>
          </a:p>
          <a:p>
            <a:pPr eaLnBrk="1" hangingPunct="1">
              <a:lnSpc>
                <a:spcPct val="80000"/>
              </a:lnSpc>
              <a:defRPr/>
            </a:pPr>
            <a:endParaRPr lang="en-US" sz="2000" dirty="0"/>
          </a:p>
        </p:txBody>
      </p:sp>
      <p:pic>
        <p:nvPicPr>
          <p:cNvPr id="28676" name="Picture 4" descr="DEC1184"/>
          <p:cNvPicPr>
            <a:picLocks noGrp="1" noChangeAspect="1" noChangeArrowheads="1"/>
          </p:cNvPicPr>
          <p:nvPr>
            <p:ph sz="half" idx="2"/>
          </p:nvPr>
        </p:nvPicPr>
        <p:blipFill>
          <a:blip r:embed="rId3" cstate="print"/>
          <a:srcRect/>
          <a:stretch>
            <a:fillRect/>
          </a:stretch>
        </p:blipFill>
        <p:spPr>
          <a:xfrm>
            <a:off x="6477000" y="2057400"/>
            <a:ext cx="2449513" cy="3657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a:t>Consumer Services in World Cities</a:t>
            </a:r>
          </a:p>
        </p:txBody>
      </p:sp>
      <p:sp>
        <p:nvSpPr>
          <p:cNvPr id="30723" name="Rectangle 3"/>
          <p:cNvSpPr>
            <a:spLocks noGrp="1" noChangeArrowheads="1"/>
          </p:cNvSpPr>
          <p:nvPr>
            <p:ph type="body" sz="half" idx="1"/>
          </p:nvPr>
        </p:nvSpPr>
        <p:spPr>
          <a:xfrm>
            <a:off x="457200" y="1600200"/>
            <a:ext cx="5486400" cy="4876800"/>
          </a:xfrm>
        </p:spPr>
        <p:txBody>
          <a:bodyPr/>
          <a:lstStyle/>
          <a:p>
            <a:pPr eaLnBrk="1" hangingPunct="1">
              <a:lnSpc>
                <a:spcPct val="90000"/>
              </a:lnSpc>
              <a:defRPr/>
            </a:pPr>
            <a:r>
              <a:rPr lang="en-US" sz="2000"/>
              <a:t>Transportation services converge on world cities. </a:t>
            </a:r>
          </a:p>
          <a:p>
            <a:pPr eaLnBrk="1" hangingPunct="1">
              <a:lnSpc>
                <a:spcPct val="90000"/>
              </a:lnSpc>
              <a:defRPr/>
            </a:pPr>
            <a:r>
              <a:rPr lang="en-US" sz="2000"/>
              <a:t>They tend to have busy harbors and airports and lie at the junction of rail and highway networks.</a:t>
            </a:r>
          </a:p>
          <a:p>
            <a:pPr eaLnBrk="1" hangingPunct="1">
              <a:lnSpc>
                <a:spcPct val="90000"/>
              </a:lnSpc>
              <a:defRPr/>
            </a:pPr>
            <a:r>
              <a:rPr lang="en-US" sz="2000"/>
              <a:t>Because of their large size, world cities have retail services with extensive market areas, but they may even have more retailers than large size alone would predict. </a:t>
            </a:r>
          </a:p>
          <a:p>
            <a:pPr eaLnBrk="1" hangingPunct="1">
              <a:lnSpc>
                <a:spcPct val="90000"/>
              </a:lnSpc>
              <a:defRPr/>
            </a:pPr>
            <a:r>
              <a:rPr lang="en-US" sz="2000"/>
              <a:t>Luxury and highly specialized products are especially likely to be sold there. </a:t>
            </a:r>
          </a:p>
          <a:p>
            <a:pPr eaLnBrk="1" hangingPunct="1">
              <a:lnSpc>
                <a:spcPct val="90000"/>
              </a:lnSpc>
              <a:defRPr/>
            </a:pPr>
            <a:r>
              <a:rPr lang="en-US" sz="2000"/>
              <a:t>Personal services of national significance are especially likely to cluster in world cities, in part because they require large thresholds and large ranges, and in part because of the presence of wealthy patrons.</a:t>
            </a:r>
          </a:p>
        </p:txBody>
      </p:sp>
      <p:pic>
        <p:nvPicPr>
          <p:cNvPr id="30724" name="Picture 4" descr="new nat term-5"/>
          <p:cNvPicPr>
            <a:picLocks noGrp="1" noChangeAspect="1" noChangeArrowheads="1"/>
          </p:cNvPicPr>
          <p:nvPr>
            <p:ph sz="quarter" idx="2"/>
          </p:nvPr>
        </p:nvPicPr>
        <p:blipFill>
          <a:blip r:embed="rId3" cstate="print"/>
          <a:srcRect/>
          <a:stretch>
            <a:fillRect/>
          </a:stretch>
        </p:blipFill>
        <p:spPr>
          <a:xfrm>
            <a:off x="6019800" y="1600200"/>
            <a:ext cx="2895600" cy="21717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30725" name="Picture 5" descr="MACYS BAND OF BLUE 3"/>
          <p:cNvPicPr>
            <a:picLocks noGrp="1" noChangeAspect="1" noChangeArrowheads="1"/>
          </p:cNvPicPr>
          <p:nvPr>
            <p:ph sz="quarter" idx="3"/>
          </p:nvPr>
        </p:nvPicPr>
        <p:blipFill>
          <a:blip r:embed="rId4" cstate="print"/>
          <a:srcRect/>
          <a:stretch>
            <a:fillRect/>
          </a:stretch>
        </p:blipFill>
        <p:spPr>
          <a:xfrm>
            <a:off x="6019800" y="3962400"/>
            <a:ext cx="2895600" cy="2259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a:t>Public Services in World Cities</a:t>
            </a:r>
          </a:p>
        </p:txBody>
      </p:sp>
      <p:sp>
        <p:nvSpPr>
          <p:cNvPr id="32771" name="Rectangle 3"/>
          <p:cNvSpPr>
            <a:spLocks noGrp="1" noChangeArrowheads="1"/>
          </p:cNvSpPr>
          <p:nvPr>
            <p:ph type="body" sz="half" idx="1"/>
          </p:nvPr>
        </p:nvSpPr>
        <p:spPr>
          <a:xfrm>
            <a:off x="381000" y="1447800"/>
            <a:ext cx="5257800" cy="5029200"/>
          </a:xfrm>
        </p:spPr>
        <p:txBody>
          <a:bodyPr>
            <a:normAutofit lnSpcReduction="10000"/>
          </a:bodyPr>
          <a:lstStyle/>
          <a:p>
            <a:pPr eaLnBrk="1" hangingPunct="1">
              <a:lnSpc>
                <a:spcPct val="90000"/>
              </a:lnSpc>
              <a:defRPr/>
            </a:pPr>
            <a:r>
              <a:rPr lang="en-US" sz="2000"/>
              <a:t>World cities may be centers of national or international political power. </a:t>
            </a:r>
          </a:p>
          <a:p>
            <a:pPr eaLnBrk="1" hangingPunct="1">
              <a:lnSpc>
                <a:spcPct val="90000"/>
              </a:lnSpc>
              <a:defRPr/>
            </a:pPr>
            <a:r>
              <a:rPr lang="en-US" sz="2000"/>
              <a:t>Most are national capitals. </a:t>
            </a:r>
          </a:p>
          <a:p>
            <a:pPr eaLnBrk="1" hangingPunct="1">
              <a:lnSpc>
                <a:spcPct val="90000"/>
              </a:lnSpc>
              <a:defRPr/>
            </a:pPr>
            <a:r>
              <a:rPr lang="en-US" sz="2000"/>
              <a:t>Also clustered in the world cities are offices for groups having business with the government. </a:t>
            </a:r>
          </a:p>
          <a:p>
            <a:pPr eaLnBrk="1" hangingPunct="1">
              <a:lnSpc>
                <a:spcPct val="90000"/>
              </a:lnSpc>
              <a:defRPr/>
            </a:pPr>
            <a:r>
              <a:rPr lang="en-US" sz="2000"/>
              <a:t>Unlike other world cities, New York is not a national capital. </a:t>
            </a:r>
          </a:p>
          <a:p>
            <a:pPr eaLnBrk="1" hangingPunct="1">
              <a:lnSpc>
                <a:spcPct val="90000"/>
              </a:lnSpc>
              <a:defRPr/>
            </a:pPr>
            <a:r>
              <a:rPr lang="en-US" sz="2000"/>
              <a:t>But as the home of the world</a:t>
            </a:r>
            <a:r>
              <a:rPr lang="ja-JP" altLang="en-US" sz="2000"/>
              <a:t>’</a:t>
            </a:r>
            <a:r>
              <a:rPr lang="en-US" altLang="ja-JP" sz="2000"/>
              <a:t>s major international organization, the United Nations, it attracts thousands of U.N. diplomats and bureaucrats, as well as employees of organizations with business at the United Nations. </a:t>
            </a:r>
          </a:p>
          <a:p>
            <a:pPr eaLnBrk="1" hangingPunct="1">
              <a:lnSpc>
                <a:spcPct val="90000"/>
              </a:lnSpc>
              <a:defRPr/>
            </a:pPr>
            <a:r>
              <a:rPr lang="en-US" sz="2000"/>
              <a:t>Brussels is a world city because it is the most important center for European Union activities.</a:t>
            </a:r>
          </a:p>
        </p:txBody>
      </p:sp>
      <p:pic>
        <p:nvPicPr>
          <p:cNvPr id="32772" name="Picture 4" descr="belgium"/>
          <p:cNvPicPr>
            <a:picLocks noGrp="1" noChangeAspect="1" noChangeArrowheads="1"/>
          </p:cNvPicPr>
          <p:nvPr>
            <p:ph sz="quarter" idx="2"/>
          </p:nvPr>
        </p:nvPicPr>
        <p:blipFill>
          <a:blip r:embed="rId3" cstate="print"/>
          <a:srcRect/>
          <a:stretch>
            <a:fillRect/>
          </a:stretch>
        </p:blipFill>
        <p:spPr>
          <a:xfrm>
            <a:off x="5791200" y="1219200"/>
            <a:ext cx="2913063" cy="3009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32773" name="Picture 5" descr="edin"/>
          <p:cNvPicPr>
            <a:picLocks noGrp="1" noChangeAspect="1" noChangeArrowheads="1"/>
          </p:cNvPicPr>
          <p:nvPr>
            <p:ph sz="quarter" idx="3"/>
          </p:nvPr>
        </p:nvPicPr>
        <p:blipFill>
          <a:blip r:embed="rId4" cstate="print"/>
          <a:srcRect/>
          <a:stretch>
            <a:fillRect/>
          </a:stretch>
        </p:blipFill>
        <p:spPr>
          <a:xfrm>
            <a:off x="5791200" y="4419600"/>
            <a:ext cx="2909888" cy="21717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5029200" cy="1477962"/>
          </a:xfrm>
        </p:spPr>
        <p:txBody>
          <a:bodyPr/>
          <a:lstStyle/>
          <a:p>
            <a:pPr eaLnBrk="1" hangingPunct="1">
              <a:defRPr/>
            </a:pPr>
            <a:r>
              <a:rPr lang="en-US"/>
              <a:t>Hierarchy of Business Services</a:t>
            </a:r>
          </a:p>
        </p:txBody>
      </p:sp>
      <p:sp>
        <p:nvSpPr>
          <p:cNvPr id="34819" name="Rectangle 3"/>
          <p:cNvSpPr>
            <a:spLocks noGrp="1" noChangeArrowheads="1"/>
          </p:cNvSpPr>
          <p:nvPr>
            <p:ph type="body" sz="half" idx="1"/>
          </p:nvPr>
        </p:nvSpPr>
        <p:spPr>
          <a:xfrm>
            <a:off x="762000" y="1981200"/>
            <a:ext cx="4038600" cy="4495800"/>
          </a:xfrm>
        </p:spPr>
        <p:txBody>
          <a:bodyPr/>
          <a:lstStyle/>
          <a:p>
            <a:pPr eaLnBrk="1" hangingPunct="1">
              <a:lnSpc>
                <a:spcPct val="90000"/>
              </a:lnSpc>
              <a:defRPr/>
            </a:pPr>
            <a:r>
              <a:rPr lang="en-US" sz="2400"/>
              <a:t>Geographers distinguish four levels of cities that play a major role in the provision of producer and other business services in the global economy. . . a handful of world cities, which can be subdivided into three groups,. . . regional command and control centers, specialized producer-service centers, and dependent centers.</a:t>
            </a:r>
          </a:p>
        </p:txBody>
      </p:sp>
      <p:pic>
        <p:nvPicPr>
          <p:cNvPr id="34820" name="Picture 4" descr="carte"/>
          <p:cNvPicPr>
            <a:picLocks noGrp="1" noChangeAspect="1" noChangeArrowheads="1"/>
          </p:cNvPicPr>
          <p:nvPr>
            <p:ph sz="quarter" idx="2"/>
          </p:nvPr>
        </p:nvPicPr>
        <p:blipFill>
          <a:blip r:embed="rId3" cstate="print"/>
          <a:srcRect/>
          <a:stretch>
            <a:fillRect/>
          </a:stretch>
        </p:blipFill>
        <p:spPr>
          <a:xfrm>
            <a:off x="5486400" y="533400"/>
            <a:ext cx="3063875" cy="3390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34821" name="Picture 5" descr="Sao Paulo"/>
          <p:cNvPicPr>
            <a:picLocks noGrp="1" noChangeAspect="1" noChangeArrowheads="1"/>
          </p:cNvPicPr>
          <p:nvPr>
            <p:ph sz="quarter" idx="3"/>
          </p:nvPr>
        </p:nvPicPr>
        <p:blipFill>
          <a:blip r:embed="rId4" cstate="print"/>
          <a:srcRect/>
          <a:stretch>
            <a:fillRect/>
          </a:stretch>
        </p:blipFill>
        <p:spPr>
          <a:xfrm>
            <a:off x="5486400" y="4114800"/>
            <a:ext cx="3048000" cy="2543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1038" y="306388"/>
            <a:ext cx="7781925" cy="763587"/>
          </a:xfrm>
        </p:spPr>
        <p:txBody>
          <a:bodyPr/>
          <a:lstStyle/>
          <a:p>
            <a:pPr eaLnBrk="1" hangingPunct="1">
              <a:defRPr/>
            </a:pPr>
            <a:r>
              <a:rPr lang="en-US"/>
              <a:t>Hierarchy of World Cities</a:t>
            </a:r>
          </a:p>
        </p:txBody>
      </p:sp>
      <p:pic>
        <p:nvPicPr>
          <p:cNvPr id="36867" name="Picture 3"/>
          <p:cNvPicPr>
            <a:picLocks noGrp="1" noChangeAspect="1" noChangeArrowheads="1"/>
          </p:cNvPicPr>
          <p:nvPr>
            <p:ph idx="1"/>
          </p:nvPr>
        </p:nvPicPr>
        <p:blipFill>
          <a:blip r:embed="rId3" cstate="print"/>
          <a:srcRect/>
          <a:stretch>
            <a:fillRect/>
          </a:stretch>
        </p:blipFill>
        <p:spPr>
          <a:xfrm>
            <a:off x="762000" y="1524000"/>
            <a:ext cx="7772400" cy="3816350"/>
          </a:xfrm>
        </p:spPr>
      </p:pic>
      <p:sp>
        <p:nvSpPr>
          <p:cNvPr id="36868" name="Text Box 4"/>
          <p:cNvSpPr txBox="1">
            <a:spLocks noChangeArrowheads="1"/>
          </p:cNvSpPr>
          <p:nvPr/>
        </p:nvSpPr>
        <p:spPr bwMode="auto">
          <a:xfrm>
            <a:off x="746125" y="5699125"/>
            <a:ext cx="77390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143000" indent="-1143000">
              <a:defRPr>
                <a:solidFill>
                  <a:schemeClr val="tx1"/>
                </a:solidFill>
                <a:latin typeface="Arial" charset="0"/>
                <a:ea typeface="ＭＳ Ｐゴシック" charset="0"/>
              </a:defRPr>
            </a:lvl1pPr>
            <a:lvl2pPr marL="1257300">
              <a:defRPr>
                <a:solidFill>
                  <a:schemeClr val="tx1"/>
                </a:solidFill>
                <a:latin typeface="Arial" charset="0"/>
                <a:ea typeface="ＭＳ Ｐゴシック" charset="0"/>
              </a:defRPr>
            </a:lvl2pPr>
            <a:lvl3pPr marL="1371600">
              <a:defRPr>
                <a:solidFill>
                  <a:schemeClr val="tx1"/>
                </a:solidFill>
                <a:latin typeface="Arial" charset="0"/>
                <a:ea typeface="ＭＳ Ｐゴシック" charset="0"/>
              </a:defRPr>
            </a:lvl3pPr>
            <a:lvl4pPr marL="148590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a:t>Fig. 12-14: London, New York, and Tokyo are the dominant world cities in the global economy. Other major and secondary world cities play lesser roles.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a:t>Command and Control Centers</a:t>
            </a:r>
          </a:p>
        </p:txBody>
      </p:sp>
      <p:sp>
        <p:nvSpPr>
          <p:cNvPr id="38915" name="Rectangle 3"/>
          <p:cNvSpPr>
            <a:spLocks noGrp="1" noChangeArrowheads="1"/>
          </p:cNvSpPr>
          <p:nvPr>
            <p:ph type="body" sz="half" idx="1"/>
          </p:nvPr>
        </p:nvSpPr>
        <p:spPr>
          <a:xfrm>
            <a:off x="457200" y="1600200"/>
            <a:ext cx="5562600" cy="4876800"/>
          </a:xfrm>
        </p:spPr>
        <p:txBody>
          <a:bodyPr/>
          <a:lstStyle/>
          <a:p>
            <a:pPr eaLnBrk="1" hangingPunct="1">
              <a:lnSpc>
                <a:spcPct val="80000"/>
              </a:lnSpc>
              <a:defRPr/>
            </a:pPr>
            <a:r>
              <a:rPr lang="en-US" sz="2400"/>
              <a:t>The second level of cities—command and control centers—contains the headquarters of many large corporations,. . . concentrations of. . . business services,. . . educational, medical, and public institutions. </a:t>
            </a:r>
          </a:p>
          <a:p>
            <a:pPr eaLnBrk="1" hangingPunct="1">
              <a:lnSpc>
                <a:spcPct val="80000"/>
              </a:lnSpc>
              <a:defRPr/>
            </a:pPr>
            <a:r>
              <a:rPr lang="en-US" sz="2400"/>
              <a:t>Two levels of command and control centers can be identified: regional centers and sub-regional centers. </a:t>
            </a:r>
          </a:p>
          <a:p>
            <a:pPr eaLnBrk="1" hangingPunct="1">
              <a:lnSpc>
                <a:spcPct val="80000"/>
              </a:lnSpc>
              <a:defRPr/>
            </a:pPr>
            <a:r>
              <a:rPr lang="en-US" sz="2400"/>
              <a:t>In the United States, examples of regional command centers are Atlanta and Kansas City. </a:t>
            </a:r>
          </a:p>
          <a:p>
            <a:pPr eaLnBrk="1" hangingPunct="1">
              <a:lnSpc>
                <a:spcPct val="80000"/>
              </a:lnSpc>
              <a:defRPr/>
            </a:pPr>
            <a:r>
              <a:rPr lang="en-US" sz="2400"/>
              <a:t>Examples of sub-regional centers are Biloxi and Oklahoma City.</a:t>
            </a:r>
          </a:p>
        </p:txBody>
      </p:sp>
      <p:pic>
        <p:nvPicPr>
          <p:cNvPr id="38916" name="Picture 4" descr="missi"/>
          <p:cNvPicPr>
            <a:picLocks noGrp="1" noChangeAspect="1" noChangeArrowheads="1"/>
          </p:cNvPicPr>
          <p:nvPr>
            <p:ph sz="quarter" idx="3"/>
          </p:nvPr>
        </p:nvPicPr>
        <p:blipFill>
          <a:blip r:embed="rId3" cstate="print"/>
          <a:srcRect/>
          <a:stretch>
            <a:fillRect/>
          </a:stretch>
        </p:blipFill>
        <p:spPr>
          <a:xfrm>
            <a:off x="6477000" y="4038600"/>
            <a:ext cx="1620838" cy="2590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38917" name="Picture 5" descr="map"/>
          <p:cNvPicPr>
            <a:picLocks noGrp="1" noChangeAspect="1" noChangeArrowheads="1"/>
          </p:cNvPicPr>
          <p:nvPr>
            <p:ph sz="quarter" idx="2"/>
          </p:nvPr>
        </p:nvPicPr>
        <p:blipFill>
          <a:blip r:embed="rId4" cstate="print"/>
          <a:srcRect/>
          <a:stretch>
            <a:fillRect/>
          </a:stretch>
        </p:blipFill>
        <p:spPr>
          <a:xfrm>
            <a:off x="6172200" y="1676400"/>
            <a:ext cx="2251075" cy="2187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sz="4000"/>
              <a:t>Specialized Producer-Service Centers</a:t>
            </a:r>
          </a:p>
        </p:txBody>
      </p:sp>
      <p:sp>
        <p:nvSpPr>
          <p:cNvPr id="40963" name="Rectangle 3"/>
          <p:cNvSpPr>
            <a:spLocks noGrp="1" noChangeArrowheads="1"/>
          </p:cNvSpPr>
          <p:nvPr>
            <p:ph type="body" sz="half" idx="1"/>
          </p:nvPr>
        </p:nvSpPr>
        <p:spPr>
          <a:xfrm>
            <a:off x="457200" y="1600200"/>
            <a:ext cx="5105400" cy="4876800"/>
          </a:xfrm>
        </p:spPr>
        <p:txBody>
          <a:bodyPr/>
          <a:lstStyle/>
          <a:p>
            <a:pPr eaLnBrk="1" hangingPunct="1">
              <a:defRPr/>
            </a:pPr>
            <a:r>
              <a:rPr lang="en-US" sz="2400"/>
              <a:t>The third level of cities, specialized producer-service centers, offers a more narrow and highly specialized variety of services. </a:t>
            </a:r>
          </a:p>
          <a:p>
            <a:pPr eaLnBrk="1" hangingPunct="1">
              <a:defRPr/>
            </a:pPr>
            <a:r>
              <a:rPr lang="en-US" sz="2400"/>
              <a:t>One group of these cities specializes in the management and R&amp;D activities related to specific industries. </a:t>
            </a:r>
          </a:p>
          <a:p>
            <a:pPr eaLnBrk="1" hangingPunct="1">
              <a:defRPr/>
            </a:pPr>
            <a:r>
              <a:rPr lang="en-US" sz="2400"/>
              <a:t>A second group . . . specializes as centers of government and education, notably state capitals that also have a major university.</a:t>
            </a:r>
          </a:p>
        </p:txBody>
      </p:sp>
      <p:pic>
        <p:nvPicPr>
          <p:cNvPr id="40964" name="Picture 4" descr="map-raleigh"/>
          <p:cNvPicPr>
            <a:picLocks noGrp="1" noChangeAspect="1" noChangeArrowheads="1"/>
          </p:cNvPicPr>
          <p:nvPr>
            <p:ph sz="quarter" idx="2"/>
          </p:nvPr>
        </p:nvPicPr>
        <p:blipFill>
          <a:blip r:embed="rId3" cstate="print"/>
          <a:srcRect/>
          <a:stretch>
            <a:fillRect/>
          </a:stretch>
        </p:blipFill>
        <p:spPr>
          <a:xfrm>
            <a:off x="6096000" y="1600200"/>
            <a:ext cx="2149475" cy="21859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40965" name="Picture 5" descr="sacramento"/>
          <p:cNvPicPr>
            <a:picLocks noGrp="1" noChangeAspect="1" noChangeArrowheads="1"/>
          </p:cNvPicPr>
          <p:nvPr>
            <p:ph sz="quarter" idx="3"/>
          </p:nvPr>
        </p:nvPicPr>
        <p:blipFill>
          <a:blip r:embed="rId4" cstate="print"/>
          <a:srcRect/>
          <a:stretch>
            <a:fillRect/>
          </a:stretch>
        </p:blipFill>
        <p:spPr>
          <a:xfrm>
            <a:off x="5791200" y="4038600"/>
            <a:ext cx="2606675" cy="21717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0"/>
            <a:ext cx="8229600" cy="1143000"/>
          </a:xfrm>
        </p:spPr>
        <p:txBody>
          <a:bodyPr/>
          <a:lstStyle/>
          <a:p>
            <a:pPr eaLnBrk="1" hangingPunct="1">
              <a:defRPr/>
            </a:pPr>
            <a:r>
              <a:rPr lang="en-US"/>
              <a:t>Dependent Centers</a:t>
            </a:r>
          </a:p>
        </p:txBody>
      </p:sp>
      <p:sp>
        <p:nvSpPr>
          <p:cNvPr id="43011" name="Rectangle 3"/>
          <p:cNvSpPr>
            <a:spLocks noGrp="1" noChangeArrowheads="1"/>
          </p:cNvSpPr>
          <p:nvPr>
            <p:ph type="body" sz="half" idx="1"/>
          </p:nvPr>
        </p:nvSpPr>
        <p:spPr>
          <a:xfrm>
            <a:off x="228600" y="1219200"/>
            <a:ext cx="5257800" cy="5105400"/>
          </a:xfrm>
        </p:spPr>
        <p:txBody>
          <a:bodyPr/>
          <a:lstStyle/>
          <a:p>
            <a:pPr eaLnBrk="1" hangingPunct="1">
              <a:lnSpc>
                <a:spcPct val="90000"/>
              </a:lnSpc>
              <a:defRPr/>
            </a:pPr>
            <a:r>
              <a:rPr lang="en-US" sz="2400"/>
              <a:t>The fourth-level cities, dependent centers, provide relatively unskilled jobs and depend for their economic health on decisions made in the world cities, regional command and control centers, and specialized producer-service centers. </a:t>
            </a:r>
          </a:p>
          <a:p>
            <a:pPr eaLnBrk="1" hangingPunct="1">
              <a:lnSpc>
                <a:spcPct val="90000"/>
              </a:lnSpc>
              <a:defRPr/>
            </a:pPr>
            <a:r>
              <a:rPr lang="en-US" sz="2400"/>
              <a:t>Four subtypes of dependent centers can be identified in the United States: resort, retirement, and residential centers. . . manufacturing centers. . . industrial and military centers. . . (and) mining and industrial centers.</a:t>
            </a:r>
          </a:p>
          <a:p>
            <a:pPr eaLnBrk="1" hangingPunct="1">
              <a:lnSpc>
                <a:spcPct val="90000"/>
              </a:lnSpc>
              <a:defRPr/>
            </a:pPr>
            <a:endParaRPr lang="en-US" sz="2400"/>
          </a:p>
        </p:txBody>
      </p:sp>
      <p:pic>
        <p:nvPicPr>
          <p:cNvPr id="43012" name="Picture 4" descr="palm_beach_map"/>
          <p:cNvPicPr>
            <a:picLocks noGrp="1" noChangeAspect="1" noChangeArrowheads="1"/>
          </p:cNvPicPr>
          <p:nvPr>
            <p:ph sz="quarter" idx="3"/>
          </p:nvPr>
        </p:nvPicPr>
        <p:blipFill>
          <a:blip r:embed="rId3" cstate="print"/>
          <a:srcRect/>
          <a:stretch>
            <a:fillRect/>
          </a:stretch>
        </p:blipFill>
        <p:spPr>
          <a:xfrm>
            <a:off x="6248400" y="3962400"/>
            <a:ext cx="2667000" cy="2546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43013" name="Picture 5" descr="las-vegas-savings-sign"/>
          <p:cNvPicPr>
            <a:picLocks noGrp="1" noChangeAspect="1" noChangeArrowheads="1"/>
          </p:cNvPicPr>
          <p:nvPr>
            <p:ph sz="quarter" idx="2"/>
          </p:nvPr>
        </p:nvPicPr>
        <p:blipFill>
          <a:blip r:embed="rId4" cstate="print"/>
          <a:srcRect/>
          <a:stretch>
            <a:fillRect/>
          </a:stretch>
        </p:blipFill>
        <p:spPr>
          <a:xfrm>
            <a:off x="6172200" y="1600200"/>
            <a:ext cx="2741613" cy="21717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dirty="0"/>
              <a:t>Economic Base of Settlements</a:t>
            </a:r>
          </a:p>
        </p:txBody>
      </p:sp>
      <p:sp>
        <p:nvSpPr>
          <p:cNvPr id="45059" name="Rectangle 3"/>
          <p:cNvSpPr>
            <a:spLocks noGrp="1" noChangeArrowheads="1"/>
          </p:cNvSpPr>
          <p:nvPr>
            <p:ph type="body" idx="1"/>
          </p:nvPr>
        </p:nvSpPr>
        <p:spPr/>
        <p:txBody>
          <a:bodyPr/>
          <a:lstStyle/>
          <a:p>
            <a:pPr eaLnBrk="1" hangingPunct="1">
              <a:lnSpc>
                <a:spcPct val="80000"/>
              </a:lnSpc>
              <a:defRPr/>
            </a:pPr>
            <a:r>
              <a:rPr lang="en-US" sz="1600" dirty="0"/>
              <a:t>A settlement</a:t>
            </a:r>
            <a:r>
              <a:rPr lang="ja-JP" altLang="en-US" sz="1600" dirty="0"/>
              <a:t>’</a:t>
            </a:r>
            <a:r>
              <a:rPr lang="en-US" altLang="ja-JP" sz="1600" dirty="0"/>
              <a:t>s distinctive economic structure derives from its basic industries, which export primarily to consumers outside the settlement. </a:t>
            </a:r>
          </a:p>
          <a:p>
            <a:pPr eaLnBrk="1" hangingPunct="1">
              <a:lnSpc>
                <a:spcPct val="80000"/>
              </a:lnSpc>
              <a:defRPr/>
            </a:pPr>
            <a:r>
              <a:rPr lang="en-US" sz="1600" dirty="0"/>
              <a:t>Non-basic industries are enterprises whose customers live in the same community, essentially consumer services. </a:t>
            </a:r>
          </a:p>
          <a:p>
            <a:pPr eaLnBrk="1" hangingPunct="1">
              <a:lnSpc>
                <a:spcPct val="80000"/>
              </a:lnSpc>
              <a:defRPr/>
            </a:pPr>
            <a:r>
              <a:rPr lang="en-US" sz="1600" dirty="0"/>
              <a:t>A community</a:t>
            </a:r>
            <a:r>
              <a:rPr lang="ja-JP" altLang="en-US" sz="1600" dirty="0"/>
              <a:t>’</a:t>
            </a:r>
            <a:r>
              <a:rPr lang="en-US" altLang="ja-JP" sz="1600" dirty="0"/>
              <a:t>s unique collection of basic industries defines its economic base. </a:t>
            </a:r>
          </a:p>
          <a:p>
            <a:pPr eaLnBrk="1" hangingPunct="1">
              <a:lnSpc>
                <a:spcPct val="80000"/>
              </a:lnSpc>
              <a:defRPr/>
            </a:pPr>
            <a:r>
              <a:rPr lang="en-US" sz="1600" dirty="0"/>
              <a:t>A settlement</a:t>
            </a:r>
            <a:r>
              <a:rPr lang="ja-JP" altLang="en-US" sz="1600" dirty="0"/>
              <a:t>’</a:t>
            </a:r>
            <a:r>
              <a:rPr lang="en-US" altLang="ja-JP" sz="1600" dirty="0"/>
              <a:t>s economic base is important, because exporting by the basic industries brings money into the local economy, thus stimulating the provision of more </a:t>
            </a:r>
            <a:r>
              <a:rPr lang="en-US" altLang="ja-JP" sz="1600" dirty="0" err="1"/>
              <a:t>nonbasic</a:t>
            </a:r>
            <a:r>
              <a:rPr lang="en-US" altLang="ja-JP" sz="1600" dirty="0"/>
              <a:t> consumer services for the settlement.</a:t>
            </a:r>
          </a:p>
          <a:p>
            <a:pPr eaLnBrk="1" hangingPunct="1">
              <a:lnSpc>
                <a:spcPct val="80000"/>
              </a:lnSpc>
              <a:defRPr/>
            </a:pPr>
            <a:r>
              <a:rPr lang="en-US" sz="1600" dirty="0"/>
              <a:t>A community</a:t>
            </a:r>
            <a:r>
              <a:rPr lang="ja-JP" altLang="en-US" sz="1600" dirty="0"/>
              <a:t>’</a:t>
            </a:r>
            <a:r>
              <a:rPr lang="en-US" altLang="ja-JP" sz="1600" dirty="0"/>
              <a:t>s basic industries can be identified by computing the percentage of the community</a:t>
            </a:r>
            <a:r>
              <a:rPr lang="ja-JP" altLang="en-US" sz="1600" dirty="0"/>
              <a:t>’</a:t>
            </a:r>
            <a:r>
              <a:rPr lang="en-US" altLang="ja-JP" sz="1600" dirty="0"/>
              <a:t>s workers employed in different types of businesses. </a:t>
            </a:r>
          </a:p>
          <a:p>
            <a:pPr eaLnBrk="1" hangingPunct="1">
              <a:lnSpc>
                <a:spcPct val="80000"/>
              </a:lnSpc>
              <a:defRPr/>
            </a:pPr>
            <a:r>
              <a:rPr lang="en-US" sz="1600" dirty="0"/>
              <a:t>If the percentage is much higher in the local community, (compared to the country), then that type of business is a basic economic activity.</a:t>
            </a:r>
          </a:p>
          <a:p>
            <a:pPr eaLnBrk="1" hangingPunct="1">
              <a:lnSpc>
                <a:spcPct val="80000"/>
              </a:lnSpc>
              <a:defRPr/>
            </a:pPr>
            <a:r>
              <a:rPr lang="en-US" sz="1600" dirty="0"/>
              <a:t>Each type of basic activity has a different spatial distribution. </a:t>
            </a:r>
          </a:p>
          <a:p>
            <a:pPr eaLnBrk="1" hangingPunct="1">
              <a:lnSpc>
                <a:spcPct val="80000"/>
              </a:lnSpc>
              <a:defRPr/>
            </a:pPr>
            <a:r>
              <a:rPr lang="en-US" sz="1600" dirty="0"/>
              <a:t>Some settlements have a very high percentage of workers employed in the primary sector, notably mining. </a:t>
            </a:r>
          </a:p>
          <a:p>
            <a:pPr eaLnBrk="1" hangingPunct="1">
              <a:lnSpc>
                <a:spcPct val="80000"/>
              </a:lnSpc>
              <a:defRPr/>
            </a:pPr>
            <a:r>
              <a:rPr lang="en-US" sz="1600" dirty="0"/>
              <a:t>The economic base of some settlements is in the secondary sector. </a:t>
            </a:r>
          </a:p>
          <a:p>
            <a:pPr eaLnBrk="1" hangingPunct="1">
              <a:lnSpc>
                <a:spcPct val="80000"/>
              </a:lnSpc>
              <a:defRPr/>
            </a:pPr>
            <a:r>
              <a:rPr lang="en-US" sz="1600" dirty="0"/>
              <a:t>Most communities that have an economic base of manufacturing durable goods are clustered between northern Ohio and southeastern Wisconsin, near the southern Great Lakes. </a:t>
            </a:r>
          </a:p>
          <a:p>
            <a:pPr eaLnBrk="1" hangingPunct="1">
              <a:lnSpc>
                <a:spcPct val="80000"/>
              </a:lnSpc>
              <a:defRPr/>
            </a:pPr>
            <a:r>
              <a:rPr lang="en-US" sz="1600" dirty="0"/>
              <a:t>Nondurable manufacturing industries, such as textiles, are clustered in the Southeast, especially in the Carolinas.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55650" y="274638"/>
            <a:ext cx="7512050" cy="657225"/>
          </a:xfrm>
        </p:spPr>
        <p:txBody>
          <a:bodyPr>
            <a:normAutofit fontScale="90000"/>
          </a:bodyPr>
          <a:lstStyle/>
          <a:p>
            <a:pPr eaLnBrk="1" hangingPunct="1">
              <a:defRPr/>
            </a:pPr>
            <a:r>
              <a:rPr lang="en-US"/>
              <a:t>Service Sector Employment</a:t>
            </a:r>
          </a:p>
        </p:txBody>
      </p:sp>
      <p:pic>
        <p:nvPicPr>
          <p:cNvPr id="18435" name="Picture 3"/>
          <p:cNvPicPr>
            <a:picLocks noGrp="1" noChangeAspect="1" noChangeArrowheads="1"/>
          </p:cNvPicPr>
          <p:nvPr>
            <p:ph idx="1"/>
          </p:nvPr>
        </p:nvPicPr>
        <p:blipFill>
          <a:blip r:embed="rId3" cstate="print"/>
          <a:srcRect/>
          <a:stretch>
            <a:fillRect/>
          </a:stretch>
        </p:blipFill>
        <p:spPr>
          <a:xfrm>
            <a:off x="685800" y="1295400"/>
            <a:ext cx="7772400" cy="4437063"/>
          </a:xfrm>
        </p:spPr>
      </p:pic>
      <p:sp>
        <p:nvSpPr>
          <p:cNvPr id="18436" name="Text Box 4"/>
          <p:cNvSpPr txBox="1">
            <a:spLocks noChangeArrowheads="1"/>
          </p:cNvSpPr>
          <p:nvPr/>
        </p:nvSpPr>
        <p:spPr bwMode="auto">
          <a:xfrm>
            <a:off x="517525" y="6003925"/>
            <a:ext cx="79819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27113" indent="-1027113">
              <a:defRPr>
                <a:solidFill>
                  <a:schemeClr val="tx1"/>
                </a:solidFill>
                <a:latin typeface="Arial" charset="0"/>
                <a:ea typeface="ＭＳ Ｐゴシック" charset="0"/>
              </a:defRPr>
            </a:lvl1pPr>
            <a:lvl2pPr marL="1257300">
              <a:defRPr>
                <a:solidFill>
                  <a:schemeClr val="tx1"/>
                </a:solidFill>
                <a:latin typeface="Arial" charset="0"/>
                <a:ea typeface="ＭＳ Ｐゴシック" charset="0"/>
              </a:defRPr>
            </a:lvl2pPr>
            <a:lvl3pPr marL="1371600">
              <a:defRPr>
                <a:solidFill>
                  <a:schemeClr val="tx1"/>
                </a:solidFill>
                <a:latin typeface="Arial" charset="0"/>
                <a:ea typeface="ＭＳ Ｐゴシック" charset="0"/>
              </a:defRPr>
            </a:lvl3pPr>
            <a:lvl4pPr marL="148590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a:t>Fig. 12-1: Over half of workers are employed in the service sector in most MDCs, while a much smaller percentage are in the service sector in most LDCs.</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830263" y="274638"/>
            <a:ext cx="7513637" cy="588962"/>
          </a:xfrm>
        </p:spPr>
        <p:txBody>
          <a:bodyPr>
            <a:normAutofit fontScale="90000"/>
          </a:bodyPr>
          <a:lstStyle/>
          <a:p>
            <a:pPr eaLnBrk="1" hangingPunct="1">
              <a:defRPr/>
            </a:pPr>
            <a:r>
              <a:rPr lang="en-US" dirty="0"/>
              <a:t>Economic Base of U.S. Cities</a:t>
            </a:r>
          </a:p>
        </p:txBody>
      </p:sp>
      <p:pic>
        <p:nvPicPr>
          <p:cNvPr id="47107" name="Picture 3"/>
          <p:cNvPicPr>
            <a:picLocks noGrp="1" noChangeAspect="1" noChangeArrowheads="1"/>
          </p:cNvPicPr>
          <p:nvPr>
            <p:ph idx="1"/>
          </p:nvPr>
        </p:nvPicPr>
        <p:blipFill>
          <a:blip r:embed="rId3" cstate="print"/>
          <a:srcRect/>
          <a:stretch>
            <a:fillRect/>
          </a:stretch>
        </p:blipFill>
        <p:spPr>
          <a:xfrm>
            <a:off x="685800" y="1295400"/>
            <a:ext cx="7772400" cy="4222750"/>
          </a:xfrm>
        </p:spPr>
      </p:pic>
      <p:sp>
        <p:nvSpPr>
          <p:cNvPr id="47108" name="Text Box 4"/>
          <p:cNvSpPr txBox="1">
            <a:spLocks noChangeArrowheads="1"/>
          </p:cNvSpPr>
          <p:nvPr/>
        </p:nvSpPr>
        <p:spPr bwMode="auto">
          <a:xfrm>
            <a:off x="685800" y="5943600"/>
            <a:ext cx="80930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200150" indent="-1200150">
              <a:defRPr>
                <a:solidFill>
                  <a:schemeClr val="tx1"/>
                </a:solidFill>
                <a:latin typeface="Arial" charset="0"/>
                <a:ea typeface="ＭＳ Ｐゴシック" charset="0"/>
              </a:defRPr>
            </a:lvl1pPr>
            <a:lvl2pPr marL="1314450">
              <a:defRPr>
                <a:solidFill>
                  <a:schemeClr val="tx1"/>
                </a:solidFill>
                <a:latin typeface="Arial" charset="0"/>
                <a:ea typeface="ＭＳ Ｐゴシック" charset="0"/>
              </a:defRPr>
            </a:lvl2pPr>
            <a:lvl3pPr marL="1428750">
              <a:defRPr>
                <a:solidFill>
                  <a:schemeClr val="tx1"/>
                </a:solidFill>
                <a:latin typeface="Arial" charset="0"/>
                <a:ea typeface="ＭＳ Ｐゴシック" charset="0"/>
              </a:defRPr>
            </a:lvl3pPr>
            <a:lvl4pPr marL="154305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a:t>Fig. 12-16: Cities that have a high proportion of their labor force engaged in the specified economic activity shown.</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1038" y="382588"/>
            <a:ext cx="7781925" cy="762000"/>
          </a:xfrm>
        </p:spPr>
        <p:txBody>
          <a:bodyPr/>
          <a:lstStyle/>
          <a:p>
            <a:pPr eaLnBrk="1" hangingPunct="1">
              <a:defRPr/>
            </a:pPr>
            <a:r>
              <a:rPr lang="en-US" dirty="0"/>
              <a:t>Geography of Talent</a:t>
            </a:r>
          </a:p>
        </p:txBody>
      </p:sp>
      <p:pic>
        <p:nvPicPr>
          <p:cNvPr id="51203" name="Picture 3"/>
          <p:cNvPicPr>
            <a:picLocks noGrp="1" noChangeAspect="1" noChangeArrowheads="1"/>
          </p:cNvPicPr>
          <p:nvPr>
            <p:ph idx="1"/>
          </p:nvPr>
        </p:nvPicPr>
        <p:blipFill>
          <a:blip r:embed="rId3" cstate="print"/>
          <a:srcRect/>
          <a:stretch>
            <a:fillRect/>
          </a:stretch>
        </p:blipFill>
        <p:spPr>
          <a:xfrm>
            <a:off x="533400" y="1524000"/>
            <a:ext cx="8077200" cy="3387725"/>
          </a:xfrm>
        </p:spPr>
      </p:pic>
      <p:sp>
        <p:nvSpPr>
          <p:cNvPr id="51204" name="Text Box 4"/>
          <p:cNvSpPr txBox="1">
            <a:spLocks noChangeArrowheads="1"/>
          </p:cNvSpPr>
          <p:nvPr/>
        </p:nvSpPr>
        <p:spPr bwMode="auto">
          <a:xfrm>
            <a:off x="669925" y="5394325"/>
            <a:ext cx="77882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143000" indent="-1143000">
              <a:defRPr>
                <a:solidFill>
                  <a:schemeClr val="tx1"/>
                </a:solidFill>
                <a:latin typeface="Arial" charset="0"/>
                <a:ea typeface="ＭＳ Ｐゴシック" charset="0"/>
              </a:defRPr>
            </a:lvl1pPr>
            <a:lvl2pPr marL="1257300">
              <a:defRPr>
                <a:solidFill>
                  <a:schemeClr val="tx1"/>
                </a:solidFill>
                <a:latin typeface="Arial" charset="0"/>
                <a:ea typeface="ＭＳ Ｐゴシック" charset="0"/>
              </a:defRPr>
            </a:lvl2pPr>
            <a:lvl3pPr marL="1371600">
              <a:defRPr>
                <a:solidFill>
                  <a:schemeClr val="tx1"/>
                </a:solidFill>
                <a:latin typeface="Arial" charset="0"/>
                <a:ea typeface="ＭＳ Ｐゴシック" charset="0"/>
              </a:defRPr>
            </a:lvl3pPr>
            <a:lvl4pPr marL="148590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a:t>Fig. 12-17: Cities with high levels of talent (scientists, professionals, etc.) are also often cities with high levels of diversity.</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228600"/>
            <a:ext cx="8610600" cy="838200"/>
          </a:xfrm>
        </p:spPr>
        <p:txBody>
          <a:bodyPr/>
          <a:lstStyle/>
          <a:p>
            <a:pPr eaLnBrk="1" hangingPunct="1">
              <a:defRPr/>
            </a:pPr>
            <a:r>
              <a:rPr lang="en-US"/>
              <a:t>Business-Service Cities in the U.S.</a:t>
            </a:r>
          </a:p>
        </p:txBody>
      </p:sp>
      <p:pic>
        <p:nvPicPr>
          <p:cNvPr id="49155" name="Picture 3"/>
          <p:cNvPicPr>
            <a:picLocks noGrp="1" noChangeAspect="1" noChangeArrowheads="1"/>
          </p:cNvPicPr>
          <p:nvPr>
            <p:ph idx="1"/>
          </p:nvPr>
        </p:nvPicPr>
        <p:blipFill>
          <a:blip r:embed="rId3" cstate="print"/>
          <a:srcRect/>
          <a:stretch>
            <a:fillRect/>
          </a:stretch>
        </p:blipFill>
        <p:spPr>
          <a:xfrm>
            <a:off x="685800" y="1371600"/>
            <a:ext cx="7772400" cy="4368800"/>
          </a:xfrm>
        </p:spPr>
      </p:pic>
      <p:sp>
        <p:nvSpPr>
          <p:cNvPr id="49156" name="Text Box 4"/>
          <p:cNvSpPr txBox="1">
            <a:spLocks noChangeArrowheads="1"/>
          </p:cNvSpPr>
          <p:nvPr/>
        </p:nvSpPr>
        <p:spPr bwMode="auto">
          <a:xfrm>
            <a:off x="517525" y="5927725"/>
            <a:ext cx="83216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200150" indent="-1200150">
              <a:defRPr>
                <a:solidFill>
                  <a:schemeClr val="tx1"/>
                </a:solidFill>
                <a:latin typeface="Arial" charset="0"/>
                <a:ea typeface="ＭＳ Ｐゴシック" charset="0"/>
              </a:defRPr>
            </a:lvl1pPr>
            <a:lvl2pPr marL="1314450">
              <a:defRPr>
                <a:solidFill>
                  <a:schemeClr val="tx1"/>
                </a:solidFill>
                <a:latin typeface="Arial" charset="0"/>
                <a:ea typeface="ＭＳ Ｐゴシック" charset="0"/>
              </a:defRPr>
            </a:lvl2pPr>
            <a:lvl3pPr marL="1428750">
              <a:defRPr>
                <a:solidFill>
                  <a:schemeClr val="tx1"/>
                </a:solidFill>
                <a:latin typeface="Arial" charset="0"/>
                <a:ea typeface="ＭＳ Ｐゴシック" charset="0"/>
              </a:defRPr>
            </a:lvl3pPr>
            <a:lvl4pPr marL="154305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a:t>Fig. 12-15: Below the world cities in the hierarchy of U.S. cities are command and control centers, specialized producer-service centers, and dependent centers.</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Nike Sweatshops, Behind the Swoosh: </a:t>
            </a:r>
            <a:r>
              <a:rPr lang="en-US" dirty="0">
                <a:hlinkClick r:id="rId2"/>
              </a:rPr>
              <a:t>https://www.youtube.com/watch?v=M5uYCWVfuPQ</a:t>
            </a:r>
            <a:r>
              <a:rPr lang="en-US" dirty="0"/>
              <a:t> (20:30) </a:t>
            </a:r>
          </a:p>
        </p:txBody>
      </p:sp>
    </p:spTree>
    <p:extLst>
      <p:ext uri="{BB962C8B-B14F-4D97-AF65-F5344CB8AC3E}">
        <p14:creationId xmlns:p14="http://schemas.microsoft.com/office/powerpoint/2010/main" val="29159188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457200" y="274638"/>
            <a:ext cx="8229600" cy="868362"/>
          </a:xfrm>
        </p:spPr>
        <p:txBody>
          <a:bodyPr/>
          <a:lstStyle/>
          <a:p>
            <a:pPr eaLnBrk="1" hangingPunct="1"/>
            <a:r>
              <a:rPr lang="en-US" altLang="en-US" b="1" dirty="0"/>
              <a:t>Specialized cities</a:t>
            </a:r>
          </a:p>
        </p:txBody>
      </p:sp>
      <p:sp>
        <p:nvSpPr>
          <p:cNvPr id="354307" name="Rectangle 3"/>
          <p:cNvSpPr>
            <a:spLocks noGrp="1" noChangeArrowheads="1"/>
          </p:cNvSpPr>
          <p:nvPr>
            <p:ph type="body" idx="1"/>
          </p:nvPr>
        </p:nvSpPr>
        <p:spPr>
          <a:xfrm>
            <a:off x="0" y="1219200"/>
            <a:ext cx="9144000" cy="5638800"/>
          </a:xfrm>
        </p:spPr>
        <p:txBody>
          <a:bodyPr/>
          <a:lstStyle/>
          <a:p>
            <a:pPr eaLnBrk="1" hangingPunct="1"/>
            <a:r>
              <a:rPr lang="en-US" altLang="en-US" dirty="0"/>
              <a:t>One/two industries/services dominate = “Functional Specialization”</a:t>
            </a:r>
          </a:p>
          <a:p>
            <a:pPr lvl="1" eaLnBrk="1" hangingPunct="1"/>
            <a:r>
              <a:rPr lang="en-US" altLang="en-US" dirty="0"/>
              <a:t>ex: Old-time Chicago (beef, wheat, timber…) today Laurent, South Dakota</a:t>
            </a:r>
          </a:p>
          <a:p>
            <a:pPr lvl="1" eaLnBrk="1" hangingPunct="1"/>
            <a:r>
              <a:rPr lang="en-US" altLang="en-US" dirty="0"/>
              <a:t>ex: Dalton Ga. = carpet manufacturing</a:t>
            </a:r>
          </a:p>
          <a:p>
            <a:pPr lvl="1" eaLnBrk="1" hangingPunct="1"/>
            <a:r>
              <a:rPr lang="en-US" altLang="en-US" dirty="0"/>
              <a:t>ex: Lost Wages… Las Vegas, NV.</a:t>
            </a:r>
          </a:p>
          <a:p>
            <a:pPr eaLnBrk="1" hangingPunct="1"/>
            <a:r>
              <a:rPr lang="en-US" altLang="en-US" dirty="0"/>
              <a:t>Why do modern cities want a diversified economic base?</a:t>
            </a:r>
          </a:p>
          <a:p>
            <a:pPr eaLnBrk="1" hangingPunct="1"/>
            <a:r>
              <a:rPr lang="en-US" altLang="en-US" dirty="0"/>
              <a:t>As cities grow </a:t>
            </a:r>
            <a:r>
              <a:rPr lang="en-US" altLang="en-US" i="1" dirty="0"/>
              <a:t>Functional Specialization</a:t>
            </a:r>
            <a:r>
              <a:rPr lang="en-US" altLang="en-US" dirty="0"/>
              <a:t> decreases.</a:t>
            </a:r>
          </a:p>
        </p:txBody>
      </p:sp>
    </p:spTree>
    <p:extLst>
      <p:ext uri="{BB962C8B-B14F-4D97-AF65-F5344CB8AC3E}">
        <p14:creationId xmlns:p14="http://schemas.microsoft.com/office/powerpoint/2010/main" val="754778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4307">
                                            <p:txEl>
                                              <p:pRg st="0" end="0"/>
                                            </p:txEl>
                                          </p:spTgt>
                                        </p:tgtEl>
                                        <p:attrNameLst>
                                          <p:attrName>style.visibility</p:attrName>
                                        </p:attrNameLst>
                                      </p:cBhvr>
                                      <p:to>
                                        <p:strVal val="visible"/>
                                      </p:to>
                                    </p:set>
                                    <p:anim calcmode="lin" valueType="num">
                                      <p:cBhvr additive="base">
                                        <p:cTn id="7" dur="500" fill="hold"/>
                                        <p:tgtEl>
                                          <p:spTgt spid="3543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43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4307">
                                            <p:txEl>
                                              <p:pRg st="1" end="1"/>
                                            </p:txEl>
                                          </p:spTgt>
                                        </p:tgtEl>
                                        <p:attrNameLst>
                                          <p:attrName>style.visibility</p:attrName>
                                        </p:attrNameLst>
                                      </p:cBhvr>
                                      <p:to>
                                        <p:strVal val="visible"/>
                                      </p:to>
                                    </p:set>
                                    <p:anim calcmode="lin" valueType="num">
                                      <p:cBhvr additive="base">
                                        <p:cTn id="11" dur="500" fill="hold"/>
                                        <p:tgtEl>
                                          <p:spTgt spid="3543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430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4307">
                                            <p:txEl>
                                              <p:pRg st="2" end="2"/>
                                            </p:txEl>
                                          </p:spTgt>
                                        </p:tgtEl>
                                        <p:attrNameLst>
                                          <p:attrName>style.visibility</p:attrName>
                                        </p:attrNameLst>
                                      </p:cBhvr>
                                      <p:to>
                                        <p:strVal val="visible"/>
                                      </p:to>
                                    </p:set>
                                    <p:anim calcmode="lin" valueType="num">
                                      <p:cBhvr additive="base">
                                        <p:cTn id="15" dur="500" fill="hold"/>
                                        <p:tgtEl>
                                          <p:spTgt spid="35430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430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4307">
                                            <p:txEl>
                                              <p:pRg st="3" end="3"/>
                                            </p:txEl>
                                          </p:spTgt>
                                        </p:tgtEl>
                                        <p:attrNameLst>
                                          <p:attrName>style.visibility</p:attrName>
                                        </p:attrNameLst>
                                      </p:cBhvr>
                                      <p:to>
                                        <p:strVal val="visible"/>
                                      </p:to>
                                    </p:set>
                                    <p:anim calcmode="lin" valueType="num">
                                      <p:cBhvr additive="base">
                                        <p:cTn id="19" dur="500" fill="hold"/>
                                        <p:tgtEl>
                                          <p:spTgt spid="35430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4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54307">
                                            <p:txEl>
                                              <p:pRg st="4" end="4"/>
                                            </p:txEl>
                                          </p:spTgt>
                                        </p:tgtEl>
                                        <p:attrNameLst>
                                          <p:attrName>style.visibility</p:attrName>
                                        </p:attrNameLst>
                                      </p:cBhvr>
                                      <p:to>
                                        <p:strVal val="visible"/>
                                      </p:to>
                                    </p:set>
                                    <p:animEffect transition="in" filter="circle(in)">
                                      <p:cBhvr>
                                        <p:cTn id="25" dur="2000"/>
                                        <p:tgtEl>
                                          <p:spTgt spid="35430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54307">
                                            <p:txEl>
                                              <p:pRg st="5" end="5"/>
                                            </p:txEl>
                                          </p:spTgt>
                                        </p:tgtEl>
                                        <p:attrNameLst>
                                          <p:attrName>style.visibility</p:attrName>
                                        </p:attrNameLst>
                                      </p:cBhvr>
                                      <p:to>
                                        <p:strVal val="visible"/>
                                      </p:to>
                                    </p:set>
                                    <p:animEffect transition="in" filter="circle(in)">
                                      <p:cBhvr>
                                        <p:cTn id="30" dur="2000"/>
                                        <p:tgtEl>
                                          <p:spTgt spid="3543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FRQ</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667573"/>
            <a:ext cx="5053013" cy="3437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105400"/>
            <a:ext cx="8862434"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48218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0" y="0"/>
            <a:ext cx="9144000" cy="1143000"/>
          </a:xfrm>
        </p:spPr>
        <p:txBody>
          <a:bodyPr>
            <a:normAutofit fontScale="90000"/>
          </a:bodyPr>
          <a:lstStyle/>
          <a:p>
            <a:pPr eaLnBrk="1" hangingPunct="1">
              <a:defRPr/>
            </a:pPr>
            <a:r>
              <a:rPr lang="en-US" sz="4000" b="1" dirty="0"/>
              <a:t>Recent Developments with Industry/Services</a:t>
            </a:r>
          </a:p>
        </p:txBody>
      </p:sp>
      <p:sp>
        <p:nvSpPr>
          <p:cNvPr id="310275" name="Rectangle 3"/>
          <p:cNvSpPr>
            <a:spLocks noGrp="1" noChangeArrowheads="1"/>
          </p:cNvSpPr>
          <p:nvPr>
            <p:ph type="body" idx="1"/>
          </p:nvPr>
        </p:nvSpPr>
        <p:spPr>
          <a:xfrm>
            <a:off x="0" y="1295400"/>
            <a:ext cx="5867400" cy="5562600"/>
          </a:xfrm>
        </p:spPr>
        <p:txBody>
          <a:bodyPr>
            <a:normAutofit fontScale="92500" lnSpcReduction="20000"/>
          </a:bodyPr>
          <a:lstStyle/>
          <a:p>
            <a:pPr eaLnBrk="1" hangingPunct="1">
              <a:buFontTx/>
              <a:buNone/>
              <a:defRPr/>
            </a:pPr>
            <a:r>
              <a:rPr lang="en-US" dirty="0"/>
              <a:t>1. Homogenization of global tastes</a:t>
            </a:r>
          </a:p>
          <a:p>
            <a:pPr lvl="1" eaLnBrk="1" hangingPunct="1">
              <a:defRPr/>
            </a:pPr>
            <a:r>
              <a:rPr lang="en-US" sz="3000" dirty="0"/>
              <a:t>World cars: Toyota </a:t>
            </a:r>
            <a:r>
              <a:rPr lang="en-US" sz="3000" dirty="0" err="1"/>
              <a:t>Carolla</a:t>
            </a:r>
            <a:r>
              <a:rPr lang="en-US" sz="3000" dirty="0"/>
              <a:t> best selling car ever (Ford Fiesta, Honda Civic, etc. (Emissions, mpg, meets environ. standards for many countries)</a:t>
            </a:r>
          </a:p>
          <a:p>
            <a:pPr lvl="1" eaLnBrk="1" hangingPunct="1">
              <a:defRPr/>
            </a:pPr>
            <a:r>
              <a:rPr lang="en-US" sz="3000" dirty="0"/>
              <a:t>Clothes, foods</a:t>
            </a:r>
          </a:p>
          <a:p>
            <a:pPr lvl="1" eaLnBrk="1" hangingPunct="1">
              <a:defRPr/>
            </a:pPr>
            <a:r>
              <a:rPr lang="en-US" sz="3000" dirty="0"/>
              <a:t>Bland and moderate foods vs. extreme flavors</a:t>
            </a:r>
          </a:p>
          <a:p>
            <a:pPr lvl="1" eaLnBrk="1" hangingPunct="1">
              <a:defRPr/>
            </a:pPr>
            <a:r>
              <a:rPr lang="en-US" sz="3000" dirty="0"/>
              <a:t>What concept does this represent???</a:t>
            </a:r>
          </a:p>
          <a:p>
            <a:pPr lvl="2" eaLnBrk="1" hangingPunct="1">
              <a:defRPr/>
            </a:pPr>
            <a:r>
              <a:rPr lang="en-US" sz="2600" dirty="0"/>
              <a:t>Globalization – every urban place looks the same/provides the same goods/services</a:t>
            </a:r>
          </a:p>
        </p:txBody>
      </p:sp>
      <p:pic>
        <p:nvPicPr>
          <p:cNvPr id="39941" name="Picture 5" descr="http://rds.yahoo.com/_ylt=A0WTb_2HYdBLPyMAx9ujzbkF/SIG=12mve5asv/EXP=1272034055/**http%3a/www.donvalleynorthtoyota.com/assets/images/side_corol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588" y="1676400"/>
            <a:ext cx="3693501"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153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animEffect transition="in" filter="barn(inVertical)">
                                      <p:cBhvr>
                                        <p:cTn id="7" dur="500"/>
                                        <p:tgtEl>
                                          <p:spTgt spid="310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0275">
                                            <p:txEl>
                                              <p:pRg st="1" end="1"/>
                                            </p:txEl>
                                          </p:spTgt>
                                        </p:tgtEl>
                                        <p:attrNameLst>
                                          <p:attrName>style.visibility</p:attrName>
                                        </p:attrNameLst>
                                      </p:cBhvr>
                                      <p:to>
                                        <p:strVal val="visible"/>
                                      </p:to>
                                    </p:set>
                                    <p:animEffect transition="in" filter="circle(in)">
                                      <p:cBhvr>
                                        <p:cTn id="12" dur="2000"/>
                                        <p:tgtEl>
                                          <p:spTgt spid="3102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0275">
                                            <p:txEl>
                                              <p:pRg st="2" end="2"/>
                                            </p:txEl>
                                          </p:spTgt>
                                        </p:tgtEl>
                                        <p:attrNameLst>
                                          <p:attrName>style.visibility</p:attrName>
                                        </p:attrNameLst>
                                      </p:cBhvr>
                                      <p:to>
                                        <p:strVal val="visible"/>
                                      </p:to>
                                    </p:set>
                                    <p:animEffect transition="in" filter="fade">
                                      <p:cBhvr>
                                        <p:cTn id="17" dur="500"/>
                                        <p:tgtEl>
                                          <p:spTgt spid="3102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10275">
                                            <p:txEl>
                                              <p:pRg st="4" end="4"/>
                                            </p:txEl>
                                          </p:spTgt>
                                        </p:tgtEl>
                                        <p:attrNameLst>
                                          <p:attrName>style.visibility</p:attrName>
                                        </p:attrNameLst>
                                      </p:cBhvr>
                                      <p:to>
                                        <p:strVal val="visible"/>
                                      </p:to>
                                    </p:set>
                                    <p:animEffect transition="in" filter="circle(in)">
                                      <p:cBhvr>
                                        <p:cTn id="26" dur="2000"/>
                                        <p:tgtEl>
                                          <p:spTgt spid="31027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275">
                                            <p:txEl>
                                              <p:pRg st="5" end="5"/>
                                            </p:txEl>
                                          </p:spTgt>
                                        </p:tgtEl>
                                        <p:attrNameLst>
                                          <p:attrName>style.visibility</p:attrName>
                                        </p:attrNameLst>
                                      </p:cBhvr>
                                      <p:to>
                                        <p:strVal val="visible"/>
                                      </p:to>
                                    </p:set>
                                    <p:anim calcmode="lin" valueType="num">
                                      <p:cBhvr additive="base">
                                        <p:cTn id="31" dur="500" fill="hold"/>
                                        <p:tgtEl>
                                          <p:spTgt spid="3102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02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0" y="0"/>
            <a:ext cx="9144000" cy="685800"/>
          </a:xfrm>
        </p:spPr>
        <p:txBody>
          <a:bodyPr>
            <a:normAutofit fontScale="90000"/>
          </a:bodyPr>
          <a:lstStyle/>
          <a:p>
            <a:pPr eaLnBrk="1" hangingPunct="1">
              <a:defRPr/>
            </a:pPr>
            <a:r>
              <a:rPr lang="en-US" sz="4000" b="1" dirty="0"/>
              <a:t>Recent Development with Services</a:t>
            </a:r>
          </a:p>
        </p:txBody>
      </p:sp>
      <p:sp>
        <p:nvSpPr>
          <p:cNvPr id="139267" name="Rectangle 3"/>
          <p:cNvSpPr>
            <a:spLocks noGrp="1" noChangeArrowheads="1"/>
          </p:cNvSpPr>
          <p:nvPr>
            <p:ph type="body" idx="1"/>
          </p:nvPr>
        </p:nvSpPr>
        <p:spPr>
          <a:xfrm>
            <a:off x="0" y="685800"/>
            <a:ext cx="9144000" cy="6172200"/>
          </a:xfrm>
        </p:spPr>
        <p:txBody>
          <a:bodyPr>
            <a:normAutofit fontScale="92500" lnSpcReduction="20000"/>
          </a:bodyPr>
          <a:lstStyle/>
          <a:p>
            <a:pPr eaLnBrk="1" hangingPunct="1">
              <a:lnSpc>
                <a:spcPct val="90000"/>
              </a:lnSpc>
              <a:buFontTx/>
              <a:buNone/>
              <a:defRPr/>
            </a:pPr>
            <a:r>
              <a:rPr lang="en-US" b="1" dirty="0"/>
              <a:t>2. Tourism’s Rise (11% of all jobs worldwide)</a:t>
            </a:r>
          </a:p>
          <a:p>
            <a:pPr lvl="1" eaLnBrk="1" hangingPunct="1">
              <a:lnSpc>
                <a:spcPct val="90000"/>
              </a:lnSpc>
              <a:defRPr/>
            </a:pPr>
            <a:r>
              <a:rPr lang="en-US" dirty="0"/>
              <a:t>World’s largest industry/service</a:t>
            </a:r>
          </a:p>
          <a:p>
            <a:pPr lvl="1" eaLnBrk="1" hangingPunct="1">
              <a:lnSpc>
                <a:spcPct val="90000"/>
              </a:lnSpc>
              <a:defRPr/>
            </a:pPr>
            <a:r>
              <a:rPr lang="en-US" dirty="0"/>
              <a:t>Outside of agriculture, the largest employer</a:t>
            </a:r>
          </a:p>
          <a:p>
            <a:pPr lvl="1" eaLnBrk="1" hangingPunct="1">
              <a:lnSpc>
                <a:spcPct val="90000"/>
              </a:lnSpc>
              <a:defRPr/>
            </a:pPr>
            <a:r>
              <a:rPr lang="en-US" dirty="0"/>
              <a:t>Medical </a:t>
            </a:r>
            <a:r>
              <a:rPr lang="en-US" dirty="0" smtClean="0"/>
              <a:t>tourism</a:t>
            </a:r>
          </a:p>
          <a:p>
            <a:pPr lvl="1">
              <a:lnSpc>
                <a:spcPct val="90000"/>
              </a:lnSpc>
              <a:defRPr/>
            </a:pPr>
            <a:r>
              <a:rPr lang="en-US" dirty="0" smtClean="0"/>
              <a:t> </a:t>
            </a:r>
            <a:r>
              <a:rPr lang="en-US" sz="2100" dirty="0">
                <a:hlinkClick r:id="rId3"/>
              </a:rPr>
              <a:t>https://www.youtube.com/watch?v=UFOUYlLpslo</a:t>
            </a:r>
            <a:endParaRPr lang="en-US" sz="2100" dirty="0" smtClean="0"/>
          </a:p>
          <a:p>
            <a:pPr lvl="1">
              <a:lnSpc>
                <a:spcPct val="90000"/>
              </a:lnSpc>
              <a:defRPr/>
            </a:pPr>
            <a:r>
              <a:rPr lang="en-US" sz="2100" dirty="0">
                <a:hlinkClick r:id="rId4"/>
              </a:rPr>
              <a:t>https://</a:t>
            </a:r>
            <a:r>
              <a:rPr lang="en-US" sz="2100" dirty="0" smtClean="0">
                <a:hlinkClick r:id="rId4"/>
              </a:rPr>
              <a:t>www.cnn.com/2019/02/13/health/india-medical-tourism-industry-intl/index.html</a:t>
            </a:r>
            <a:endParaRPr lang="en-US" sz="2100" dirty="0" smtClean="0"/>
          </a:p>
          <a:p>
            <a:pPr lvl="1">
              <a:lnSpc>
                <a:spcPct val="90000"/>
              </a:lnSpc>
              <a:defRPr/>
            </a:pPr>
            <a:r>
              <a:rPr lang="en-US" sz="2100" dirty="0">
                <a:hlinkClick r:id="rId5"/>
              </a:rPr>
              <a:t>https://www.10news.com/franchise/indian-river-lagoon/health/is-medical-tourism-right-for-you-could-save-you-big-bucks-but-there-are-risks</a:t>
            </a:r>
            <a:endParaRPr lang="en-US" sz="2100" dirty="0"/>
          </a:p>
          <a:p>
            <a:pPr lvl="1" eaLnBrk="1" hangingPunct="1">
              <a:lnSpc>
                <a:spcPct val="90000"/>
              </a:lnSpc>
              <a:defRPr/>
            </a:pPr>
            <a:r>
              <a:rPr lang="en-US" u="sng" dirty="0" smtClean="0"/>
              <a:t>Ecotourism </a:t>
            </a:r>
            <a:r>
              <a:rPr lang="en-US" dirty="0" smtClean="0"/>
              <a:t> </a:t>
            </a:r>
            <a:r>
              <a:rPr lang="en-US" dirty="0"/>
              <a:t>- low environmental impact, locals make money, culturally sensitive</a:t>
            </a:r>
            <a:endParaRPr lang="en-US" u="sng" dirty="0"/>
          </a:p>
          <a:p>
            <a:pPr lvl="1" eaLnBrk="1" hangingPunct="1">
              <a:lnSpc>
                <a:spcPct val="90000"/>
              </a:lnSpc>
              <a:defRPr/>
            </a:pPr>
            <a:r>
              <a:rPr lang="en-US" dirty="0"/>
              <a:t>Are indigenous people’s culture sustained or eroded? </a:t>
            </a:r>
          </a:p>
          <a:p>
            <a:pPr eaLnBrk="1" hangingPunct="1">
              <a:lnSpc>
                <a:spcPct val="90000"/>
              </a:lnSpc>
              <a:defRPr/>
            </a:pPr>
            <a:r>
              <a:rPr lang="en-US" b="1" dirty="0"/>
              <a:t>Problems</a:t>
            </a:r>
          </a:p>
          <a:p>
            <a:pPr lvl="1" eaLnBrk="1" hangingPunct="1">
              <a:lnSpc>
                <a:spcPct val="90000"/>
              </a:lnSpc>
              <a:defRPr/>
            </a:pPr>
            <a:r>
              <a:rPr lang="en-US" dirty="0"/>
              <a:t>Capital Flight</a:t>
            </a:r>
          </a:p>
          <a:p>
            <a:pPr lvl="1" eaLnBrk="1" hangingPunct="1">
              <a:lnSpc>
                <a:spcPct val="90000"/>
              </a:lnSpc>
              <a:defRPr/>
            </a:pPr>
            <a:r>
              <a:rPr lang="en-US" dirty="0"/>
              <a:t>Environmental Issues</a:t>
            </a:r>
          </a:p>
          <a:p>
            <a:pPr eaLnBrk="1" hangingPunct="1">
              <a:lnSpc>
                <a:spcPct val="90000"/>
              </a:lnSpc>
              <a:defRPr/>
            </a:pPr>
            <a:r>
              <a:rPr lang="en-US" b="1" dirty="0"/>
              <a:t>Globalization vs. Local Diversity as it applies to tourism</a:t>
            </a:r>
          </a:p>
        </p:txBody>
      </p:sp>
    </p:spTree>
    <p:extLst>
      <p:ext uri="{BB962C8B-B14F-4D97-AF65-F5344CB8AC3E}">
        <p14:creationId xmlns:p14="http://schemas.microsoft.com/office/powerpoint/2010/main" val="213415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wipe(down)">
                                      <p:cBhvr>
                                        <p:cTn id="7" dur="500"/>
                                        <p:tgtEl>
                                          <p:spTgt spid="13926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39267">
                                            <p:txEl>
                                              <p:pRg st="1" end="1"/>
                                            </p:txEl>
                                          </p:spTgt>
                                        </p:tgtEl>
                                        <p:attrNameLst>
                                          <p:attrName>style.visibility</p:attrName>
                                        </p:attrNameLst>
                                      </p:cBhvr>
                                      <p:to>
                                        <p:strVal val="visible"/>
                                      </p:to>
                                    </p:set>
                                    <p:animEffect transition="in" filter="wipe(down)">
                                      <p:cBhvr>
                                        <p:cTn id="10" dur="500"/>
                                        <p:tgtEl>
                                          <p:spTgt spid="139267">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39267">
                                            <p:txEl>
                                              <p:pRg st="2" end="2"/>
                                            </p:txEl>
                                          </p:spTgt>
                                        </p:tgtEl>
                                        <p:attrNameLst>
                                          <p:attrName>style.visibility</p:attrName>
                                        </p:attrNameLst>
                                      </p:cBhvr>
                                      <p:to>
                                        <p:strVal val="visible"/>
                                      </p:to>
                                    </p:set>
                                    <p:animEffect transition="in" filter="wipe(down)">
                                      <p:cBhvr>
                                        <p:cTn id="13" dur="500"/>
                                        <p:tgtEl>
                                          <p:spTgt spid="139267">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39267">
                                            <p:txEl>
                                              <p:pRg st="3" end="3"/>
                                            </p:txEl>
                                          </p:spTgt>
                                        </p:tgtEl>
                                        <p:attrNameLst>
                                          <p:attrName>style.visibility</p:attrName>
                                        </p:attrNameLst>
                                      </p:cBhvr>
                                      <p:to>
                                        <p:strVal val="visible"/>
                                      </p:to>
                                    </p:set>
                                    <p:animEffect transition="in" filter="wipe(down)">
                                      <p:cBhvr>
                                        <p:cTn id="16" dur="500"/>
                                        <p:tgtEl>
                                          <p:spTgt spid="139267">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39267">
                                            <p:txEl>
                                              <p:pRg st="4" end="4"/>
                                            </p:txEl>
                                          </p:spTgt>
                                        </p:tgtEl>
                                        <p:attrNameLst>
                                          <p:attrName>style.visibility</p:attrName>
                                        </p:attrNameLst>
                                      </p:cBhvr>
                                      <p:to>
                                        <p:strVal val="visible"/>
                                      </p:to>
                                    </p:set>
                                    <p:animEffect transition="in" filter="wipe(down)">
                                      <p:cBhvr>
                                        <p:cTn id="19" dur="500"/>
                                        <p:tgtEl>
                                          <p:spTgt spid="139267">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39267">
                                            <p:txEl>
                                              <p:pRg st="5" end="5"/>
                                            </p:txEl>
                                          </p:spTgt>
                                        </p:tgtEl>
                                        <p:attrNameLst>
                                          <p:attrName>style.visibility</p:attrName>
                                        </p:attrNameLst>
                                      </p:cBhvr>
                                      <p:to>
                                        <p:strVal val="visible"/>
                                      </p:to>
                                    </p:set>
                                    <p:animEffect transition="in" filter="wipe(down)">
                                      <p:cBhvr>
                                        <p:cTn id="22" dur="500"/>
                                        <p:tgtEl>
                                          <p:spTgt spid="139267">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139267">
                                            <p:txEl>
                                              <p:pRg st="6" end="6"/>
                                            </p:txEl>
                                          </p:spTgt>
                                        </p:tgtEl>
                                        <p:attrNameLst>
                                          <p:attrName>style.visibility</p:attrName>
                                        </p:attrNameLst>
                                      </p:cBhvr>
                                      <p:to>
                                        <p:strVal val="visible"/>
                                      </p:to>
                                    </p:set>
                                    <p:animEffect transition="in" filter="wipe(down)">
                                      <p:cBhvr>
                                        <p:cTn id="25" dur="500"/>
                                        <p:tgtEl>
                                          <p:spTgt spid="139267">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139267">
                                            <p:txEl>
                                              <p:pRg st="7" end="7"/>
                                            </p:txEl>
                                          </p:spTgt>
                                        </p:tgtEl>
                                        <p:attrNameLst>
                                          <p:attrName>style.visibility</p:attrName>
                                        </p:attrNameLst>
                                      </p:cBhvr>
                                      <p:to>
                                        <p:strVal val="visible"/>
                                      </p:to>
                                    </p:set>
                                    <p:animEffect transition="in" filter="wipe(down)">
                                      <p:cBhvr>
                                        <p:cTn id="28" dur="500"/>
                                        <p:tgtEl>
                                          <p:spTgt spid="139267">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39267">
                                            <p:txEl>
                                              <p:pRg st="8" end="8"/>
                                            </p:txEl>
                                          </p:spTgt>
                                        </p:tgtEl>
                                        <p:attrNameLst>
                                          <p:attrName>style.visibility</p:attrName>
                                        </p:attrNameLst>
                                      </p:cBhvr>
                                      <p:to>
                                        <p:strVal val="visible"/>
                                      </p:to>
                                    </p:set>
                                    <p:animEffect transition="in" filter="wipe(down)">
                                      <p:cBhvr>
                                        <p:cTn id="31" dur="500"/>
                                        <p:tgtEl>
                                          <p:spTgt spid="139267">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39267">
                                            <p:txEl>
                                              <p:pRg st="9" end="9"/>
                                            </p:txEl>
                                          </p:spTgt>
                                        </p:tgtEl>
                                        <p:attrNameLst>
                                          <p:attrName>style.visibility</p:attrName>
                                        </p:attrNameLst>
                                      </p:cBhvr>
                                      <p:to>
                                        <p:strVal val="visible"/>
                                      </p:to>
                                    </p:set>
                                    <p:anim calcmode="lin" valueType="num">
                                      <p:cBhvr additive="base">
                                        <p:cTn id="36" dur="500" fill="hold"/>
                                        <p:tgtEl>
                                          <p:spTgt spid="139267">
                                            <p:txEl>
                                              <p:pRg st="9" end="9"/>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39267">
                                            <p:txEl>
                                              <p:pRg st="9" end="9"/>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9267">
                                            <p:txEl>
                                              <p:pRg st="10" end="10"/>
                                            </p:txEl>
                                          </p:spTgt>
                                        </p:tgtEl>
                                        <p:attrNameLst>
                                          <p:attrName>style.visibility</p:attrName>
                                        </p:attrNameLst>
                                      </p:cBhvr>
                                      <p:to>
                                        <p:strVal val="visible"/>
                                      </p:to>
                                    </p:set>
                                    <p:anim calcmode="lin" valueType="num">
                                      <p:cBhvr additive="base">
                                        <p:cTn id="40" dur="500" fill="hold"/>
                                        <p:tgtEl>
                                          <p:spTgt spid="139267">
                                            <p:txEl>
                                              <p:pRg st="10" end="1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39267">
                                            <p:txEl>
                                              <p:pRg st="10" end="10"/>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39267">
                                            <p:txEl>
                                              <p:pRg st="11" end="11"/>
                                            </p:txEl>
                                          </p:spTgt>
                                        </p:tgtEl>
                                        <p:attrNameLst>
                                          <p:attrName>style.visibility</p:attrName>
                                        </p:attrNameLst>
                                      </p:cBhvr>
                                      <p:to>
                                        <p:strVal val="visible"/>
                                      </p:to>
                                    </p:set>
                                    <p:anim calcmode="lin" valueType="num">
                                      <p:cBhvr additive="base">
                                        <p:cTn id="44" dur="500" fill="hold"/>
                                        <p:tgtEl>
                                          <p:spTgt spid="139267">
                                            <p:txEl>
                                              <p:pRg st="11" end="1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3926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39267">
                                            <p:txEl>
                                              <p:pRg st="12" end="12"/>
                                            </p:txEl>
                                          </p:spTgt>
                                        </p:tgtEl>
                                        <p:attrNameLst>
                                          <p:attrName>style.visibility</p:attrName>
                                        </p:attrNameLst>
                                      </p:cBhvr>
                                      <p:to>
                                        <p:strVal val="visible"/>
                                      </p:to>
                                    </p:set>
                                    <p:animEffect transition="in" filter="circle(in)">
                                      <p:cBhvr>
                                        <p:cTn id="50" dur="2000"/>
                                        <p:tgtEl>
                                          <p:spTgt spid="13926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FRQs</a:t>
            </a:r>
          </a:p>
        </p:txBody>
      </p:sp>
      <p:sp>
        <p:nvSpPr>
          <p:cNvPr id="3" name="Content Placeholder 2"/>
          <p:cNvSpPr>
            <a:spLocks noGrp="1"/>
          </p:cNvSpPr>
          <p:nvPr>
            <p:ph idx="1"/>
          </p:nvPr>
        </p:nvSpPr>
        <p:spPr>
          <a:xfrm>
            <a:off x="457200" y="1219200"/>
            <a:ext cx="8229600" cy="4906963"/>
          </a:xfrm>
        </p:spPr>
        <p:txBody>
          <a:bodyPr>
            <a:normAutofit/>
          </a:bodyPr>
          <a:lstStyle/>
          <a:p>
            <a:pPr marL="0" indent="0">
              <a:buNone/>
            </a:pPr>
            <a:r>
              <a:rPr lang="en-US" dirty="0"/>
              <a:t>A. Identify and explain ONE way that tourism has diminished regional landscape distinctiveness. </a:t>
            </a:r>
          </a:p>
          <a:p>
            <a:pPr marL="0" indent="0">
              <a:buNone/>
            </a:pPr>
            <a:r>
              <a:rPr lang="en-US" dirty="0"/>
              <a:t>B. Identify and explain ONE way that tourism has enhanced regional landscape distinctiveness. </a:t>
            </a:r>
          </a:p>
          <a:p>
            <a:endParaRPr lang="en-US" dirty="0"/>
          </a:p>
        </p:txBody>
      </p:sp>
    </p:spTree>
    <p:extLst>
      <p:ext uri="{BB962C8B-B14F-4D97-AF65-F5344CB8AC3E}">
        <p14:creationId xmlns:p14="http://schemas.microsoft.com/office/powerpoint/2010/main" val="33897657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52400" y="0"/>
            <a:ext cx="8839200" cy="838200"/>
          </a:xfrm>
        </p:spPr>
        <p:txBody>
          <a:bodyPr/>
          <a:lstStyle/>
          <a:p>
            <a:pPr eaLnBrk="1" hangingPunct="1">
              <a:defRPr/>
            </a:pPr>
            <a:r>
              <a:rPr lang="en-US" b="1" dirty="0"/>
              <a:t>Recent Development with Services</a:t>
            </a:r>
          </a:p>
        </p:txBody>
      </p:sp>
      <p:sp>
        <p:nvSpPr>
          <p:cNvPr id="142339" name="Rectangle 3"/>
          <p:cNvSpPr>
            <a:spLocks noGrp="1" noChangeArrowheads="1"/>
          </p:cNvSpPr>
          <p:nvPr>
            <p:ph type="body" idx="1"/>
          </p:nvPr>
        </p:nvSpPr>
        <p:spPr>
          <a:xfrm>
            <a:off x="152400" y="685800"/>
            <a:ext cx="8991600" cy="6172200"/>
          </a:xfrm>
        </p:spPr>
        <p:txBody>
          <a:bodyPr/>
          <a:lstStyle/>
          <a:p>
            <a:pPr eaLnBrk="1" hangingPunct="1">
              <a:lnSpc>
                <a:spcPct val="90000"/>
              </a:lnSpc>
              <a:buFontTx/>
              <a:buNone/>
              <a:defRPr/>
            </a:pPr>
            <a:r>
              <a:rPr lang="en-US" sz="3600" dirty="0"/>
              <a:t>3. Advances in Telecommunication changes how business is done</a:t>
            </a:r>
          </a:p>
          <a:p>
            <a:pPr lvl="1" eaLnBrk="1" hangingPunct="1">
              <a:lnSpc>
                <a:spcPct val="90000"/>
              </a:lnSpc>
              <a:defRPr/>
            </a:pPr>
            <a:r>
              <a:rPr lang="en-US" sz="3200" dirty="0"/>
              <a:t>NASDAQ </a:t>
            </a:r>
            <a:r>
              <a:rPr lang="en-US" sz="3200" dirty="0">
                <a:sym typeface="Wingdings" pitchFamily="2" charset="2"/>
              </a:rPr>
              <a:t> </a:t>
            </a:r>
            <a:r>
              <a:rPr lang="en-US" sz="3200" dirty="0"/>
              <a:t>no trading floor; all digital</a:t>
            </a:r>
          </a:p>
          <a:p>
            <a:pPr lvl="1" eaLnBrk="1" hangingPunct="1">
              <a:lnSpc>
                <a:spcPct val="90000"/>
              </a:lnSpc>
              <a:defRPr/>
            </a:pPr>
            <a:r>
              <a:rPr lang="en-US" sz="3200" u="sng" dirty="0"/>
              <a:t>“Back offices”</a:t>
            </a:r>
            <a:r>
              <a:rPr lang="en-US" sz="3200" dirty="0"/>
              <a:t> outside the CBD headquarters in India, Ireland, Kenya</a:t>
            </a:r>
          </a:p>
          <a:p>
            <a:pPr lvl="1" eaLnBrk="1" hangingPunct="1">
              <a:lnSpc>
                <a:spcPct val="90000"/>
              </a:lnSpc>
              <a:defRPr/>
            </a:pPr>
            <a:r>
              <a:rPr lang="en-US" sz="3200" u="sng" dirty="0"/>
              <a:t>Telecommuting</a:t>
            </a:r>
            <a:r>
              <a:rPr lang="en-US" sz="3200" dirty="0"/>
              <a:t> reduces transportation costs/traffic issues</a:t>
            </a:r>
          </a:p>
          <a:p>
            <a:pPr lvl="1" eaLnBrk="1" hangingPunct="1">
              <a:lnSpc>
                <a:spcPct val="90000"/>
              </a:lnSpc>
              <a:defRPr/>
            </a:pPr>
            <a:r>
              <a:rPr lang="en-US" sz="3200" dirty="0"/>
              <a:t>Call centers</a:t>
            </a:r>
          </a:p>
          <a:p>
            <a:pPr lvl="1" eaLnBrk="1" hangingPunct="1">
              <a:lnSpc>
                <a:spcPct val="90000"/>
              </a:lnSpc>
              <a:defRPr/>
            </a:pPr>
            <a:r>
              <a:rPr lang="en-US" sz="3200" dirty="0"/>
              <a:t>“</a:t>
            </a:r>
            <a:r>
              <a:rPr lang="en-US" sz="3200" u="sng" dirty="0"/>
              <a:t>Footloose</a:t>
            </a:r>
            <a:r>
              <a:rPr lang="en-US" sz="3200" dirty="0"/>
              <a:t>” industries relocate</a:t>
            </a:r>
          </a:p>
          <a:p>
            <a:pPr lvl="1" eaLnBrk="1" hangingPunct="1">
              <a:lnSpc>
                <a:spcPct val="90000"/>
              </a:lnSpc>
              <a:defRPr/>
            </a:pPr>
            <a:r>
              <a:rPr lang="en-US" sz="3200" dirty="0"/>
              <a:t>Claim-processing relocates to places with:</a:t>
            </a:r>
          </a:p>
          <a:p>
            <a:pPr lvl="2" eaLnBrk="1" hangingPunct="1">
              <a:lnSpc>
                <a:spcPct val="90000"/>
              </a:lnSpc>
              <a:defRPr/>
            </a:pPr>
            <a:r>
              <a:rPr lang="en-US" sz="2800" dirty="0"/>
              <a:t>Low labor costs</a:t>
            </a:r>
          </a:p>
          <a:p>
            <a:pPr lvl="2" eaLnBrk="1" hangingPunct="1">
              <a:lnSpc>
                <a:spcPct val="90000"/>
              </a:lnSpc>
              <a:defRPr/>
            </a:pPr>
            <a:r>
              <a:rPr lang="en-US" sz="2800" dirty="0"/>
              <a:t>English speakers</a:t>
            </a:r>
          </a:p>
        </p:txBody>
      </p:sp>
    </p:spTree>
    <p:extLst>
      <p:ext uri="{BB962C8B-B14F-4D97-AF65-F5344CB8AC3E}">
        <p14:creationId xmlns:p14="http://schemas.microsoft.com/office/powerpoint/2010/main" val="40764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2338"/>
                                        </p:tgtEl>
                                        <p:attrNameLst>
                                          <p:attrName>style.visibility</p:attrName>
                                        </p:attrNameLst>
                                      </p:cBhvr>
                                      <p:to>
                                        <p:strVal val="visible"/>
                                      </p:to>
                                    </p:set>
                                    <p:anim calcmode="lin" valueType="num">
                                      <p:cBhvr>
                                        <p:cTn id="7" dur="500" fill="hold"/>
                                        <p:tgtEl>
                                          <p:spTgt spid="142338"/>
                                        </p:tgtEl>
                                        <p:attrNameLst>
                                          <p:attrName>ppt_w</p:attrName>
                                        </p:attrNameLst>
                                      </p:cBhvr>
                                      <p:tavLst>
                                        <p:tav tm="0">
                                          <p:val>
                                            <p:fltVal val="0"/>
                                          </p:val>
                                        </p:tav>
                                        <p:tav tm="100000">
                                          <p:val>
                                            <p:strVal val="#ppt_w"/>
                                          </p:val>
                                        </p:tav>
                                      </p:tavLst>
                                    </p:anim>
                                    <p:anim calcmode="lin" valueType="num">
                                      <p:cBhvr>
                                        <p:cTn id="8" dur="500" fill="hold"/>
                                        <p:tgtEl>
                                          <p:spTgt spid="14233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BaseketballDU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a:t>Consumer Services</a:t>
            </a:r>
          </a:p>
        </p:txBody>
      </p:sp>
      <p:sp>
        <p:nvSpPr>
          <p:cNvPr id="20483" name="Rectangle 3"/>
          <p:cNvSpPr>
            <a:spLocks noGrp="1" noChangeArrowheads="1"/>
          </p:cNvSpPr>
          <p:nvPr>
            <p:ph type="body" sz="half" idx="1"/>
          </p:nvPr>
        </p:nvSpPr>
        <p:spPr>
          <a:xfrm>
            <a:off x="457200" y="1383771"/>
            <a:ext cx="5334000" cy="5029200"/>
          </a:xfrm>
        </p:spPr>
        <p:txBody>
          <a:bodyPr>
            <a:noAutofit/>
          </a:bodyPr>
          <a:lstStyle/>
          <a:p>
            <a:pPr eaLnBrk="1" hangingPunct="1">
              <a:defRPr/>
            </a:pPr>
            <a:r>
              <a:rPr lang="en-US" sz="2400" dirty="0"/>
              <a:t>Retail and wholesale 14% of all US jobs – department stores, grocers, motor vehicle sales,  and wholesalers that provide to retailers </a:t>
            </a:r>
          </a:p>
          <a:p>
            <a:pPr eaLnBrk="1" hangingPunct="1">
              <a:defRPr/>
            </a:pPr>
            <a:r>
              <a:rPr lang="en-US" sz="2400" dirty="0"/>
              <a:t>Health and social – 14% of all US jobs – hospitals, health care services such as doctors offices and nursing homes</a:t>
            </a:r>
          </a:p>
          <a:p>
            <a:pPr eaLnBrk="1" hangingPunct="1">
              <a:defRPr/>
            </a:pPr>
            <a:r>
              <a:rPr lang="en-US" sz="2400" dirty="0"/>
              <a:t>Leisure and hospitality services – 9% of US jobs – restaurants, bars, lodging</a:t>
            </a:r>
          </a:p>
          <a:p>
            <a:pPr eaLnBrk="1" hangingPunct="1">
              <a:defRPr/>
            </a:pPr>
            <a:r>
              <a:rPr lang="en-US" sz="2400" dirty="0"/>
              <a:t>Education services – 15% of all US jobs  </a:t>
            </a:r>
          </a:p>
          <a:p>
            <a:pPr eaLnBrk="1" hangingPunct="1">
              <a:defRPr/>
            </a:pPr>
            <a:r>
              <a:rPr lang="en-US" sz="2400" dirty="0"/>
              <a:t>About one-half of all jobs in the United States are in consumer services. </a:t>
            </a:r>
          </a:p>
        </p:txBody>
      </p:sp>
      <p:pic>
        <p:nvPicPr>
          <p:cNvPr id="20484" name="Picture 4" descr="j0240519"/>
          <p:cNvPicPr>
            <a:picLocks noGrp="1" noChangeAspect="1" noChangeArrowheads="1"/>
          </p:cNvPicPr>
          <p:nvPr>
            <p:ph sz="half" idx="2"/>
          </p:nvPr>
        </p:nvPicPr>
        <p:blipFill>
          <a:blip r:embed="rId3" cstate="print"/>
          <a:srcRect/>
          <a:stretch>
            <a:fillRect/>
          </a:stretch>
        </p:blipFill>
        <p:spPr>
          <a:xfrm>
            <a:off x="5791200" y="1417638"/>
            <a:ext cx="3149600" cy="4188028"/>
          </a:xfrm>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0"/>
            <a:ext cx="8229600" cy="1143000"/>
          </a:xfrm>
        </p:spPr>
        <p:txBody>
          <a:bodyPr>
            <a:normAutofit fontScale="90000"/>
          </a:bodyPr>
          <a:lstStyle/>
          <a:p>
            <a:pPr eaLnBrk="1" hangingPunct="1">
              <a:defRPr/>
            </a:pPr>
            <a:r>
              <a:rPr lang="en-US" b="1" u="sng" dirty="0"/>
              <a:t>Recent Development With Services</a:t>
            </a:r>
          </a:p>
        </p:txBody>
      </p:sp>
      <p:sp>
        <p:nvSpPr>
          <p:cNvPr id="143363" name="Rectangle 3"/>
          <p:cNvSpPr>
            <a:spLocks noGrp="1" noChangeArrowheads="1"/>
          </p:cNvSpPr>
          <p:nvPr>
            <p:ph type="body" idx="1"/>
          </p:nvPr>
        </p:nvSpPr>
        <p:spPr>
          <a:xfrm>
            <a:off x="0" y="1219200"/>
            <a:ext cx="4572000" cy="5638800"/>
          </a:xfrm>
        </p:spPr>
        <p:txBody>
          <a:bodyPr/>
          <a:lstStyle/>
          <a:p>
            <a:pPr eaLnBrk="1" hangingPunct="1">
              <a:buFontTx/>
              <a:buNone/>
              <a:defRPr/>
            </a:pPr>
            <a:r>
              <a:rPr lang="en-US" dirty="0"/>
              <a:t>4. Offshore financial centers &amp; tax havens = 	</a:t>
            </a:r>
          </a:p>
          <a:p>
            <a:pPr eaLnBrk="1" hangingPunct="1">
              <a:buFontTx/>
              <a:buNone/>
              <a:defRPr/>
            </a:pPr>
            <a:r>
              <a:rPr lang="en-US" dirty="0"/>
              <a:t>	ex: Luxembourg, Cayman Islands </a:t>
            </a:r>
          </a:p>
          <a:p>
            <a:pPr eaLnBrk="1" hangingPunct="1">
              <a:buFontTx/>
              <a:buNone/>
              <a:defRPr/>
            </a:pPr>
            <a:r>
              <a:rPr lang="en-US" dirty="0"/>
              <a:t>	(600 banks </a:t>
            </a:r>
          </a:p>
          <a:p>
            <a:pPr eaLnBrk="1" hangingPunct="1">
              <a:buFontTx/>
              <a:buNone/>
              <a:defRPr/>
            </a:pPr>
            <a:r>
              <a:rPr lang="en-US" dirty="0"/>
              <a:t>	and only 75 </a:t>
            </a:r>
          </a:p>
          <a:p>
            <a:pPr eaLnBrk="1" hangingPunct="1">
              <a:buFontTx/>
              <a:buNone/>
              <a:defRPr/>
            </a:pPr>
            <a:r>
              <a:rPr lang="en-US" dirty="0"/>
              <a:t>	have an office</a:t>
            </a:r>
          </a:p>
          <a:p>
            <a:pPr eaLnBrk="1" hangingPunct="1">
              <a:buFontTx/>
              <a:buNone/>
              <a:defRPr/>
            </a:pPr>
            <a:r>
              <a:rPr lang="en-US" dirty="0"/>
              <a:t>	there)</a:t>
            </a:r>
          </a:p>
        </p:txBody>
      </p:sp>
      <p:pic>
        <p:nvPicPr>
          <p:cNvPr id="260100" name="Picture 5" descr="dbrn215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0188" y="1676400"/>
            <a:ext cx="51038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197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13"/>
          <p:cNvSpPr>
            <a:spLocks noChangeArrowheads="1"/>
          </p:cNvSpPr>
          <p:nvPr/>
        </p:nvSpPr>
        <p:spPr bwMode="auto">
          <a:xfrm>
            <a:off x="1447800" y="0"/>
            <a:ext cx="659770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altLang="en-US" sz="4400" b="1" dirty="0">
                <a:latin typeface="Times New Roman" pitchFamily="18" charset="0"/>
              </a:rPr>
              <a:t>Off-shore financial centers</a:t>
            </a:r>
          </a:p>
        </p:txBody>
      </p:sp>
      <p:pic>
        <p:nvPicPr>
          <p:cNvPr id="261123" name="Picture 4" descr="D:\Offshore financial centers.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5800"/>
            <a:ext cx="8991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858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457200" y="0"/>
            <a:ext cx="8915400" cy="609600"/>
          </a:xfrm>
        </p:spPr>
        <p:txBody>
          <a:bodyPr>
            <a:normAutofit fontScale="90000"/>
          </a:bodyPr>
          <a:lstStyle/>
          <a:p>
            <a:pPr eaLnBrk="1" hangingPunct="1">
              <a:defRPr/>
            </a:pPr>
            <a:r>
              <a:rPr lang="en-US" sz="4000" b="1" dirty="0">
                <a:solidFill>
                  <a:schemeClr val="tx1"/>
                </a:solidFill>
                <a:effectLst>
                  <a:outerShdw blurRad="38100" dist="38100" dir="2700000" algn="tl">
                    <a:srgbClr val="FFFFFF"/>
                  </a:outerShdw>
                </a:effectLst>
              </a:rPr>
              <a:t>Recent Development with  Industry/Ser</a:t>
            </a:r>
            <a:r>
              <a:rPr lang="en-US" sz="4000" b="1" dirty="0">
                <a:effectLst>
                  <a:outerShdw blurRad="38100" dist="38100" dir="2700000" algn="tl">
                    <a:srgbClr val="FFFFFF"/>
                  </a:outerShdw>
                </a:effectLst>
              </a:rPr>
              <a:t>vice</a:t>
            </a:r>
            <a:endParaRPr lang="en-US" sz="4000" b="1" dirty="0">
              <a:solidFill>
                <a:schemeClr val="tx1"/>
              </a:solidFill>
              <a:effectLst>
                <a:outerShdw blurRad="38100" dist="38100" dir="2700000" algn="tl">
                  <a:srgbClr val="FFFFFF"/>
                </a:outerShdw>
              </a:effectLst>
            </a:endParaRPr>
          </a:p>
        </p:txBody>
      </p:sp>
      <p:sp>
        <p:nvSpPr>
          <p:cNvPr id="340995" name="Rectangle 3"/>
          <p:cNvSpPr>
            <a:spLocks noGrp="1" noChangeArrowheads="1"/>
          </p:cNvSpPr>
          <p:nvPr>
            <p:ph type="body" idx="1"/>
          </p:nvPr>
        </p:nvSpPr>
        <p:spPr>
          <a:xfrm>
            <a:off x="0" y="762000"/>
            <a:ext cx="9144000" cy="6096000"/>
          </a:xfrm>
        </p:spPr>
        <p:txBody>
          <a:bodyPr/>
          <a:lstStyle/>
          <a:p>
            <a:pPr eaLnBrk="1" hangingPunct="1">
              <a:lnSpc>
                <a:spcPct val="90000"/>
              </a:lnSpc>
              <a:buFontTx/>
              <a:buNone/>
              <a:defRPr/>
            </a:pPr>
            <a:r>
              <a:rPr lang="en-US" dirty="0"/>
              <a:t>5. Suburbanization of Services</a:t>
            </a:r>
          </a:p>
          <a:p>
            <a:pPr lvl="1" eaLnBrk="1" hangingPunct="1">
              <a:lnSpc>
                <a:spcPct val="90000"/>
              </a:lnSpc>
              <a:defRPr/>
            </a:pPr>
            <a:r>
              <a:rPr lang="en-US" dirty="0"/>
              <a:t>Services historically locate near CBD (Central Business District)</a:t>
            </a:r>
          </a:p>
          <a:p>
            <a:pPr lvl="2" eaLnBrk="1" hangingPunct="1">
              <a:lnSpc>
                <a:spcPct val="90000"/>
              </a:lnSpc>
              <a:defRPr/>
            </a:pPr>
            <a:r>
              <a:rPr lang="en-US" dirty="0"/>
              <a:t>Provides more customers for higher threshold services</a:t>
            </a:r>
          </a:p>
          <a:p>
            <a:pPr lvl="2" eaLnBrk="1" hangingPunct="1">
              <a:lnSpc>
                <a:spcPct val="90000"/>
              </a:lnSpc>
              <a:defRPr/>
            </a:pPr>
            <a:r>
              <a:rPr lang="en-US" dirty="0"/>
              <a:t>Attracts people from further distances (higher range services)</a:t>
            </a:r>
          </a:p>
          <a:p>
            <a:pPr lvl="1" eaLnBrk="1" hangingPunct="1">
              <a:lnSpc>
                <a:spcPct val="90000"/>
              </a:lnSpc>
              <a:defRPr/>
            </a:pPr>
            <a:r>
              <a:rPr lang="en-US" dirty="0"/>
              <a:t>As land values increase in CBD…</a:t>
            </a:r>
          </a:p>
          <a:p>
            <a:pPr lvl="2" eaLnBrk="1" hangingPunct="1">
              <a:lnSpc>
                <a:spcPct val="90000"/>
              </a:lnSpc>
              <a:defRPr/>
            </a:pPr>
            <a:r>
              <a:rPr lang="en-US" dirty="0"/>
              <a:t>People/Services move to suburbs/overseas (</a:t>
            </a:r>
            <a:r>
              <a:rPr lang="en-US" dirty="0" err="1"/>
              <a:t>N.America</a:t>
            </a:r>
            <a:r>
              <a:rPr lang="en-US" dirty="0"/>
              <a:t>)</a:t>
            </a:r>
          </a:p>
          <a:p>
            <a:pPr lvl="2" eaLnBrk="1" hangingPunct="1">
              <a:lnSpc>
                <a:spcPct val="90000"/>
              </a:lnSpc>
              <a:defRPr/>
            </a:pPr>
            <a:r>
              <a:rPr lang="en-US" dirty="0"/>
              <a:t>Land used more intensively (vertical geography)</a:t>
            </a:r>
          </a:p>
          <a:p>
            <a:pPr lvl="3" eaLnBrk="1" hangingPunct="1">
              <a:lnSpc>
                <a:spcPct val="90000"/>
              </a:lnSpc>
              <a:defRPr/>
            </a:pPr>
            <a:r>
              <a:rPr lang="en-US" dirty="0"/>
              <a:t>Rise of skyscrapers</a:t>
            </a:r>
          </a:p>
          <a:p>
            <a:pPr lvl="3" eaLnBrk="1" hangingPunct="1">
              <a:lnSpc>
                <a:spcPct val="90000"/>
              </a:lnSpc>
              <a:defRPr/>
            </a:pPr>
            <a:r>
              <a:rPr lang="en-US" dirty="0"/>
              <a:t>Underground activities</a:t>
            </a:r>
          </a:p>
          <a:p>
            <a:pPr lvl="3" eaLnBrk="1" hangingPunct="1">
              <a:lnSpc>
                <a:spcPct val="90000"/>
              </a:lnSpc>
              <a:defRPr/>
            </a:pPr>
            <a:endParaRPr lang="en-US" dirty="0"/>
          </a:p>
          <a:p>
            <a:pPr lvl="2" eaLnBrk="1" hangingPunct="1">
              <a:lnSpc>
                <a:spcPct val="90000"/>
              </a:lnSpc>
              <a:defRPr/>
            </a:pPr>
            <a:r>
              <a:rPr lang="en-US" dirty="0"/>
              <a:t>Manufacturing relocating to suburbs/rural areas</a:t>
            </a:r>
          </a:p>
        </p:txBody>
      </p:sp>
    </p:spTree>
    <p:extLst>
      <p:ext uri="{BB962C8B-B14F-4D97-AF65-F5344CB8AC3E}">
        <p14:creationId xmlns:p14="http://schemas.microsoft.com/office/powerpoint/2010/main" val="417910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0995">
                                            <p:txEl>
                                              <p:pRg st="1" end="1"/>
                                            </p:txEl>
                                          </p:spTgt>
                                        </p:tgtEl>
                                        <p:attrNameLst>
                                          <p:attrName>style.visibility</p:attrName>
                                        </p:attrNameLst>
                                      </p:cBhvr>
                                      <p:to>
                                        <p:strVal val="visible"/>
                                      </p:to>
                                    </p:set>
                                    <p:animEffect transition="in" filter="wipe(down)">
                                      <p:cBhvr>
                                        <p:cTn id="7" dur="500"/>
                                        <p:tgtEl>
                                          <p:spTgt spid="34099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40995">
                                            <p:txEl>
                                              <p:pRg st="2" end="2"/>
                                            </p:txEl>
                                          </p:spTgt>
                                        </p:tgtEl>
                                        <p:attrNameLst>
                                          <p:attrName>style.visibility</p:attrName>
                                        </p:attrNameLst>
                                      </p:cBhvr>
                                      <p:to>
                                        <p:strVal val="visible"/>
                                      </p:to>
                                    </p:set>
                                    <p:animEffect transition="in" filter="wipe(down)">
                                      <p:cBhvr>
                                        <p:cTn id="10" dur="500"/>
                                        <p:tgtEl>
                                          <p:spTgt spid="340995">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40995">
                                            <p:txEl>
                                              <p:pRg st="3" end="3"/>
                                            </p:txEl>
                                          </p:spTgt>
                                        </p:tgtEl>
                                        <p:attrNameLst>
                                          <p:attrName>style.visibility</p:attrName>
                                        </p:attrNameLst>
                                      </p:cBhvr>
                                      <p:to>
                                        <p:strVal val="visible"/>
                                      </p:to>
                                    </p:set>
                                    <p:animEffect transition="in" filter="wipe(down)">
                                      <p:cBhvr>
                                        <p:cTn id="13" dur="500"/>
                                        <p:tgtEl>
                                          <p:spTgt spid="34099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40995">
                                            <p:txEl>
                                              <p:pRg st="4" end="4"/>
                                            </p:txEl>
                                          </p:spTgt>
                                        </p:tgtEl>
                                        <p:attrNameLst>
                                          <p:attrName>style.visibility</p:attrName>
                                        </p:attrNameLst>
                                      </p:cBhvr>
                                      <p:to>
                                        <p:strVal val="visible"/>
                                      </p:to>
                                    </p:set>
                                    <p:animEffect transition="in" filter="wipe(down)">
                                      <p:cBhvr>
                                        <p:cTn id="18" dur="500"/>
                                        <p:tgtEl>
                                          <p:spTgt spid="340995">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40995">
                                            <p:txEl>
                                              <p:pRg st="5" end="5"/>
                                            </p:txEl>
                                          </p:spTgt>
                                        </p:tgtEl>
                                        <p:attrNameLst>
                                          <p:attrName>style.visibility</p:attrName>
                                        </p:attrNameLst>
                                      </p:cBhvr>
                                      <p:to>
                                        <p:strVal val="visible"/>
                                      </p:to>
                                    </p:set>
                                    <p:animEffect transition="in" filter="wipe(down)">
                                      <p:cBhvr>
                                        <p:cTn id="21" dur="500"/>
                                        <p:tgtEl>
                                          <p:spTgt spid="340995">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40995">
                                            <p:txEl>
                                              <p:pRg st="6" end="6"/>
                                            </p:txEl>
                                          </p:spTgt>
                                        </p:tgtEl>
                                        <p:attrNameLst>
                                          <p:attrName>style.visibility</p:attrName>
                                        </p:attrNameLst>
                                      </p:cBhvr>
                                      <p:to>
                                        <p:strVal val="visible"/>
                                      </p:to>
                                    </p:set>
                                    <p:animEffect transition="in" filter="wipe(down)">
                                      <p:cBhvr>
                                        <p:cTn id="24" dur="500"/>
                                        <p:tgtEl>
                                          <p:spTgt spid="340995">
                                            <p:txEl>
                                              <p:pRg st="6" end="6"/>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40995">
                                            <p:txEl>
                                              <p:pRg st="7" end="7"/>
                                            </p:txEl>
                                          </p:spTgt>
                                        </p:tgtEl>
                                        <p:attrNameLst>
                                          <p:attrName>style.visibility</p:attrName>
                                        </p:attrNameLst>
                                      </p:cBhvr>
                                      <p:to>
                                        <p:strVal val="visible"/>
                                      </p:to>
                                    </p:set>
                                    <p:animEffect transition="in" filter="wipe(down)">
                                      <p:cBhvr>
                                        <p:cTn id="27" dur="500"/>
                                        <p:tgtEl>
                                          <p:spTgt spid="340995">
                                            <p:txEl>
                                              <p:pRg st="7" end="7"/>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40995">
                                            <p:txEl>
                                              <p:pRg st="8" end="8"/>
                                            </p:txEl>
                                          </p:spTgt>
                                        </p:tgtEl>
                                        <p:attrNameLst>
                                          <p:attrName>style.visibility</p:attrName>
                                        </p:attrNameLst>
                                      </p:cBhvr>
                                      <p:to>
                                        <p:strVal val="visible"/>
                                      </p:to>
                                    </p:set>
                                    <p:animEffect transition="in" filter="wipe(down)">
                                      <p:cBhvr>
                                        <p:cTn id="30" dur="500"/>
                                        <p:tgtEl>
                                          <p:spTgt spid="340995">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40995">
                                            <p:txEl>
                                              <p:pRg st="10" end="10"/>
                                            </p:txEl>
                                          </p:spTgt>
                                        </p:tgtEl>
                                        <p:attrNameLst>
                                          <p:attrName>style.visibility</p:attrName>
                                        </p:attrNameLst>
                                      </p:cBhvr>
                                      <p:to>
                                        <p:strVal val="visible"/>
                                      </p:to>
                                    </p:set>
                                    <p:animEffect transition="in" filter="circle(in)">
                                      <p:cBhvr>
                                        <p:cTn id="35" dur="2000"/>
                                        <p:tgtEl>
                                          <p:spTgt spid="34099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1038" y="382588"/>
            <a:ext cx="7781925" cy="762000"/>
          </a:xfrm>
        </p:spPr>
        <p:txBody>
          <a:bodyPr/>
          <a:lstStyle/>
          <a:p>
            <a:pPr eaLnBrk="1" hangingPunct="1">
              <a:defRPr/>
            </a:pPr>
            <a:r>
              <a:rPr lang="en-US" dirty="0"/>
              <a:t>Geography of Talent</a:t>
            </a:r>
          </a:p>
        </p:txBody>
      </p:sp>
      <p:pic>
        <p:nvPicPr>
          <p:cNvPr id="51203" name="Picture 3"/>
          <p:cNvPicPr>
            <a:picLocks noGrp="1" noChangeAspect="1" noChangeArrowheads="1"/>
          </p:cNvPicPr>
          <p:nvPr>
            <p:ph idx="1"/>
          </p:nvPr>
        </p:nvPicPr>
        <p:blipFill>
          <a:blip r:embed="rId3" cstate="print"/>
          <a:srcRect/>
          <a:stretch>
            <a:fillRect/>
          </a:stretch>
        </p:blipFill>
        <p:spPr>
          <a:xfrm>
            <a:off x="533400" y="1524000"/>
            <a:ext cx="8077200" cy="3387725"/>
          </a:xfrm>
        </p:spPr>
      </p:pic>
      <p:sp>
        <p:nvSpPr>
          <p:cNvPr id="51204" name="Text Box 4"/>
          <p:cNvSpPr txBox="1">
            <a:spLocks noChangeArrowheads="1"/>
          </p:cNvSpPr>
          <p:nvPr/>
        </p:nvSpPr>
        <p:spPr bwMode="auto">
          <a:xfrm>
            <a:off x="669925" y="5394325"/>
            <a:ext cx="77882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143000" indent="-1143000">
              <a:defRPr>
                <a:solidFill>
                  <a:schemeClr val="tx1"/>
                </a:solidFill>
                <a:latin typeface="Arial" charset="0"/>
                <a:ea typeface="ＭＳ Ｐゴシック" charset="0"/>
              </a:defRPr>
            </a:lvl1pPr>
            <a:lvl2pPr marL="1257300">
              <a:defRPr>
                <a:solidFill>
                  <a:schemeClr val="tx1"/>
                </a:solidFill>
                <a:latin typeface="Arial" charset="0"/>
                <a:ea typeface="ＭＳ Ｐゴシック" charset="0"/>
              </a:defRPr>
            </a:lvl2pPr>
            <a:lvl3pPr marL="1371600">
              <a:defRPr>
                <a:solidFill>
                  <a:schemeClr val="tx1"/>
                </a:solidFill>
                <a:latin typeface="Arial" charset="0"/>
                <a:ea typeface="ＭＳ Ｐゴシック" charset="0"/>
              </a:defRPr>
            </a:lvl3pPr>
            <a:lvl4pPr marL="148590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a:t>Fig. 12-17: Cities with high levels of talent (scientists, professionals, etc.) are also often cities with high levels of diversity.</a:t>
            </a:r>
          </a:p>
        </p:txBody>
      </p:sp>
    </p:spTree>
    <p:extLst>
      <p:ext uri="{BB962C8B-B14F-4D97-AF65-F5344CB8AC3E}">
        <p14:creationId xmlns:p14="http://schemas.microsoft.com/office/powerpoint/2010/main" val="54979443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457200" y="274638"/>
            <a:ext cx="8229600" cy="868362"/>
          </a:xfrm>
        </p:spPr>
        <p:txBody>
          <a:bodyPr/>
          <a:lstStyle/>
          <a:p>
            <a:pPr eaLnBrk="1" hangingPunct="1"/>
            <a:r>
              <a:rPr lang="en-US" altLang="en-US" b="1" dirty="0"/>
              <a:t>Specialized cities</a:t>
            </a:r>
          </a:p>
        </p:txBody>
      </p:sp>
      <p:sp>
        <p:nvSpPr>
          <p:cNvPr id="354307" name="Rectangle 3"/>
          <p:cNvSpPr>
            <a:spLocks noGrp="1" noChangeArrowheads="1"/>
          </p:cNvSpPr>
          <p:nvPr>
            <p:ph type="body" idx="1"/>
          </p:nvPr>
        </p:nvSpPr>
        <p:spPr>
          <a:xfrm>
            <a:off x="0" y="1219200"/>
            <a:ext cx="9144000" cy="5638800"/>
          </a:xfrm>
        </p:spPr>
        <p:txBody>
          <a:bodyPr/>
          <a:lstStyle/>
          <a:p>
            <a:pPr eaLnBrk="1" hangingPunct="1"/>
            <a:r>
              <a:rPr lang="en-US" altLang="en-US" dirty="0"/>
              <a:t>One/two industries/services dominate = “Functional Specialization”</a:t>
            </a:r>
          </a:p>
          <a:p>
            <a:pPr lvl="1" eaLnBrk="1" hangingPunct="1"/>
            <a:r>
              <a:rPr lang="en-US" altLang="en-US" dirty="0"/>
              <a:t>ex: Old-time Chicago (beef, wheat, timber…) today Laurent, South Dakota</a:t>
            </a:r>
          </a:p>
          <a:p>
            <a:pPr lvl="1" eaLnBrk="1" hangingPunct="1"/>
            <a:r>
              <a:rPr lang="en-US" altLang="en-US" dirty="0"/>
              <a:t>ex: Dalton Ga. = carpet manufacturing</a:t>
            </a:r>
          </a:p>
          <a:p>
            <a:pPr lvl="1" eaLnBrk="1" hangingPunct="1"/>
            <a:r>
              <a:rPr lang="en-US" altLang="en-US" dirty="0"/>
              <a:t>ex: Lost Wages… Las Vegas, NV.</a:t>
            </a:r>
          </a:p>
          <a:p>
            <a:pPr eaLnBrk="1" hangingPunct="1"/>
            <a:r>
              <a:rPr lang="en-US" altLang="en-US" dirty="0"/>
              <a:t>Why do modern cities want a diversified economic base?</a:t>
            </a:r>
          </a:p>
          <a:p>
            <a:pPr eaLnBrk="1" hangingPunct="1"/>
            <a:r>
              <a:rPr lang="en-US" altLang="en-US" dirty="0"/>
              <a:t>As cities grow </a:t>
            </a:r>
            <a:r>
              <a:rPr lang="en-US" altLang="en-US" i="1" dirty="0"/>
              <a:t>Functional Specialization</a:t>
            </a:r>
            <a:r>
              <a:rPr lang="en-US" altLang="en-US" dirty="0"/>
              <a:t> decreases.</a:t>
            </a:r>
          </a:p>
        </p:txBody>
      </p:sp>
    </p:spTree>
    <p:extLst>
      <p:ext uri="{BB962C8B-B14F-4D97-AF65-F5344CB8AC3E}">
        <p14:creationId xmlns:p14="http://schemas.microsoft.com/office/powerpoint/2010/main" val="2501689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4307">
                                            <p:txEl>
                                              <p:pRg st="0" end="0"/>
                                            </p:txEl>
                                          </p:spTgt>
                                        </p:tgtEl>
                                        <p:attrNameLst>
                                          <p:attrName>style.visibility</p:attrName>
                                        </p:attrNameLst>
                                      </p:cBhvr>
                                      <p:to>
                                        <p:strVal val="visible"/>
                                      </p:to>
                                    </p:set>
                                    <p:anim calcmode="lin" valueType="num">
                                      <p:cBhvr additive="base">
                                        <p:cTn id="7" dur="500" fill="hold"/>
                                        <p:tgtEl>
                                          <p:spTgt spid="3543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43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4307">
                                            <p:txEl>
                                              <p:pRg st="1" end="1"/>
                                            </p:txEl>
                                          </p:spTgt>
                                        </p:tgtEl>
                                        <p:attrNameLst>
                                          <p:attrName>style.visibility</p:attrName>
                                        </p:attrNameLst>
                                      </p:cBhvr>
                                      <p:to>
                                        <p:strVal val="visible"/>
                                      </p:to>
                                    </p:set>
                                    <p:anim calcmode="lin" valueType="num">
                                      <p:cBhvr additive="base">
                                        <p:cTn id="11" dur="500" fill="hold"/>
                                        <p:tgtEl>
                                          <p:spTgt spid="3543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430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4307">
                                            <p:txEl>
                                              <p:pRg st="2" end="2"/>
                                            </p:txEl>
                                          </p:spTgt>
                                        </p:tgtEl>
                                        <p:attrNameLst>
                                          <p:attrName>style.visibility</p:attrName>
                                        </p:attrNameLst>
                                      </p:cBhvr>
                                      <p:to>
                                        <p:strVal val="visible"/>
                                      </p:to>
                                    </p:set>
                                    <p:anim calcmode="lin" valueType="num">
                                      <p:cBhvr additive="base">
                                        <p:cTn id="15" dur="500" fill="hold"/>
                                        <p:tgtEl>
                                          <p:spTgt spid="35430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430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4307">
                                            <p:txEl>
                                              <p:pRg st="3" end="3"/>
                                            </p:txEl>
                                          </p:spTgt>
                                        </p:tgtEl>
                                        <p:attrNameLst>
                                          <p:attrName>style.visibility</p:attrName>
                                        </p:attrNameLst>
                                      </p:cBhvr>
                                      <p:to>
                                        <p:strVal val="visible"/>
                                      </p:to>
                                    </p:set>
                                    <p:anim calcmode="lin" valueType="num">
                                      <p:cBhvr additive="base">
                                        <p:cTn id="19" dur="500" fill="hold"/>
                                        <p:tgtEl>
                                          <p:spTgt spid="35430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4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54307">
                                            <p:txEl>
                                              <p:pRg st="4" end="4"/>
                                            </p:txEl>
                                          </p:spTgt>
                                        </p:tgtEl>
                                        <p:attrNameLst>
                                          <p:attrName>style.visibility</p:attrName>
                                        </p:attrNameLst>
                                      </p:cBhvr>
                                      <p:to>
                                        <p:strVal val="visible"/>
                                      </p:to>
                                    </p:set>
                                    <p:animEffect transition="in" filter="circle(in)">
                                      <p:cBhvr>
                                        <p:cTn id="25" dur="2000"/>
                                        <p:tgtEl>
                                          <p:spTgt spid="35430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54307">
                                            <p:txEl>
                                              <p:pRg st="5" end="5"/>
                                            </p:txEl>
                                          </p:spTgt>
                                        </p:tgtEl>
                                        <p:attrNameLst>
                                          <p:attrName>style.visibility</p:attrName>
                                        </p:attrNameLst>
                                      </p:cBhvr>
                                      <p:to>
                                        <p:strVal val="visible"/>
                                      </p:to>
                                    </p:set>
                                    <p:animEffect transition="in" filter="circle(in)">
                                      <p:cBhvr>
                                        <p:cTn id="30" dur="2000"/>
                                        <p:tgtEl>
                                          <p:spTgt spid="3543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4800600"/>
          </a:xfrm>
        </p:spPr>
        <p:txBody>
          <a:bodyPr>
            <a:normAutofit fontScale="92500" lnSpcReduction="20000"/>
          </a:bodyPr>
          <a:lstStyle/>
          <a:p>
            <a:r>
              <a:rPr lang="en-US" dirty="0"/>
              <a:t>What is the main difference between clustered rural settlements and dispersed rural settlements? </a:t>
            </a:r>
          </a:p>
          <a:p>
            <a:r>
              <a:rPr lang="en-US" dirty="0"/>
              <a:t>What were the clustered settlements in colonial America like?</a:t>
            </a:r>
          </a:p>
          <a:p>
            <a:r>
              <a:rPr lang="en-US" dirty="0"/>
              <a:t>What were the dispersed settlements in the United States and the United Kingdom like? </a:t>
            </a:r>
          </a:p>
          <a:p>
            <a:r>
              <a:rPr lang="en-US" dirty="0"/>
              <a:t>What were the early types of services that originated in early settlements? </a:t>
            </a:r>
          </a:p>
          <a:p>
            <a:r>
              <a:rPr lang="en-US" dirty="0"/>
              <a:t>What is the difference between urban and rural settlements?</a:t>
            </a:r>
          </a:p>
        </p:txBody>
      </p:sp>
    </p:spTree>
    <p:extLst>
      <p:ext uri="{BB962C8B-B14F-4D97-AF65-F5344CB8AC3E}">
        <p14:creationId xmlns:p14="http://schemas.microsoft.com/office/powerpoint/2010/main" val="18755265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28600"/>
            <a:ext cx="8229600" cy="1143000"/>
          </a:xfrm>
        </p:spPr>
        <p:txBody>
          <a:bodyPr/>
          <a:lstStyle/>
          <a:p>
            <a:pPr eaLnBrk="1" hangingPunct="1">
              <a:defRPr/>
            </a:pPr>
            <a:r>
              <a:rPr lang="en-US" dirty="0"/>
              <a:t>Clustered Rural Settlements</a:t>
            </a:r>
          </a:p>
        </p:txBody>
      </p:sp>
      <p:sp>
        <p:nvSpPr>
          <p:cNvPr id="45059" name="Rectangle 3"/>
          <p:cNvSpPr>
            <a:spLocks noGrp="1" noChangeArrowheads="1"/>
          </p:cNvSpPr>
          <p:nvPr>
            <p:ph type="body" sz="half" idx="2"/>
          </p:nvPr>
        </p:nvSpPr>
        <p:spPr>
          <a:xfrm>
            <a:off x="381000" y="685800"/>
            <a:ext cx="8991600" cy="6172200"/>
          </a:xfrm>
        </p:spPr>
        <p:txBody>
          <a:bodyPr>
            <a:normAutofit/>
          </a:bodyPr>
          <a:lstStyle/>
          <a:p>
            <a:pPr eaLnBrk="1" hangingPunct="1">
              <a:lnSpc>
                <a:spcPct val="80000"/>
              </a:lnSpc>
              <a:defRPr/>
            </a:pPr>
            <a:r>
              <a:rPr lang="en-US" sz="2000" b="1" dirty="0"/>
              <a:t>A clustered rural settlement typically includes homes, barns, tool sheds, and other farm structures, plus personal services, such as religious structures and schools. </a:t>
            </a:r>
          </a:p>
          <a:p>
            <a:pPr eaLnBrk="1" hangingPunct="1">
              <a:lnSpc>
                <a:spcPct val="80000"/>
              </a:lnSpc>
              <a:defRPr/>
            </a:pPr>
            <a:r>
              <a:rPr lang="en-US" sz="2000" dirty="0"/>
              <a:t>In common language such a settlement is called a hamlet or village. </a:t>
            </a:r>
          </a:p>
          <a:p>
            <a:pPr eaLnBrk="1" hangingPunct="1">
              <a:lnSpc>
                <a:spcPct val="80000"/>
              </a:lnSpc>
              <a:defRPr/>
            </a:pPr>
            <a:r>
              <a:rPr lang="en-US" sz="2000" b="1" dirty="0"/>
              <a:t>The fields must be accessible to the farmers and are thus generally limited to a radius of 1 or 2 kilometers (one-half to 1 mile) from the buildings. </a:t>
            </a:r>
          </a:p>
          <a:p>
            <a:pPr eaLnBrk="1" hangingPunct="1">
              <a:lnSpc>
                <a:spcPct val="80000"/>
              </a:lnSpc>
              <a:defRPr/>
            </a:pPr>
            <a:r>
              <a:rPr lang="en-US" sz="2000" dirty="0"/>
              <a:t>In some places, individual farmers own or rent the land; in other places, the land is owned collectively by the settlement or by a lord. </a:t>
            </a:r>
          </a:p>
          <a:p>
            <a:pPr eaLnBrk="1" hangingPunct="1">
              <a:lnSpc>
                <a:spcPct val="80000"/>
              </a:lnSpc>
              <a:defRPr/>
            </a:pPr>
            <a:r>
              <a:rPr lang="en-US" sz="2000" dirty="0"/>
              <a:t>Parcels of land. . . may be allocated to specific agricultural activities. </a:t>
            </a:r>
          </a:p>
          <a:p>
            <a:pPr eaLnBrk="1" hangingPunct="1">
              <a:lnSpc>
                <a:spcPct val="80000"/>
              </a:lnSpc>
              <a:defRPr/>
            </a:pPr>
            <a:r>
              <a:rPr lang="en-US" sz="2000" dirty="0"/>
              <a:t>Consequently, farmers typically. . . have responsibility for. . . scattered parcels in several fields. </a:t>
            </a:r>
          </a:p>
          <a:p>
            <a:pPr eaLnBrk="1" hangingPunct="1">
              <a:lnSpc>
                <a:spcPct val="80000"/>
              </a:lnSpc>
              <a:defRPr/>
            </a:pPr>
            <a:r>
              <a:rPr lang="en-US" sz="2000" b="1" dirty="0"/>
              <a:t>This pattern. . . encouraged living in a clustered rural settlement to minimize travel time to the various fields. </a:t>
            </a:r>
          </a:p>
          <a:p>
            <a:pPr eaLnBrk="1" hangingPunct="1">
              <a:lnSpc>
                <a:spcPct val="80000"/>
              </a:lnSpc>
              <a:defRPr/>
            </a:pPr>
            <a:r>
              <a:rPr lang="en-US" sz="2000" dirty="0"/>
              <a:t>Traditionally, when the population of a settlement grew too large for the capacity of the surrounding fields, new settlements were established nearby. </a:t>
            </a:r>
          </a:p>
          <a:p>
            <a:pPr eaLnBrk="1" hangingPunct="1">
              <a:lnSpc>
                <a:spcPct val="80000"/>
              </a:lnSpc>
              <a:defRPr/>
            </a:pPr>
            <a:r>
              <a:rPr lang="en-US" sz="2000" dirty="0"/>
              <a:t>The establishment of satellite settlements often is reflected in place names.</a:t>
            </a:r>
          </a:p>
          <a:p>
            <a:pPr eaLnBrk="1" hangingPunct="1">
              <a:lnSpc>
                <a:spcPct val="80000"/>
              </a:lnSpc>
              <a:defRPr/>
            </a:pPr>
            <a:r>
              <a:rPr lang="en-US" sz="2000" dirty="0"/>
              <a:t>Clustered rural settlements are often arranged in one of two types of patterns: circular and linear.</a:t>
            </a:r>
          </a:p>
          <a:p>
            <a:pPr eaLnBrk="1" hangingPunct="1">
              <a:lnSpc>
                <a:spcPct val="80000"/>
              </a:lnSpc>
              <a:defRPr/>
            </a:pPr>
            <a:endParaRPr lang="en-US" sz="1600" dirty="0"/>
          </a:p>
        </p:txBody>
      </p:sp>
    </p:spTree>
    <p:extLst>
      <p:ext uri="{BB962C8B-B14F-4D97-AF65-F5344CB8AC3E}">
        <p14:creationId xmlns:p14="http://schemas.microsoft.com/office/powerpoint/2010/main" val="216245928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04875" y="274638"/>
            <a:ext cx="7515225" cy="588962"/>
          </a:xfrm>
        </p:spPr>
        <p:txBody>
          <a:bodyPr>
            <a:normAutofit fontScale="90000"/>
          </a:bodyPr>
          <a:lstStyle/>
          <a:p>
            <a:pPr eaLnBrk="1" hangingPunct="1">
              <a:defRPr/>
            </a:pPr>
            <a:r>
              <a:rPr lang="en-US"/>
              <a:t>Rural Settlement Patterns</a:t>
            </a:r>
          </a:p>
        </p:txBody>
      </p:sp>
      <p:pic>
        <p:nvPicPr>
          <p:cNvPr id="47107" name="Picture 3"/>
          <p:cNvPicPr>
            <a:picLocks noGrp="1" noChangeAspect="1" noChangeArrowheads="1"/>
          </p:cNvPicPr>
          <p:nvPr>
            <p:ph idx="1"/>
          </p:nvPr>
        </p:nvPicPr>
        <p:blipFill>
          <a:blip r:embed="rId3"/>
          <a:srcRect/>
          <a:stretch>
            <a:fillRect/>
          </a:stretch>
        </p:blipFill>
        <p:spPr>
          <a:xfrm>
            <a:off x="533400" y="1143000"/>
            <a:ext cx="8077200" cy="4527550"/>
          </a:xfrm>
        </p:spPr>
      </p:pic>
      <p:sp>
        <p:nvSpPr>
          <p:cNvPr id="47108" name="Text Box 4"/>
          <p:cNvSpPr txBox="1">
            <a:spLocks noChangeArrowheads="1"/>
          </p:cNvSpPr>
          <p:nvPr/>
        </p:nvSpPr>
        <p:spPr bwMode="auto">
          <a:xfrm>
            <a:off x="365125" y="6003925"/>
            <a:ext cx="83216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27113" indent="-10271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1600"/>
              <a:t>Fig. 12-4: Circular settlement patterns are common in Germany. Linear </a:t>
            </a:r>
            <a:r>
              <a:rPr lang="ja-JP" altLang="en-US" sz="1600"/>
              <a:t>“</a:t>
            </a:r>
            <a:r>
              <a:rPr lang="en-US" altLang="ja-JP" sz="1600"/>
              <a:t>long lot</a:t>
            </a:r>
            <a:r>
              <a:rPr lang="ja-JP" altLang="en-US" sz="1600"/>
              <a:t>”</a:t>
            </a:r>
            <a:r>
              <a:rPr lang="en-US" altLang="ja-JP" sz="1600"/>
              <a:t> patterns are often found along rivers in France, and were transferred to Québec.</a:t>
            </a:r>
            <a:endParaRPr lang="en-US" sz="1600"/>
          </a:p>
        </p:txBody>
      </p:sp>
    </p:spTree>
    <p:extLst>
      <p:ext uri="{BB962C8B-B14F-4D97-AF65-F5344CB8AC3E}">
        <p14:creationId xmlns:p14="http://schemas.microsoft.com/office/powerpoint/2010/main" val="170773688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a:t>Linear Rural Settlements</a:t>
            </a:r>
          </a:p>
        </p:txBody>
      </p:sp>
      <p:sp>
        <p:nvSpPr>
          <p:cNvPr id="49155" name="Rectangle 3"/>
          <p:cNvSpPr>
            <a:spLocks noGrp="1" noChangeArrowheads="1"/>
          </p:cNvSpPr>
          <p:nvPr>
            <p:ph type="body" sz="half" idx="1"/>
          </p:nvPr>
        </p:nvSpPr>
        <p:spPr>
          <a:xfrm>
            <a:off x="304800" y="1066800"/>
            <a:ext cx="4572000" cy="5562600"/>
          </a:xfrm>
        </p:spPr>
        <p:txBody>
          <a:bodyPr>
            <a:normAutofit fontScale="92500" lnSpcReduction="10000"/>
          </a:bodyPr>
          <a:lstStyle/>
          <a:p>
            <a:pPr eaLnBrk="1" hangingPunct="1">
              <a:lnSpc>
                <a:spcPct val="90000"/>
              </a:lnSpc>
              <a:defRPr/>
            </a:pPr>
            <a:r>
              <a:rPr lang="en-US" sz="2800" dirty="0"/>
              <a:t>Linear rural settlements feature buildings clustered along a road, river, or dike to facilitate communications. </a:t>
            </a:r>
          </a:p>
          <a:p>
            <a:pPr eaLnBrk="1" hangingPunct="1">
              <a:lnSpc>
                <a:spcPct val="90000"/>
              </a:lnSpc>
              <a:defRPr/>
            </a:pPr>
            <a:r>
              <a:rPr lang="en-US" sz="2800" dirty="0"/>
              <a:t>The fields extend behind the buildings in long, narrow strips. </a:t>
            </a:r>
          </a:p>
          <a:p>
            <a:pPr eaLnBrk="1" hangingPunct="1">
              <a:lnSpc>
                <a:spcPct val="90000"/>
              </a:lnSpc>
              <a:defRPr/>
            </a:pPr>
            <a:r>
              <a:rPr lang="en-US" sz="2800" dirty="0"/>
              <a:t>Today, in North America, linear rural settlements exist in areas settled by the French. </a:t>
            </a:r>
          </a:p>
          <a:p>
            <a:pPr eaLnBrk="1" hangingPunct="1">
              <a:lnSpc>
                <a:spcPct val="90000"/>
              </a:lnSpc>
              <a:defRPr/>
            </a:pPr>
            <a:r>
              <a:rPr lang="en-US" sz="2800" dirty="0"/>
              <a:t>The French settlement pattern, called long-lot or seigneurial, was commonly used along the St. Lawrence River in Québec and the lower Mississippi River.</a:t>
            </a:r>
          </a:p>
          <a:p>
            <a:pPr eaLnBrk="1" hangingPunct="1">
              <a:lnSpc>
                <a:spcPct val="90000"/>
              </a:lnSpc>
              <a:defRPr/>
            </a:pPr>
            <a:endParaRPr lang="en-US" sz="2000" dirty="0"/>
          </a:p>
        </p:txBody>
      </p:sp>
      <p:pic>
        <p:nvPicPr>
          <p:cNvPr id="49156" name="Picture 4" descr="00c0119"/>
          <p:cNvPicPr>
            <a:picLocks noGrp="1" noChangeAspect="1" noChangeArrowheads="1"/>
          </p:cNvPicPr>
          <p:nvPr>
            <p:ph sz="half" idx="2"/>
          </p:nvPr>
        </p:nvPicPr>
        <p:blipFill>
          <a:blip r:embed="rId3"/>
          <a:srcRect/>
          <a:stretch>
            <a:fillRect/>
          </a:stretch>
        </p:blipFill>
        <p:spPr>
          <a:xfrm>
            <a:off x="4970505" y="1295400"/>
            <a:ext cx="4152900" cy="26828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389560781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0595"/>
            <a:ext cx="8229600" cy="1143000"/>
          </a:xfrm>
        </p:spPr>
        <p:txBody>
          <a:bodyPr>
            <a:normAutofit fontScale="90000"/>
          </a:bodyPr>
          <a:lstStyle/>
          <a:p>
            <a:pPr eaLnBrk="1" hangingPunct="1">
              <a:defRPr/>
            </a:pPr>
            <a:r>
              <a:rPr lang="en-US" sz="4000" dirty="0"/>
              <a:t>Colonial American Clustered Settlements</a:t>
            </a:r>
          </a:p>
        </p:txBody>
      </p:sp>
      <p:sp>
        <p:nvSpPr>
          <p:cNvPr id="51203" name="Rectangle 3"/>
          <p:cNvSpPr>
            <a:spLocks noGrp="1" noChangeArrowheads="1"/>
          </p:cNvSpPr>
          <p:nvPr>
            <p:ph type="body" sz="half" idx="1"/>
          </p:nvPr>
        </p:nvSpPr>
        <p:spPr>
          <a:xfrm>
            <a:off x="152400" y="914400"/>
            <a:ext cx="6248400" cy="5486400"/>
          </a:xfrm>
        </p:spPr>
        <p:txBody>
          <a:bodyPr>
            <a:noAutofit/>
          </a:bodyPr>
          <a:lstStyle/>
          <a:p>
            <a:pPr eaLnBrk="1" hangingPunct="1">
              <a:lnSpc>
                <a:spcPct val="80000"/>
              </a:lnSpc>
              <a:defRPr/>
            </a:pPr>
            <a:r>
              <a:rPr lang="en-US" sz="2000" dirty="0"/>
              <a:t>The first European colonists settled along the East Coast in three regions: New England, the Southeast, and the Middle Atlantic. </a:t>
            </a:r>
          </a:p>
          <a:p>
            <a:pPr eaLnBrk="1" hangingPunct="1">
              <a:lnSpc>
                <a:spcPct val="80000"/>
              </a:lnSpc>
              <a:defRPr/>
            </a:pPr>
            <a:r>
              <a:rPr lang="en-US" sz="2000" b="1" dirty="0"/>
              <a:t>New England colonists built clustered settlements centered on an open area called a common. </a:t>
            </a:r>
          </a:p>
          <a:p>
            <a:pPr eaLnBrk="1" hangingPunct="1">
              <a:lnSpc>
                <a:spcPct val="80000"/>
              </a:lnSpc>
              <a:defRPr/>
            </a:pPr>
            <a:r>
              <a:rPr lang="en-US" sz="2000" dirty="0"/>
              <a:t>Clustered settlements were favored by New England colonists for a number of reasons. </a:t>
            </a:r>
          </a:p>
          <a:p>
            <a:pPr eaLnBrk="1" hangingPunct="1">
              <a:lnSpc>
                <a:spcPct val="80000"/>
              </a:lnSpc>
              <a:defRPr/>
            </a:pPr>
            <a:r>
              <a:rPr lang="en-US" sz="2000" dirty="0"/>
              <a:t>Typically, they traveled to the American colonies in a group. </a:t>
            </a:r>
          </a:p>
          <a:p>
            <a:pPr eaLnBrk="1" hangingPunct="1">
              <a:lnSpc>
                <a:spcPct val="80000"/>
              </a:lnSpc>
              <a:defRPr/>
            </a:pPr>
            <a:r>
              <a:rPr lang="en-US" sz="2000" dirty="0"/>
              <a:t>The settlement was usually built near the center of the land grant.</a:t>
            </a:r>
          </a:p>
          <a:p>
            <a:pPr eaLnBrk="1" hangingPunct="1">
              <a:lnSpc>
                <a:spcPct val="80000"/>
              </a:lnSpc>
              <a:defRPr/>
            </a:pPr>
            <a:r>
              <a:rPr lang="en-US" sz="2000" b="1" dirty="0"/>
              <a:t>New England settlements were also clustered to reinforce common cultural and religious values. </a:t>
            </a:r>
          </a:p>
          <a:p>
            <a:pPr eaLnBrk="1" hangingPunct="1">
              <a:lnSpc>
                <a:spcPct val="80000"/>
              </a:lnSpc>
              <a:defRPr/>
            </a:pPr>
            <a:r>
              <a:rPr lang="en-US" sz="2000" b="1" dirty="0"/>
              <a:t>Colonists also favored clustered settlements for defense against Indian attacks. </a:t>
            </a:r>
          </a:p>
          <a:p>
            <a:pPr eaLnBrk="1" hangingPunct="1">
              <a:lnSpc>
                <a:spcPct val="80000"/>
              </a:lnSpc>
              <a:defRPr/>
            </a:pPr>
            <a:r>
              <a:rPr lang="en-US" sz="2000" dirty="0"/>
              <a:t>Each villager owned several discontinuous parcels on the periphery of the settlement, to provide the variety of land types needed for different crops. </a:t>
            </a:r>
          </a:p>
          <a:p>
            <a:pPr eaLnBrk="1" hangingPunct="1">
              <a:lnSpc>
                <a:spcPct val="80000"/>
              </a:lnSpc>
              <a:defRPr/>
            </a:pPr>
            <a:r>
              <a:rPr lang="en-US" sz="2000" dirty="0"/>
              <a:t>Beyond the fields the town held pastures and woodland for the common use of all residents.</a:t>
            </a:r>
          </a:p>
          <a:p>
            <a:pPr eaLnBrk="1" hangingPunct="1">
              <a:lnSpc>
                <a:spcPct val="80000"/>
              </a:lnSpc>
              <a:defRPr/>
            </a:pPr>
            <a:r>
              <a:rPr lang="en-US" sz="2000" dirty="0"/>
              <a:t>The southeastern colonies were first settled in the 1600s with small, dispersed farms. </a:t>
            </a:r>
          </a:p>
        </p:txBody>
      </p:sp>
      <p:pic>
        <p:nvPicPr>
          <p:cNvPr id="51204" name="Picture 4" descr="coloni1"/>
          <p:cNvPicPr>
            <a:picLocks noGrp="1" noChangeAspect="1" noChangeArrowheads="1"/>
          </p:cNvPicPr>
          <p:nvPr>
            <p:ph sz="half" idx="2"/>
          </p:nvPr>
        </p:nvPicPr>
        <p:blipFill>
          <a:blip r:embed="rId3"/>
          <a:srcRect/>
          <a:stretch>
            <a:fillRect/>
          </a:stretch>
        </p:blipFill>
        <p:spPr>
          <a:xfrm>
            <a:off x="6629400" y="1981200"/>
            <a:ext cx="2263775" cy="449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23718964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942975"/>
          </a:xfrm>
        </p:spPr>
        <p:txBody>
          <a:bodyPr/>
          <a:lstStyle/>
          <a:p>
            <a:pPr eaLnBrk="1" hangingPunct="1">
              <a:defRPr/>
            </a:pPr>
            <a:r>
              <a:rPr lang="en-US" dirty="0"/>
              <a:t>Business Services</a:t>
            </a:r>
          </a:p>
        </p:txBody>
      </p:sp>
      <p:sp>
        <p:nvSpPr>
          <p:cNvPr id="22531" name="Rectangle 3"/>
          <p:cNvSpPr>
            <a:spLocks noGrp="1" noChangeArrowheads="1"/>
          </p:cNvSpPr>
          <p:nvPr>
            <p:ph type="body" sz="half" idx="1"/>
          </p:nvPr>
        </p:nvSpPr>
        <p:spPr>
          <a:xfrm>
            <a:off x="228600" y="1295400"/>
            <a:ext cx="5181600" cy="5410200"/>
          </a:xfrm>
        </p:spPr>
        <p:txBody>
          <a:bodyPr/>
          <a:lstStyle/>
          <a:p>
            <a:pPr eaLnBrk="1" hangingPunct="1">
              <a:lnSpc>
                <a:spcPct val="90000"/>
              </a:lnSpc>
              <a:defRPr/>
            </a:pPr>
            <a:r>
              <a:rPr lang="en-US" sz="2800" dirty="0"/>
              <a:t>Another one-fourth of all jobs in the United States are in business services. </a:t>
            </a:r>
          </a:p>
          <a:p>
            <a:pPr lvl="1" eaLnBrk="1" hangingPunct="1">
              <a:lnSpc>
                <a:spcPct val="90000"/>
              </a:lnSpc>
              <a:defRPr/>
            </a:pPr>
            <a:r>
              <a:rPr lang="en-US" sz="2400" dirty="0"/>
              <a:t>Professional services – law, management, architecture, engineering, design, consulting, clerical, secretarial, and custodial work </a:t>
            </a:r>
          </a:p>
          <a:p>
            <a:pPr lvl="1" eaLnBrk="1" hangingPunct="1">
              <a:lnSpc>
                <a:spcPct val="90000"/>
              </a:lnSpc>
              <a:defRPr/>
            </a:pPr>
            <a:r>
              <a:rPr lang="en-US" sz="2400" dirty="0"/>
              <a:t> Financial services – FIRE – finance, investment, real estate</a:t>
            </a:r>
          </a:p>
          <a:p>
            <a:pPr lvl="1" eaLnBrk="1" hangingPunct="1">
              <a:lnSpc>
                <a:spcPct val="90000"/>
              </a:lnSpc>
              <a:defRPr/>
            </a:pPr>
            <a:r>
              <a:rPr lang="en-US" sz="2400" dirty="0"/>
              <a:t>Transportation and information services – trucking, warehousing, publishing, broadcasting, water and electric utilities </a:t>
            </a:r>
          </a:p>
        </p:txBody>
      </p:sp>
      <p:pic>
        <p:nvPicPr>
          <p:cNvPr id="22532" name="Picture 4" descr="j0233017"/>
          <p:cNvPicPr>
            <a:picLocks noGrp="1" noChangeAspect="1" noChangeArrowheads="1"/>
          </p:cNvPicPr>
          <p:nvPr>
            <p:ph sz="half" idx="2"/>
          </p:nvPr>
        </p:nvPicPr>
        <p:blipFill>
          <a:blip r:embed="rId3" cstate="print"/>
          <a:srcRect/>
          <a:stretch>
            <a:fillRect/>
          </a:stretch>
        </p:blipFill>
        <p:spPr>
          <a:xfrm>
            <a:off x="5562600" y="2057400"/>
            <a:ext cx="3387725" cy="3370263"/>
          </a:xfrm>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0"/>
            <a:ext cx="8229600" cy="1143000"/>
          </a:xfrm>
        </p:spPr>
        <p:txBody>
          <a:bodyPr/>
          <a:lstStyle/>
          <a:p>
            <a:pPr eaLnBrk="1" hangingPunct="1">
              <a:defRPr/>
            </a:pPr>
            <a:r>
              <a:rPr lang="en-US"/>
              <a:t>Dispersed Rural Settlements</a:t>
            </a:r>
          </a:p>
        </p:txBody>
      </p:sp>
      <p:sp>
        <p:nvSpPr>
          <p:cNvPr id="53251" name="Rectangle 3"/>
          <p:cNvSpPr>
            <a:spLocks noGrp="1" noChangeArrowheads="1"/>
          </p:cNvSpPr>
          <p:nvPr>
            <p:ph type="body" sz="half" idx="1"/>
          </p:nvPr>
        </p:nvSpPr>
        <p:spPr>
          <a:xfrm>
            <a:off x="457200" y="1371600"/>
            <a:ext cx="4038600" cy="4754563"/>
          </a:xfrm>
        </p:spPr>
        <p:txBody>
          <a:bodyPr/>
          <a:lstStyle/>
          <a:p>
            <a:pPr eaLnBrk="1" hangingPunct="1">
              <a:lnSpc>
                <a:spcPct val="90000"/>
              </a:lnSpc>
              <a:defRPr/>
            </a:pPr>
            <a:r>
              <a:rPr lang="en-US" sz="2800"/>
              <a:t>Dispersed rural settlements have become more common in the past 200 years, especially in Anglo-America and the United Kingdom, because in more developed societies they are generally considered more efficient than clustered settlements.</a:t>
            </a:r>
          </a:p>
          <a:p>
            <a:pPr eaLnBrk="1" hangingPunct="1">
              <a:lnSpc>
                <a:spcPct val="90000"/>
              </a:lnSpc>
              <a:defRPr/>
            </a:pPr>
            <a:endParaRPr lang="en-US" sz="2800"/>
          </a:p>
        </p:txBody>
      </p:sp>
      <p:pic>
        <p:nvPicPr>
          <p:cNvPr id="53252" name="Picture 4" descr="colony8"/>
          <p:cNvPicPr>
            <a:picLocks noGrp="1" noChangeAspect="1" noChangeArrowheads="1"/>
          </p:cNvPicPr>
          <p:nvPr>
            <p:ph sz="half" idx="2"/>
          </p:nvPr>
        </p:nvPicPr>
        <p:blipFill>
          <a:blip r:embed="rId3"/>
          <a:srcRect/>
          <a:stretch>
            <a:fillRect/>
          </a:stretch>
        </p:blipFill>
        <p:spPr>
          <a:xfrm>
            <a:off x="4670425" y="1600200"/>
            <a:ext cx="399415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10498068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0"/>
            <a:ext cx="8229600" cy="1143000"/>
          </a:xfrm>
        </p:spPr>
        <p:txBody>
          <a:bodyPr>
            <a:normAutofit/>
          </a:bodyPr>
          <a:lstStyle/>
          <a:p>
            <a:pPr eaLnBrk="1" hangingPunct="1">
              <a:defRPr/>
            </a:pPr>
            <a:r>
              <a:rPr lang="en-US" sz="3200" dirty="0"/>
              <a:t>Dispersed Rural Settlements in the United States</a:t>
            </a:r>
          </a:p>
        </p:txBody>
      </p:sp>
      <p:sp>
        <p:nvSpPr>
          <p:cNvPr id="55299" name="Rectangle 3"/>
          <p:cNvSpPr>
            <a:spLocks noGrp="1" noChangeArrowheads="1"/>
          </p:cNvSpPr>
          <p:nvPr>
            <p:ph type="body" sz="half" idx="1"/>
          </p:nvPr>
        </p:nvSpPr>
        <p:spPr>
          <a:xfrm>
            <a:off x="457200" y="914400"/>
            <a:ext cx="4495800" cy="4724400"/>
          </a:xfrm>
        </p:spPr>
        <p:txBody>
          <a:bodyPr>
            <a:noAutofit/>
          </a:bodyPr>
          <a:lstStyle/>
          <a:p>
            <a:pPr eaLnBrk="1" hangingPunct="1">
              <a:lnSpc>
                <a:spcPct val="80000"/>
              </a:lnSpc>
              <a:defRPr/>
            </a:pPr>
            <a:r>
              <a:rPr lang="en-US" sz="1800" dirty="0"/>
              <a:t>The Middle Atlantic colonies were settled by a more heterogeneous group of people. </a:t>
            </a:r>
          </a:p>
          <a:p>
            <a:pPr eaLnBrk="1" hangingPunct="1">
              <a:lnSpc>
                <a:spcPct val="80000"/>
              </a:lnSpc>
              <a:defRPr/>
            </a:pPr>
            <a:r>
              <a:rPr lang="en-US" sz="1800" dirty="0"/>
              <a:t>Further, most Middle Atlantic colonists came as individuals.</a:t>
            </a:r>
          </a:p>
          <a:p>
            <a:pPr eaLnBrk="1" hangingPunct="1">
              <a:lnSpc>
                <a:spcPct val="80000"/>
              </a:lnSpc>
              <a:defRPr/>
            </a:pPr>
            <a:r>
              <a:rPr lang="en-US" sz="1800" b="1" dirty="0"/>
              <a:t>Dispersed settlement patterns dominated in the American Midwest in part because the early settlers came primarily from the Middle Atlantic colonies. </a:t>
            </a:r>
          </a:p>
          <a:p>
            <a:pPr eaLnBrk="1" hangingPunct="1">
              <a:lnSpc>
                <a:spcPct val="80000"/>
              </a:lnSpc>
              <a:defRPr/>
            </a:pPr>
            <a:r>
              <a:rPr lang="en-US" sz="1800" dirty="0"/>
              <a:t>In New England a dispersed distribution began to - replace the clustered settlements in the eighteenth century. </a:t>
            </a:r>
          </a:p>
          <a:p>
            <a:pPr eaLnBrk="1" hangingPunct="1">
              <a:lnSpc>
                <a:spcPct val="80000"/>
              </a:lnSpc>
              <a:defRPr/>
            </a:pPr>
            <a:r>
              <a:rPr lang="en-US" sz="1800" dirty="0"/>
              <a:t>In part, the cultural bonds that had created clustered rural settlements had weakened. </a:t>
            </a:r>
          </a:p>
          <a:p>
            <a:pPr eaLnBrk="1" hangingPunct="1">
              <a:lnSpc>
                <a:spcPct val="80000"/>
              </a:lnSpc>
              <a:defRPr/>
            </a:pPr>
            <a:r>
              <a:rPr lang="en-US" sz="1800" b="1" dirty="0"/>
              <a:t>Owning several discontinuous fields had several disadvantages: Eventually people bought, sold, and exchanged land to create large, continuous holdings instead of several isolated pieces. </a:t>
            </a:r>
          </a:p>
          <a:p>
            <a:pPr eaLnBrk="1" hangingPunct="1">
              <a:lnSpc>
                <a:spcPct val="80000"/>
              </a:lnSpc>
              <a:defRPr/>
            </a:pPr>
            <a:r>
              <a:rPr lang="en-US" sz="1800" dirty="0"/>
              <a:t>A shortage of land eventually forced immigrants and children to strike out alone and claim farmland on the frontier.</a:t>
            </a:r>
          </a:p>
        </p:txBody>
      </p:sp>
      <p:pic>
        <p:nvPicPr>
          <p:cNvPr id="55300" name="Picture 4" descr="sou36"/>
          <p:cNvPicPr>
            <a:picLocks noGrp="1" noChangeAspect="1" noChangeArrowheads="1"/>
          </p:cNvPicPr>
          <p:nvPr>
            <p:ph sz="half" idx="2"/>
          </p:nvPr>
        </p:nvPicPr>
        <p:blipFill>
          <a:blip r:embed="rId3"/>
          <a:srcRect/>
          <a:stretch>
            <a:fillRect/>
          </a:stretch>
        </p:blipFill>
        <p:spPr>
          <a:xfrm>
            <a:off x="5342495" y="1600200"/>
            <a:ext cx="3838575"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69780937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0"/>
            <a:ext cx="8686800" cy="1143000"/>
          </a:xfrm>
        </p:spPr>
        <p:txBody>
          <a:bodyPr/>
          <a:lstStyle/>
          <a:p>
            <a:pPr eaLnBrk="1" hangingPunct="1">
              <a:defRPr/>
            </a:pPr>
            <a:r>
              <a:rPr lang="en-US" dirty="0"/>
              <a:t>Enclosure Movement</a:t>
            </a:r>
          </a:p>
        </p:txBody>
      </p:sp>
      <p:sp>
        <p:nvSpPr>
          <p:cNvPr id="57347" name="Rectangle 3"/>
          <p:cNvSpPr>
            <a:spLocks noGrp="1" noChangeArrowheads="1"/>
          </p:cNvSpPr>
          <p:nvPr>
            <p:ph type="body" sz="half" idx="1"/>
          </p:nvPr>
        </p:nvSpPr>
        <p:spPr>
          <a:xfrm>
            <a:off x="30892" y="1524000"/>
            <a:ext cx="4693508" cy="6400800"/>
          </a:xfrm>
        </p:spPr>
        <p:txBody>
          <a:bodyPr>
            <a:normAutofit/>
          </a:bodyPr>
          <a:lstStyle/>
          <a:p>
            <a:pPr eaLnBrk="1" hangingPunct="1">
              <a:lnSpc>
                <a:spcPct val="80000"/>
              </a:lnSpc>
              <a:defRPr/>
            </a:pPr>
            <a:r>
              <a:rPr lang="en-US" sz="2000" dirty="0"/>
              <a:t>To improve agricultural production, a number of European countries converted their rural landscapes from clustered settlements to dispersed patterns. </a:t>
            </a:r>
          </a:p>
          <a:p>
            <a:pPr eaLnBrk="1" hangingPunct="1">
              <a:lnSpc>
                <a:spcPct val="80000"/>
              </a:lnSpc>
              <a:defRPr/>
            </a:pPr>
            <a:r>
              <a:rPr lang="en-US" sz="2000" b="1" dirty="0"/>
              <a:t>A prominent example was the enclosure movement in Great Britain, between 1750 and 1850. </a:t>
            </a:r>
          </a:p>
          <a:p>
            <a:pPr eaLnBrk="1" hangingPunct="1">
              <a:lnSpc>
                <a:spcPct val="80000"/>
              </a:lnSpc>
              <a:defRPr/>
            </a:pPr>
            <a:r>
              <a:rPr lang="en-US" sz="2000" b="1" dirty="0"/>
              <a:t>Because the enclosure movement coincided with the Industrial Revolution, villagers who were displaced from farming moved to urban settlements and became workers in factories and services. </a:t>
            </a:r>
          </a:p>
          <a:p>
            <a:pPr eaLnBrk="1" hangingPunct="1">
              <a:lnSpc>
                <a:spcPct val="80000"/>
              </a:lnSpc>
              <a:defRPr/>
            </a:pPr>
            <a:r>
              <a:rPr lang="en-US" sz="2000" dirty="0"/>
              <a:t>The enclosure movement brought greater agricultural efficiency, but it destroyed the self-contained world of village life.</a:t>
            </a:r>
          </a:p>
        </p:txBody>
      </p:sp>
      <p:pic>
        <p:nvPicPr>
          <p:cNvPr id="57348" name="Picture 4" descr="tl48"/>
          <p:cNvPicPr>
            <a:picLocks noGrp="1" noChangeAspect="1" noChangeArrowheads="1"/>
          </p:cNvPicPr>
          <p:nvPr>
            <p:ph sz="half" idx="2"/>
          </p:nvPr>
        </p:nvPicPr>
        <p:blipFill>
          <a:blip r:embed="rId3"/>
          <a:srcRect/>
          <a:stretch>
            <a:fillRect/>
          </a:stretch>
        </p:blipFill>
        <p:spPr>
          <a:xfrm>
            <a:off x="4800600" y="914400"/>
            <a:ext cx="4239445" cy="2209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276251399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a:t>Systems of Cities</a:t>
            </a:r>
          </a:p>
        </p:txBody>
      </p:sp>
      <p:sp>
        <p:nvSpPr>
          <p:cNvPr id="3" name="Content Placeholder 2"/>
          <p:cNvSpPr>
            <a:spLocks noGrp="1"/>
          </p:cNvSpPr>
          <p:nvPr>
            <p:ph idx="1"/>
          </p:nvPr>
        </p:nvSpPr>
        <p:spPr/>
        <p:txBody>
          <a:bodyPr/>
          <a:lstStyle/>
          <a:p>
            <a:pPr algn="just" eaLnBrk="1" hangingPunct="1">
              <a:defRPr/>
            </a:pPr>
            <a:endParaRPr lang="en-US" sz="400" dirty="0">
              <a:solidFill>
                <a:schemeClr val="accent1">
                  <a:lumMod val="75000"/>
                </a:schemeClr>
              </a:solidFill>
            </a:endParaRPr>
          </a:p>
          <a:p>
            <a:pPr algn="just" eaLnBrk="1" hangingPunct="1">
              <a:defRPr/>
            </a:pPr>
            <a:endParaRPr lang="en-US" sz="400" dirty="0"/>
          </a:p>
          <a:p>
            <a:pPr algn="just" eaLnBrk="1" hangingPunct="1">
              <a:defRPr/>
            </a:pPr>
            <a:r>
              <a:rPr lang="en-US" dirty="0"/>
              <a:t>What determines the growth of villages into towns or towns into cities?  Growth is dependent on:</a:t>
            </a:r>
          </a:p>
          <a:p>
            <a:pPr lvl="1" eaLnBrk="1" hangingPunct="1">
              <a:defRPr/>
            </a:pPr>
            <a:r>
              <a:rPr lang="en-US" dirty="0"/>
              <a:t>political factors</a:t>
            </a:r>
          </a:p>
          <a:p>
            <a:pPr lvl="1" eaLnBrk="1" hangingPunct="1">
              <a:defRPr/>
            </a:pPr>
            <a:r>
              <a:rPr lang="en-US" dirty="0"/>
              <a:t>cultural factors</a:t>
            </a:r>
          </a:p>
          <a:p>
            <a:pPr lvl="1" eaLnBrk="1" hangingPunct="1">
              <a:defRPr/>
            </a:pPr>
            <a:r>
              <a:rPr lang="en-US" dirty="0"/>
              <a:t>economic factors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p:cTn id="30"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1143000"/>
          </a:xfrm>
        </p:spPr>
        <p:txBody>
          <a:bodyPr/>
          <a:lstStyle/>
          <a:p>
            <a:pPr eaLnBrk="1" hangingPunct="1"/>
            <a:r>
              <a:rPr lang="en-US" dirty="0"/>
              <a:t>Systems of Cities</a:t>
            </a:r>
          </a:p>
        </p:txBody>
      </p:sp>
      <p:sp>
        <p:nvSpPr>
          <p:cNvPr id="3" name="Content Placeholder 2"/>
          <p:cNvSpPr>
            <a:spLocks noGrp="1"/>
          </p:cNvSpPr>
          <p:nvPr>
            <p:ph idx="1"/>
          </p:nvPr>
        </p:nvSpPr>
        <p:spPr>
          <a:xfrm>
            <a:off x="457200" y="914400"/>
            <a:ext cx="8229600" cy="5791200"/>
          </a:xfrm>
        </p:spPr>
        <p:txBody>
          <a:bodyPr>
            <a:normAutofit fontScale="85000" lnSpcReduction="20000"/>
          </a:bodyPr>
          <a:lstStyle/>
          <a:p>
            <a:pPr algn="just" eaLnBrk="1" hangingPunct="1">
              <a:defRPr/>
            </a:pPr>
            <a:r>
              <a:rPr lang="en-US" dirty="0"/>
              <a:t>Example of an economic factor contributing to growth:</a:t>
            </a:r>
          </a:p>
          <a:p>
            <a:pPr lvl="1" algn="just" eaLnBrk="1" hangingPunct="1">
              <a:defRPr/>
            </a:pPr>
            <a:r>
              <a:rPr lang="en-US" dirty="0"/>
              <a:t>A settlement located on a good harbor may grow through trade.</a:t>
            </a:r>
          </a:p>
          <a:p>
            <a:pPr algn="just">
              <a:defRPr/>
            </a:pPr>
            <a:r>
              <a:rPr lang="en-US" dirty="0"/>
              <a:t>Example of a cultural factor contributing to growth:</a:t>
            </a:r>
          </a:p>
          <a:p>
            <a:pPr lvl="1" algn="just">
              <a:defRPr/>
            </a:pPr>
            <a:r>
              <a:rPr lang="en-US" dirty="0"/>
              <a:t>A town may establish itself as a cultural center by fostering:</a:t>
            </a:r>
          </a:p>
          <a:p>
            <a:pPr lvl="2" algn="just">
              <a:defRPr/>
            </a:pPr>
            <a:r>
              <a:rPr lang="en-US" sz="2800" dirty="0"/>
              <a:t>libraries</a:t>
            </a:r>
          </a:p>
          <a:p>
            <a:pPr lvl="2" algn="just">
              <a:defRPr/>
            </a:pPr>
            <a:r>
              <a:rPr lang="en-US" sz="2800" dirty="0"/>
              <a:t>museums</a:t>
            </a:r>
          </a:p>
          <a:p>
            <a:pPr lvl="2" algn="just">
              <a:defRPr/>
            </a:pPr>
            <a:r>
              <a:rPr lang="en-US" sz="2800" dirty="0"/>
              <a:t>theatres</a:t>
            </a:r>
          </a:p>
          <a:p>
            <a:pPr lvl="2" algn="just">
              <a:defRPr/>
            </a:pPr>
            <a:r>
              <a:rPr lang="en-US" sz="2800" dirty="0"/>
              <a:t>Universities</a:t>
            </a:r>
          </a:p>
          <a:p>
            <a:pPr algn="just">
              <a:defRPr/>
            </a:pPr>
            <a:r>
              <a:rPr lang="en-US" dirty="0"/>
              <a:t>Example of a political factor contributing to growth:</a:t>
            </a:r>
          </a:p>
          <a:p>
            <a:pPr lvl="1" algn="just">
              <a:defRPr/>
            </a:pPr>
            <a:r>
              <a:rPr lang="en-US" sz="2600" dirty="0"/>
              <a:t>A decision as to where to locate the </a:t>
            </a:r>
            <a:r>
              <a:rPr lang="en-US" sz="2600" b="1" dirty="0"/>
              <a:t>capital</a:t>
            </a:r>
            <a:r>
              <a:rPr lang="en-US" sz="2600" dirty="0"/>
              <a:t> may cause one town to grow and provide specialized businesses and employment opportunities.  </a:t>
            </a:r>
          </a:p>
          <a:p>
            <a:pPr lvl="1" algn="just">
              <a:defRPr/>
            </a:pPr>
            <a:r>
              <a:rPr lang="en-US" sz="2400" dirty="0"/>
              <a:t>A town </a:t>
            </a:r>
            <a:r>
              <a:rPr lang="en-US" sz="2400" b="1" dirty="0"/>
              <a:t>not chosen as the capital </a:t>
            </a:r>
            <a:r>
              <a:rPr lang="en-US" sz="2400" dirty="0"/>
              <a:t>could lose population, businesses, and employment.</a:t>
            </a:r>
            <a:endParaRPr lang="en-US" sz="2600" dirty="0"/>
          </a:p>
          <a:p>
            <a:pPr lvl="2" algn="just">
              <a:buNone/>
              <a:defRPr/>
            </a:pPr>
            <a:endParaRPr lang="en-US" sz="2800" dirty="0"/>
          </a:p>
          <a:p>
            <a:pPr lvl="1" algn="just" eaLnBrk="1" hangingPunct="1">
              <a:buNone/>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p:cTn id="46"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9" dur="10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5"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6"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7" dur="1000"/>
                                        <p:tgtEl>
                                          <p:spTgt spid="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 calcmode="lin" valueType="num">
                                      <p:cBhvr>
                                        <p:cTn id="62"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3"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4"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5" dur="1000"/>
                                        <p:tgtEl>
                                          <p:spTgt spid="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 calcmode="lin" valueType="num">
                                      <p:cBhvr>
                                        <p:cTn id="70"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1"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2"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3" dur="1000"/>
                                        <p:tgtEl>
                                          <p:spTgt spid="3">
                                            <p:txEl>
                                              <p:pRg st="8" end="8"/>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3">
                                            <p:txEl>
                                              <p:pRg st="9" end="9"/>
                                            </p:txEl>
                                          </p:spTgt>
                                        </p:tgtEl>
                                        <p:attrNameLst>
                                          <p:attrName>style.visibility</p:attrName>
                                        </p:attrNameLst>
                                      </p:cBhvr>
                                      <p:to>
                                        <p:strVal val="visible"/>
                                      </p:to>
                                    </p:set>
                                    <p:anim calcmode="lin" valueType="num">
                                      <p:cBhvr>
                                        <p:cTn id="78"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9"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80"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81" dur="1000"/>
                                        <p:tgtEl>
                                          <p:spTgt spid="3">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3">
                                            <p:txEl>
                                              <p:pRg st="10" end="10"/>
                                            </p:txEl>
                                          </p:spTgt>
                                        </p:tgtEl>
                                        <p:attrNameLst>
                                          <p:attrName>style.visibility</p:attrName>
                                        </p:attrNameLst>
                                      </p:cBhvr>
                                      <p:to>
                                        <p:strVal val="visible"/>
                                      </p:to>
                                    </p:set>
                                    <p:anim calcmode="lin" valueType="num">
                                      <p:cBhvr>
                                        <p:cTn id="86"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87"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88"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89"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a:t>Systems of Cities</a:t>
            </a:r>
          </a:p>
        </p:txBody>
      </p:sp>
      <p:sp>
        <p:nvSpPr>
          <p:cNvPr id="3" name="Content Placeholder 2"/>
          <p:cNvSpPr>
            <a:spLocks noGrp="1"/>
          </p:cNvSpPr>
          <p:nvPr>
            <p:ph idx="1"/>
          </p:nvPr>
        </p:nvSpPr>
        <p:spPr/>
        <p:txBody>
          <a:bodyPr/>
          <a:lstStyle/>
          <a:p>
            <a:pPr marL="0" indent="0" algn="just" eaLnBrk="1" hangingPunct="1">
              <a:buFontTx/>
              <a:buNone/>
              <a:defRPr/>
            </a:pPr>
            <a:r>
              <a:rPr lang="en-US" b="1" dirty="0"/>
              <a:t>Geography</a:t>
            </a:r>
            <a:r>
              <a:rPr lang="en-US" dirty="0"/>
              <a:t> plays a key role in determining urban growth because location and topography influence where people settle, causing some cities to grow and other to stagnate.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z="3600" dirty="0"/>
              <a:t>How did cities originate?</a:t>
            </a:r>
          </a:p>
        </p:txBody>
      </p:sp>
      <p:sp>
        <p:nvSpPr>
          <p:cNvPr id="3" name="Content Placeholder 2"/>
          <p:cNvSpPr>
            <a:spLocks noGrp="1"/>
          </p:cNvSpPr>
          <p:nvPr>
            <p:ph idx="1"/>
          </p:nvPr>
        </p:nvSpPr>
        <p:spPr/>
        <p:txBody>
          <a:bodyPr/>
          <a:lstStyle/>
          <a:p>
            <a:pPr algn="just" eaLnBrk="1" hangingPunct="1">
              <a:defRPr/>
            </a:pPr>
            <a:endParaRPr lang="en-US" sz="800" dirty="0"/>
          </a:p>
          <a:p>
            <a:pPr algn="just" eaLnBrk="1" hangingPunct="1">
              <a:defRPr/>
            </a:pPr>
            <a:r>
              <a:rPr lang="en-US" sz="2800" dirty="0"/>
              <a:t>The first agricultural revolution, also known as the Neolithic Revolution, occurred approximately 10,000 years ago. </a:t>
            </a:r>
          </a:p>
          <a:p>
            <a:pPr algn="just" eaLnBrk="1" hangingPunct="1">
              <a:defRPr/>
            </a:pPr>
            <a:r>
              <a:rPr lang="en-US" sz="2800" dirty="0"/>
              <a:t>It led to permanent settlements, but the communities remained small and simple.</a:t>
            </a:r>
          </a:p>
          <a:p>
            <a:pPr>
              <a:defRPr/>
            </a:pPr>
            <a:r>
              <a:rPr lang="en-US" sz="2800" dirty="0">
                <a:solidFill>
                  <a:schemeClr val="accent1">
                    <a:lumMod val="10000"/>
                  </a:schemeClr>
                </a:solidFill>
              </a:rPr>
              <a:t>Government buildings appeared on the landscape and villages became more diversified.</a:t>
            </a:r>
          </a:p>
          <a:p>
            <a:pPr eaLnBrk="1" hangingPunct="1">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z="3600" b="1" dirty="0"/>
              <a:t>Formative Era</a:t>
            </a:r>
          </a:p>
        </p:txBody>
      </p:sp>
      <p:sp>
        <p:nvSpPr>
          <p:cNvPr id="3" name="Content Placeholder 2"/>
          <p:cNvSpPr>
            <a:spLocks noGrp="1"/>
          </p:cNvSpPr>
          <p:nvPr>
            <p:ph idx="1"/>
          </p:nvPr>
        </p:nvSpPr>
        <p:spPr>
          <a:xfrm>
            <a:off x="609600" y="1295400"/>
            <a:ext cx="7162800" cy="4419600"/>
          </a:xfrm>
        </p:spPr>
        <p:txBody>
          <a:bodyPr>
            <a:normAutofit lnSpcReduction="10000"/>
          </a:bodyPr>
          <a:lstStyle/>
          <a:p>
            <a:pPr algn="just" eaLnBrk="1" hangingPunct="1">
              <a:defRPr/>
            </a:pPr>
            <a:r>
              <a:rPr lang="en-US" dirty="0"/>
              <a:t>The period between 4000 and 2000 B.C.E. is called the </a:t>
            </a:r>
            <a:r>
              <a:rPr lang="en-US" b="1" u="sng" dirty="0"/>
              <a:t>Formative Era </a:t>
            </a:r>
            <a:r>
              <a:rPr lang="en-US" dirty="0"/>
              <a:t>for both the development of states and urbanization.	</a:t>
            </a:r>
          </a:p>
          <a:p>
            <a:pPr>
              <a:lnSpc>
                <a:spcPct val="90000"/>
              </a:lnSpc>
              <a:defRPr/>
            </a:pPr>
            <a:r>
              <a:rPr lang="en-US" dirty="0"/>
              <a:t>As the more complex settlements grew, the need for central authority increased.</a:t>
            </a:r>
          </a:p>
          <a:p>
            <a:pPr>
              <a:lnSpc>
                <a:spcPct val="90000"/>
              </a:lnSpc>
              <a:defRPr/>
            </a:pPr>
            <a:r>
              <a:rPr lang="en-US" dirty="0"/>
              <a:t>As a result, states (organized territories under governments) appeared.</a:t>
            </a:r>
          </a:p>
          <a:p>
            <a:pPr algn="just" eaLnBrk="1" hangingPunct="1">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z="3600" b="1" dirty="0"/>
              <a:t>Formative Era</a:t>
            </a:r>
          </a:p>
        </p:txBody>
      </p:sp>
      <p:sp>
        <p:nvSpPr>
          <p:cNvPr id="3" name="Content Placeholder 2"/>
          <p:cNvSpPr>
            <a:spLocks noGrp="1"/>
          </p:cNvSpPr>
          <p:nvPr>
            <p:ph idx="1"/>
          </p:nvPr>
        </p:nvSpPr>
        <p:spPr/>
        <p:txBody>
          <a:bodyPr/>
          <a:lstStyle/>
          <a:p>
            <a:pPr algn="just" eaLnBrk="1" hangingPunct="1">
              <a:lnSpc>
                <a:spcPct val="90000"/>
              </a:lnSpc>
              <a:defRPr/>
            </a:pPr>
            <a:r>
              <a:rPr lang="en-US" b="1" dirty="0"/>
              <a:t>States grew in the following areas along the:</a:t>
            </a:r>
          </a:p>
          <a:p>
            <a:pPr lvl="1" algn="just" eaLnBrk="1" hangingPunct="1">
              <a:lnSpc>
                <a:spcPct val="90000"/>
              </a:lnSpc>
              <a:defRPr/>
            </a:pPr>
            <a:r>
              <a:rPr lang="en-US" dirty="0"/>
              <a:t> Nile River (Egypt)</a:t>
            </a:r>
          </a:p>
          <a:p>
            <a:pPr lvl="1" algn="just" eaLnBrk="1" hangingPunct="1">
              <a:lnSpc>
                <a:spcPct val="90000"/>
              </a:lnSpc>
              <a:defRPr/>
            </a:pPr>
            <a:r>
              <a:rPr lang="en-US" dirty="0"/>
              <a:t>Tigris and Euphrates Rivers (Mesopotamia)</a:t>
            </a:r>
          </a:p>
          <a:p>
            <a:pPr lvl="1" algn="just" eaLnBrk="1" hangingPunct="1">
              <a:lnSpc>
                <a:spcPct val="90000"/>
              </a:lnSpc>
              <a:defRPr/>
            </a:pPr>
            <a:r>
              <a:rPr lang="en-US" dirty="0"/>
              <a:t>Indus River (South Asia) </a:t>
            </a:r>
          </a:p>
          <a:p>
            <a:pPr eaLnBrk="1" hangingPunct="1">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152400"/>
            <a:ext cx="7772400" cy="609600"/>
          </a:xfrm>
        </p:spPr>
        <p:txBody>
          <a:bodyPr>
            <a:normAutofit fontScale="90000"/>
          </a:bodyPr>
          <a:lstStyle/>
          <a:p>
            <a:pPr eaLnBrk="1" hangingPunct="1">
              <a:defRPr/>
            </a:pPr>
            <a:r>
              <a:rPr lang="en-US" dirty="0"/>
              <a:t>Ancient Ur</a:t>
            </a:r>
          </a:p>
        </p:txBody>
      </p:sp>
      <p:pic>
        <p:nvPicPr>
          <p:cNvPr id="14339" name="Picture 3"/>
          <p:cNvPicPr>
            <a:picLocks noGrp="1" noChangeAspect="1" noChangeArrowheads="1"/>
          </p:cNvPicPr>
          <p:nvPr>
            <p:ph idx="1"/>
          </p:nvPr>
        </p:nvPicPr>
        <p:blipFill>
          <a:blip r:embed="rId3" cstate="print"/>
          <a:srcRect/>
          <a:stretch>
            <a:fillRect/>
          </a:stretch>
        </p:blipFill>
        <p:spPr>
          <a:xfrm>
            <a:off x="2209800" y="914400"/>
            <a:ext cx="4652963" cy="4800600"/>
          </a:xfrm>
        </p:spPr>
      </p:pic>
      <p:sp>
        <p:nvSpPr>
          <p:cNvPr id="14340" name="Text Box 4"/>
          <p:cNvSpPr txBox="1">
            <a:spLocks noChangeArrowheads="1"/>
          </p:cNvSpPr>
          <p:nvPr/>
        </p:nvSpPr>
        <p:spPr bwMode="auto">
          <a:xfrm>
            <a:off x="381000" y="5867400"/>
            <a:ext cx="8229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143000" indent="-1143000">
              <a:defRPr>
                <a:solidFill>
                  <a:schemeClr val="tx1"/>
                </a:solidFill>
                <a:latin typeface="Arial" charset="0"/>
                <a:ea typeface="ＭＳ Ｐゴシック" charset="0"/>
              </a:defRPr>
            </a:lvl1pPr>
            <a:lvl2pPr marL="1257300">
              <a:defRPr>
                <a:solidFill>
                  <a:schemeClr val="tx1"/>
                </a:solidFill>
                <a:latin typeface="Arial" charset="0"/>
                <a:ea typeface="ＭＳ Ｐゴシック" charset="0"/>
              </a:defRPr>
            </a:lvl2pPr>
            <a:lvl3pPr marL="1371600">
              <a:defRPr>
                <a:solidFill>
                  <a:schemeClr val="tx1"/>
                </a:solidFill>
                <a:latin typeface="Arial" charset="0"/>
                <a:ea typeface="ＭＳ Ｐゴシック" charset="0"/>
              </a:defRPr>
            </a:lvl3pPr>
            <a:lvl4pPr marL="148590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defRPr/>
            </a:pPr>
            <a:r>
              <a:rPr lang="en-US" sz="1600"/>
              <a:t>Fig. 12-10: Ur, in modern-day Iraq, was one of the earliest urban settlements. The ziggurat, or stepped temple, was surrounded by a dense network of residences.  </a:t>
            </a: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1198</TotalTime>
  <Words>6726</Words>
  <Application>Microsoft Office PowerPoint</Application>
  <PresentationFormat>On-screen Show (4:3)</PresentationFormat>
  <Paragraphs>792</Paragraphs>
  <Slides>119</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119</vt:i4>
      </vt:variant>
    </vt:vector>
  </HeadingPairs>
  <TitlesOfParts>
    <vt:vector size="126" baseType="lpstr">
      <vt:lpstr>ＭＳ Ｐゴシック</vt:lpstr>
      <vt:lpstr>Arial</vt:lpstr>
      <vt:lpstr>Calibri</vt:lpstr>
      <vt:lpstr>Tahoma</vt:lpstr>
      <vt:lpstr>Times New Roman</vt:lpstr>
      <vt:lpstr>Wingdings</vt:lpstr>
      <vt:lpstr>Office Theme</vt:lpstr>
      <vt:lpstr>Chapter 12 - SERVICES </vt:lpstr>
      <vt:lpstr>HOW BIG IS WALMART?</vt:lpstr>
      <vt:lpstr>As you walk in, please answer the following questions.</vt:lpstr>
      <vt:lpstr>Services</vt:lpstr>
      <vt:lpstr>Services Defined </vt:lpstr>
      <vt:lpstr>Services and Location </vt:lpstr>
      <vt:lpstr>Service Sector Employment</vt:lpstr>
      <vt:lpstr>Consumer Services</vt:lpstr>
      <vt:lpstr>Business Services</vt:lpstr>
      <vt:lpstr>Public Services</vt:lpstr>
      <vt:lpstr>Employment Change in U.S.</vt:lpstr>
      <vt:lpstr>Basic Questions on Central Place Theory</vt:lpstr>
      <vt:lpstr>PowerPoint Presentation</vt:lpstr>
      <vt:lpstr>FIVE ASSUMPTIONS OF THE CENTRAL PLACE THEORY</vt:lpstr>
      <vt:lpstr>Central Place Theory: Christaller </vt:lpstr>
      <vt:lpstr>Central Place Theory </vt:lpstr>
      <vt:lpstr>PowerPoint Presentation</vt:lpstr>
      <vt:lpstr>Market Areas as Hexagons</vt:lpstr>
      <vt:lpstr>PowerPoint Presentation</vt:lpstr>
      <vt:lpstr>Central Place Theory</vt:lpstr>
      <vt:lpstr>Would you travel farther to buy a new car or the week’s groceries?</vt:lpstr>
      <vt:lpstr>A Hierarchy of Educational Services</vt:lpstr>
      <vt:lpstr>How could central place theory help you to choose a location for:</vt:lpstr>
      <vt:lpstr>PowerPoint Presentation</vt:lpstr>
      <vt:lpstr>A new Major League team?</vt:lpstr>
      <vt:lpstr>PowerPoint Presentation</vt:lpstr>
      <vt:lpstr>Why do we not ever see a perfect central place hierarchy?</vt:lpstr>
      <vt:lpstr>Market Areas for Stores</vt:lpstr>
      <vt:lpstr>Supermarket and Convenience Store Market Areas</vt:lpstr>
      <vt:lpstr>Review Questions</vt:lpstr>
      <vt:lpstr>PowerPoint Presentation</vt:lpstr>
      <vt:lpstr>Optimal Location  (for Pizza Shop)</vt:lpstr>
      <vt:lpstr>Profitability of Location</vt:lpstr>
      <vt:lpstr>Rank-Size Rule</vt:lpstr>
      <vt:lpstr>PowerPoint Presentation</vt:lpstr>
      <vt:lpstr>Primate City Rule</vt:lpstr>
      <vt:lpstr>Review of Chapter 12</vt:lpstr>
      <vt:lpstr>PowerPoint Presentation</vt:lpstr>
      <vt:lpstr>PowerPoint Presentation</vt:lpstr>
      <vt:lpstr>PowerPoint Presentation</vt:lpstr>
      <vt:lpstr>Megacities</vt:lpstr>
      <vt:lpstr>Megacities</vt:lpstr>
      <vt:lpstr>Megacities</vt:lpstr>
      <vt:lpstr>PowerPoint Presentation</vt:lpstr>
      <vt:lpstr>Why Do You Want to Entice Businesses to Move to Your Area?</vt:lpstr>
      <vt:lpstr>Basic vs. Non-Basic</vt:lpstr>
      <vt:lpstr>Why do you want a lot of new basic jobs in your community?</vt:lpstr>
      <vt:lpstr>Basic or non-basic?</vt:lpstr>
      <vt:lpstr>Example of FRQ</vt:lpstr>
      <vt:lpstr>Recent Developments with Industry/Services</vt:lpstr>
      <vt:lpstr>Recent Development with Services</vt:lpstr>
      <vt:lpstr>Recent Development with Services</vt:lpstr>
      <vt:lpstr>Examples of FRQs</vt:lpstr>
      <vt:lpstr>Review Questions</vt:lpstr>
      <vt:lpstr>PowerPoint Presentation</vt:lpstr>
      <vt:lpstr>Modern Cities</vt:lpstr>
      <vt:lpstr>World Cities</vt:lpstr>
      <vt:lpstr>PowerPoint Presentation</vt:lpstr>
      <vt:lpstr>World Cities</vt:lpstr>
      <vt:lpstr>World Cities</vt:lpstr>
      <vt:lpstr>Business Services in World Cities</vt:lpstr>
      <vt:lpstr>Consumer Services in World Cities</vt:lpstr>
      <vt:lpstr>Public Services in World Cities</vt:lpstr>
      <vt:lpstr>Hierarchy of Business Services</vt:lpstr>
      <vt:lpstr>Hierarchy of World Cities</vt:lpstr>
      <vt:lpstr>Command and Control Centers</vt:lpstr>
      <vt:lpstr>Specialized Producer-Service Centers</vt:lpstr>
      <vt:lpstr>Dependent Centers</vt:lpstr>
      <vt:lpstr>Economic Base of Settlements</vt:lpstr>
      <vt:lpstr>Economic Base of U.S. Cities</vt:lpstr>
      <vt:lpstr>Geography of Talent</vt:lpstr>
      <vt:lpstr>Business-Service Cities in the U.S.</vt:lpstr>
      <vt:lpstr>PowerPoint Presentation</vt:lpstr>
      <vt:lpstr>Specialized cities</vt:lpstr>
      <vt:lpstr>Example of FRQ</vt:lpstr>
      <vt:lpstr>Recent Developments with Industry/Services</vt:lpstr>
      <vt:lpstr>Recent Development with Services</vt:lpstr>
      <vt:lpstr>Examples of FRQs</vt:lpstr>
      <vt:lpstr>Recent Development with Services</vt:lpstr>
      <vt:lpstr>Recent Development With Services</vt:lpstr>
      <vt:lpstr>PowerPoint Presentation</vt:lpstr>
      <vt:lpstr>Recent Development with  Industry/Service</vt:lpstr>
      <vt:lpstr>Geography of Talent</vt:lpstr>
      <vt:lpstr>Specialized cities</vt:lpstr>
      <vt:lpstr>PowerPoint Presentation</vt:lpstr>
      <vt:lpstr>Clustered Rural Settlements</vt:lpstr>
      <vt:lpstr>Rural Settlement Patterns</vt:lpstr>
      <vt:lpstr>Linear Rural Settlements</vt:lpstr>
      <vt:lpstr>Colonial American Clustered Settlements</vt:lpstr>
      <vt:lpstr>Dispersed Rural Settlements</vt:lpstr>
      <vt:lpstr>Dispersed Rural Settlements in the United States</vt:lpstr>
      <vt:lpstr>Enclosure Movement</vt:lpstr>
      <vt:lpstr>Systems of Cities</vt:lpstr>
      <vt:lpstr>Systems of Cities</vt:lpstr>
      <vt:lpstr>Systems of Cities</vt:lpstr>
      <vt:lpstr>How did cities originate?</vt:lpstr>
      <vt:lpstr>Formative Era</vt:lpstr>
      <vt:lpstr>Formative Era</vt:lpstr>
      <vt:lpstr>Ancient Ur</vt:lpstr>
      <vt:lpstr>Formative Era</vt:lpstr>
      <vt:lpstr>Function and Location of Ancient Cities</vt:lpstr>
      <vt:lpstr>Function and Location of Ancient Cities</vt:lpstr>
      <vt:lpstr>Function and Location of Ancient Cities</vt:lpstr>
      <vt:lpstr>PowerPoint Presentation</vt:lpstr>
      <vt:lpstr>Classical Period</vt:lpstr>
      <vt:lpstr>The Greeks</vt:lpstr>
      <vt:lpstr>Athens, Greece</vt:lpstr>
      <vt:lpstr>The Romans</vt:lpstr>
      <vt:lpstr>Earliest Civilizations in China</vt:lpstr>
      <vt:lpstr>PowerPoint Presentation</vt:lpstr>
      <vt:lpstr>PowerPoint Presentation</vt:lpstr>
      <vt:lpstr>Medieval Cities – Age of Feudalism</vt:lpstr>
      <vt:lpstr>Preindustrial cities –Renaissance Era</vt:lpstr>
      <vt:lpstr>Brugge, Belgium</vt:lpstr>
      <vt:lpstr>Paris</vt:lpstr>
      <vt:lpstr>The Industrial Revolution</vt:lpstr>
      <vt:lpstr>PowerPoint Presentation</vt:lpstr>
      <vt:lpstr>Connection between Industry and Urbanization</vt:lpstr>
      <vt:lpstr>Urban Growth</vt:lpstr>
    </vt:vector>
  </TitlesOfParts>
  <Company>Commack UFSD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Commack</dc:creator>
  <cp:lastModifiedBy>Holly Bellisari</cp:lastModifiedBy>
  <cp:revision>68</cp:revision>
  <cp:lastPrinted>2017-03-28T11:33:33Z</cp:lastPrinted>
  <dcterms:created xsi:type="dcterms:W3CDTF">2015-03-11T15:23:57Z</dcterms:created>
  <dcterms:modified xsi:type="dcterms:W3CDTF">2019-03-27T11:57:40Z</dcterms:modified>
</cp:coreProperties>
</file>